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2BF38-2F29-4BD8-A954-308C42DC4833}" v="117" dt="2023-11-26T18:41:28.890"/>
  </p1510:revLst>
</p1510:revInfo>
</file>

<file path=ppt/tableStyles.xml><?xml version="1.0" encoding="utf-8"?>
<a:tblStyleLst xmlns:a="http://schemas.openxmlformats.org/drawingml/2006/main" def="{B1C9CBED-552F-4AEE-AC74-F7F910836DC3}">
  <a:tblStyle styleId="{B1C9CBED-552F-4AEE-AC74-F7F910836D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b9ca081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b9ca081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9b9ca081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9b9ca081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9b9ca081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9b9ca081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9b9ca081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9b9ca081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9b9ca081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9b9ca081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mdb-box-office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8" y="646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/>
              <a:t>TMDB Box Office Prediction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19100" y="269769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Мирончук Б.С. (DA-6 Машинное обучение)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7883A-097C-1F16-B7B1-2F4B99338164}"/>
              </a:ext>
            </a:extLst>
          </p:cNvPr>
          <p:cNvSpPr txBox="1"/>
          <p:nvPr/>
        </p:nvSpPr>
        <p:spPr>
          <a:xfrm>
            <a:off x="420052" y="4051935"/>
            <a:ext cx="36004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kaggle link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0950" y="2301000"/>
            <a:ext cx="82221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b="1"/>
              <a:t>Задача:</a:t>
            </a:r>
            <a:r>
              <a:rPr lang="ru"/>
              <a:t> На основе предоставленных данных создать модель машинного обучения для предсказания общей выручки от показов фильмов в прокате по всему миру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данных, проблемы и особенности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270000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b="1"/>
              <a:t>Тренировочный датасет содержит 22 поля и 3000 записей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b="1"/>
              <a:t>Среди исходных данных имелись:</a:t>
            </a:r>
            <a:endParaRPr sz="16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числовые (бюджет, популярность, продолжительность киноленты)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текстовые (Название фильма, описание фильма, ключевые слова)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временные (дата выхода 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данные в json формате (состав команды, актерский состав, языки перевода, страны и компании  участвующие в проекте)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b="1"/>
              <a:t>Проблемы исходных данных:</a:t>
            </a:r>
            <a:endParaRPr sz="16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json формат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много текстовых данных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числовые признаки с длинными хвостами и выбросами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в работе с данными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Удаление не несущих информацию признаков (различного рода </a:t>
            </a:r>
            <a:r>
              <a:rPr lang="ru" dirty="0" err="1"/>
              <a:t>id</a:t>
            </a:r>
            <a:r>
              <a:rPr lang="ru" dirty="0"/>
              <a:t>)</a:t>
            </a:r>
            <a:endParaRPr dirty="0"/>
          </a:p>
          <a:p>
            <a:pPr indent="-325755">
              <a:buSzPct val="100000"/>
              <a:buAutoNum type="arabicPeriod"/>
            </a:pPr>
            <a:r>
              <a:rPr lang="ru" dirty="0"/>
              <a:t>Создание бинарных признаков 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 err="1"/>
              <a:t>Парсинг</a:t>
            </a:r>
            <a:r>
              <a:rPr lang="ru" dirty="0"/>
              <a:t> временных признаков</a:t>
            </a:r>
            <a:endParaRPr dirty="0"/>
          </a:p>
          <a:p>
            <a:pPr indent="-325755">
              <a:buSzPct val="100000"/>
              <a:buAutoNum type="arabicPeriod"/>
            </a:pPr>
            <a:r>
              <a:rPr lang="ru" dirty="0"/>
              <a:t>Создание новых количественных признаков 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Логарифмирование признаков и </a:t>
            </a:r>
            <a:r>
              <a:rPr lang="ru" dirty="0" err="1"/>
              <a:t>таргета</a:t>
            </a:r>
            <a:endParaRPr dirty="0" err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Заполнение пропусков и выбросов медианными значениями (по причине распределений с длинными хвостами)</a:t>
            </a:r>
            <a:endParaRPr dirty="0"/>
          </a:p>
          <a:p>
            <a:pPr indent="-325755">
              <a:buSzPct val="100000"/>
              <a:buAutoNum type="arabicPeriod"/>
            </a:pPr>
            <a:r>
              <a:rPr lang="ru" dirty="0"/>
              <a:t>Для линейных моделей отсечение экстраполируемых "нереальных" хвостов (</a:t>
            </a:r>
            <a:r>
              <a:rPr lang="ru" dirty="0" err="1"/>
              <a:t>постпроцессинг</a:t>
            </a:r>
            <a:r>
              <a:rPr lang="ru" dirty="0"/>
              <a:t>)</a:t>
            </a:r>
            <a:endParaRPr dirty="0"/>
          </a:p>
          <a:p>
            <a:pPr marL="457200" lvl="0" indent="-325755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Label </a:t>
            </a:r>
            <a:r>
              <a:rPr lang="ru" dirty="0" err="1"/>
              <a:t>encoding</a:t>
            </a:r>
            <a:endParaRPr/>
          </a:p>
          <a:p>
            <a:pPr indent="-325755">
              <a:buSzPct val="100000"/>
              <a:buAutoNum type="arabicPeriod"/>
            </a:pPr>
            <a:r>
              <a:rPr lang="ru" dirty="0"/>
              <a:t>Data </a:t>
            </a:r>
            <a:r>
              <a:rPr lang="ru" dirty="0" err="1"/>
              <a:t>scaling</a:t>
            </a:r>
            <a:r>
              <a:rPr lang="ru" dirty="0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49125" y="670400"/>
          <a:ext cx="9045750" cy="4405850"/>
        </p:xfrm>
        <a:graphic>
          <a:graphicData uri="http://schemas.openxmlformats.org/drawingml/2006/table">
            <a:tbl>
              <a:tblPr>
                <a:noFill/>
                <a:tableStyleId>{B1C9CBED-552F-4AEE-AC74-F7F910836DC3}</a:tableStyleId>
              </a:tblPr>
              <a:tblGrid>
                <a:gridCol w="30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Модель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Комментарий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Результат (ошибка на тесте)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LinearRegression()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default по всем параметрам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3.41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Lasso()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default по всем параметрам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2.73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Lasso(alpha=0.5)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Уменьшена регуляризация чтобы задействовать больше признаков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2.63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Lasso(alpha=0.08)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Уменьшена регуляризация + из обучающего датасета удалены выбросы сверху (97.5 perc.) + заменены выбросы (97.5 perc.) в popularity на median()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2.33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RandomForestRegressor()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default по всем параметрам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2.17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CatBoostRegressor()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default по всем параметрам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2.10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CatBoostRegressor(random_state=42, max_depth=6, num_trees=1500)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Среднее предсказание обученных 3 CatBoostRegressor(max_depth=6, num_trees=1500) 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2.018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ходе работы были обучены несколько линейных моделей, случайный лес, градиентный бустинг (CatBoostRegressor)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Наименьшей ошибки удалось достичь при усреднении предсказаний нескольких CatBoostRegressor, обученных на разном random_state. Размер ошибки - </a:t>
            </a:r>
            <a:r>
              <a:rPr lang="ru" b="1"/>
              <a:t>2.018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Material</vt:lpstr>
      <vt:lpstr>TMDB Box Office Prediction</vt:lpstr>
      <vt:lpstr>Постановка задачи</vt:lpstr>
      <vt:lpstr>Описание данных, проблемы и особенности</vt:lpstr>
      <vt:lpstr>Подходы в работе с данными</vt:lpstr>
      <vt:lpstr>Результаты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Box Office Prediction</dc:title>
  <cp:revision>27</cp:revision>
  <dcterms:modified xsi:type="dcterms:W3CDTF">2023-11-26T18:42:18Z</dcterms:modified>
</cp:coreProperties>
</file>