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58" r:id="rId4"/>
    <p:sldId id="26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hdan Fedorov" initials="BF" lastIdx="1" clrIdx="0">
    <p:extLst>
      <p:ext uri="{19B8F6BF-5375-455C-9EA6-DF929625EA0E}">
        <p15:presenceInfo xmlns:p15="http://schemas.microsoft.com/office/powerpoint/2012/main" userId="S::b.fedorov@b1nart.com::9caba617-171b-4d25-96e4-2cdd5800eec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2T13:32:45.43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A1E6-64D2-4720-BA19-FD884CBC21F9}" type="datetimeFigureOut">
              <a:rPr lang="ru-UA" smtClean="0"/>
              <a:t>22.03.2021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66AF-DDA8-405A-9E32-364B69EAA4C2}" type="slidenum">
              <a:rPr lang="ru-UA" smtClean="0"/>
              <a:t>‹№›</a:t>
            </a:fld>
            <a:endParaRPr lang="ru-U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44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A1E6-64D2-4720-BA19-FD884CBC21F9}" type="datetimeFigureOut">
              <a:rPr lang="ru-UA" smtClean="0"/>
              <a:t>22.03.2021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66AF-DDA8-405A-9E32-364B69EAA4C2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940739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A1E6-64D2-4720-BA19-FD884CBC21F9}" type="datetimeFigureOut">
              <a:rPr lang="ru-UA" smtClean="0"/>
              <a:t>22.03.2021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66AF-DDA8-405A-9E32-364B69EAA4C2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33430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A1E6-64D2-4720-BA19-FD884CBC21F9}" type="datetimeFigureOut">
              <a:rPr lang="ru-UA" smtClean="0"/>
              <a:t>22.03.2021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66AF-DDA8-405A-9E32-364B69EAA4C2}" type="slidenum">
              <a:rPr lang="ru-UA" smtClean="0"/>
              <a:t>‹№›</a:t>
            </a:fld>
            <a:endParaRPr lang="ru-U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3837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A1E6-64D2-4720-BA19-FD884CBC21F9}" type="datetimeFigureOut">
              <a:rPr lang="ru-UA" smtClean="0"/>
              <a:t>22.03.2021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66AF-DDA8-405A-9E32-364B69EAA4C2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9149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A1E6-64D2-4720-BA19-FD884CBC21F9}" type="datetimeFigureOut">
              <a:rPr lang="ru-UA" smtClean="0"/>
              <a:t>22.03.2021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66AF-DDA8-405A-9E32-364B69EAA4C2}" type="slidenum">
              <a:rPr lang="ru-UA" smtClean="0"/>
              <a:t>‹№›</a:t>
            </a:fld>
            <a:endParaRPr lang="ru-U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072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A1E6-64D2-4720-BA19-FD884CBC21F9}" type="datetimeFigureOut">
              <a:rPr lang="ru-UA" smtClean="0"/>
              <a:t>22.03.2021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66AF-DDA8-405A-9E32-364B69EAA4C2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84711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A1E6-64D2-4720-BA19-FD884CBC21F9}" type="datetimeFigureOut">
              <a:rPr lang="ru-UA" smtClean="0"/>
              <a:t>22.03.2021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66AF-DDA8-405A-9E32-364B69EAA4C2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657496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A1E6-64D2-4720-BA19-FD884CBC21F9}" type="datetimeFigureOut">
              <a:rPr lang="ru-UA" smtClean="0"/>
              <a:t>22.03.2021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66AF-DDA8-405A-9E32-364B69EAA4C2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2574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A1E6-64D2-4720-BA19-FD884CBC21F9}" type="datetimeFigureOut">
              <a:rPr lang="ru-UA" smtClean="0"/>
              <a:t>22.03.2021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66AF-DDA8-405A-9E32-364B69EAA4C2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6771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A1E6-64D2-4720-BA19-FD884CBC21F9}" type="datetimeFigureOut">
              <a:rPr lang="ru-UA" smtClean="0"/>
              <a:t>22.03.2021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66AF-DDA8-405A-9E32-364B69EAA4C2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6046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A1E6-64D2-4720-BA19-FD884CBC21F9}" type="datetimeFigureOut">
              <a:rPr lang="ru-UA" smtClean="0"/>
              <a:t>22.03.2021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66AF-DDA8-405A-9E32-364B69EAA4C2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48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A1E6-64D2-4720-BA19-FD884CBC21F9}" type="datetimeFigureOut">
              <a:rPr lang="ru-UA" smtClean="0"/>
              <a:t>22.03.2021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66AF-DDA8-405A-9E32-364B69EAA4C2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8700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A1E6-64D2-4720-BA19-FD884CBC21F9}" type="datetimeFigureOut">
              <a:rPr lang="ru-UA" smtClean="0"/>
              <a:t>22.03.2021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66AF-DDA8-405A-9E32-364B69EAA4C2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7436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A1E6-64D2-4720-BA19-FD884CBC21F9}" type="datetimeFigureOut">
              <a:rPr lang="ru-UA" smtClean="0"/>
              <a:t>22.03.2021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66AF-DDA8-405A-9E32-364B69EAA4C2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2719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A1E6-64D2-4720-BA19-FD884CBC21F9}" type="datetimeFigureOut">
              <a:rPr lang="ru-UA" smtClean="0"/>
              <a:t>22.03.2021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66AF-DDA8-405A-9E32-364B69EAA4C2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9300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A1E6-64D2-4720-BA19-FD884CBC21F9}" type="datetimeFigureOut">
              <a:rPr lang="ru-UA" smtClean="0"/>
              <a:t>22.03.2021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66AF-DDA8-405A-9E32-364B69EAA4C2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7579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213A1E6-64D2-4720-BA19-FD884CBC21F9}" type="datetimeFigureOut">
              <a:rPr lang="ru-UA" smtClean="0"/>
              <a:t>22.03.2021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49566AF-DDA8-405A-9E32-364B69EAA4C2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76757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8.221.148.56:8080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B0FEC-74AB-4C70-B5DE-6F754C04B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Creating simple Ci/CD chain for Flask app</a:t>
            </a:r>
            <a:br>
              <a:rPr lang="uk-UA" sz="6000" dirty="0">
                <a:solidFill>
                  <a:schemeClr val="tx2"/>
                </a:solidFill>
              </a:rPr>
            </a:br>
            <a:endParaRPr lang="ru-UA" sz="6000" dirty="0">
              <a:solidFill>
                <a:schemeClr val="tx2"/>
              </a:solidFill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294D362E-3133-4E30-A29C-7C18CBF98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Bohdan Fedorov</a:t>
            </a:r>
          </a:p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Student of EPAM DevOps Winter Program 2020-2021</a:t>
            </a:r>
            <a:endParaRPr lang="ru-UA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528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FA5A2-3F64-4234-9FF3-761087F9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770" y="258332"/>
            <a:ext cx="8534400" cy="914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Docker Configuration</a:t>
            </a:r>
            <a:endParaRPr lang="ru-UA" sz="4000" dirty="0">
              <a:solidFill>
                <a:schemeClr val="tx2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A429CA-E768-4C84-8BC0-290779F60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70" y="1478604"/>
            <a:ext cx="7853296" cy="4616324"/>
          </a:xfrm>
          <a:prstGeom prst="rect">
            <a:avLst/>
          </a:prstGeom>
        </p:spPr>
      </p:pic>
      <p:pic>
        <p:nvPicPr>
          <p:cNvPr id="7" name="Графіка 6" descr="Badge 1 with solid fill">
            <a:extLst>
              <a:ext uri="{FF2B5EF4-FFF2-40B4-BE49-F238E27FC236}">
                <a16:creationId xmlns:a16="http://schemas.microsoft.com/office/drawing/2014/main" id="{77CC3D3C-73C3-43B7-8A23-832D354BD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2510" y="33295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8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4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BBA139-0088-4261-B507-456C8503C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09" y="493163"/>
            <a:ext cx="8534400" cy="75787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Docker Configuration</a:t>
            </a:r>
            <a:endParaRPr lang="ru-UA" sz="4000" dirty="0">
              <a:solidFill>
                <a:schemeClr val="tx2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C20D26-96DE-4514-A8B2-59DEC90A8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0" y="1638861"/>
            <a:ext cx="9700098" cy="3730807"/>
          </a:xfrm>
          <a:prstGeom prst="rect">
            <a:avLst/>
          </a:prstGeom>
        </p:spPr>
      </p:pic>
      <p:pic>
        <p:nvPicPr>
          <p:cNvPr id="7" name="Графіка 6" descr="Badge with solid fill">
            <a:extLst>
              <a:ext uri="{FF2B5EF4-FFF2-40B4-BE49-F238E27FC236}">
                <a16:creationId xmlns:a16="http://schemas.microsoft.com/office/drawing/2014/main" id="{DEC1C7C8-A796-446B-B5CE-9C37B8F3F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76293" y="30470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83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48E80-F051-431E-A53C-3DD475F35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498992"/>
            <a:ext cx="8534400" cy="77362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GitHub configuration</a:t>
            </a:r>
            <a:endParaRPr lang="ru-UA" sz="4000" dirty="0">
              <a:solidFill>
                <a:schemeClr val="tx2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5D55CD-3D44-40F6-A040-6CE5B5389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566339"/>
            <a:ext cx="8890980" cy="3725321"/>
          </a:xfrm>
          <a:prstGeom prst="rect">
            <a:avLst/>
          </a:prstGeom>
        </p:spPr>
      </p:pic>
      <p:pic>
        <p:nvPicPr>
          <p:cNvPr id="7" name="Графіка 6" descr="Badge 1 with solid fill">
            <a:extLst>
              <a:ext uri="{FF2B5EF4-FFF2-40B4-BE49-F238E27FC236}">
                <a16:creationId xmlns:a16="http://schemas.microsoft.com/office/drawing/2014/main" id="{F76BA7B1-8AF9-4F22-9B1D-03E19A817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64885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54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3C2A4-BF63-4C98-BB38-764F2B3FE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2804"/>
            <a:ext cx="8534400" cy="9990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GitHub configuration</a:t>
            </a:r>
            <a:endParaRPr lang="ru-UA" sz="4000" dirty="0">
              <a:solidFill>
                <a:schemeClr val="tx2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D521BC-251B-4FB0-97DF-4C0A6D4B5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724673"/>
            <a:ext cx="7582861" cy="4028167"/>
          </a:xfrm>
          <a:prstGeom prst="rect">
            <a:avLst/>
          </a:prstGeom>
        </p:spPr>
      </p:pic>
      <p:pic>
        <p:nvPicPr>
          <p:cNvPr id="7" name="Графіка 6" descr="Badge with solid fill">
            <a:extLst>
              <a:ext uri="{FF2B5EF4-FFF2-40B4-BE49-F238E27FC236}">
                <a16:creationId xmlns:a16="http://schemas.microsoft.com/office/drawing/2014/main" id="{C2703308-2799-4C09-B3B3-414DA67D3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80701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46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C62D9-9BAE-457F-8FD7-2883ACAA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585" y="397476"/>
            <a:ext cx="8534400" cy="6585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Final Test</a:t>
            </a:r>
            <a:endParaRPr lang="ru-UA" sz="4000" dirty="0">
              <a:solidFill>
                <a:schemeClr val="tx2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2C48DE-7A70-454C-9C86-A65ABC9E0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48" y="1886862"/>
            <a:ext cx="4905586" cy="36676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948085-794C-44EA-B4BA-D535889B8437}"/>
              </a:ext>
            </a:extLst>
          </p:cNvPr>
          <p:cNvSpPr txBox="1"/>
          <p:nvPr/>
        </p:nvSpPr>
        <p:spPr>
          <a:xfrm>
            <a:off x="2203149" y="1333008"/>
            <a:ext cx="140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Before</a:t>
            </a:r>
            <a:endParaRPr lang="ru-UA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B408D64-4187-4B94-A7ED-C43324893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886862"/>
            <a:ext cx="5903381" cy="36676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1A0368-900E-438C-BC82-EBD9002A8424}"/>
              </a:ext>
            </a:extLst>
          </p:cNvPr>
          <p:cNvSpPr txBox="1"/>
          <p:nvPr/>
        </p:nvSpPr>
        <p:spPr>
          <a:xfrm>
            <a:off x="8985148" y="1333167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</a:t>
            </a:r>
            <a:endParaRPr lang="ru-UA" dirty="0"/>
          </a:p>
        </p:txBody>
      </p:sp>
      <p:sp>
        <p:nvSpPr>
          <p:cNvPr id="12" name="Стрілка: вправо 11">
            <a:extLst>
              <a:ext uri="{FF2B5EF4-FFF2-40B4-BE49-F238E27FC236}">
                <a16:creationId xmlns:a16="http://schemas.microsoft.com/office/drawing/2014/main" id="{C48F95FB-5838-4AF6-A1E6-CCBFD1BC642A}"/>
              </a:ext>
            </a:extLst>
          </p:cNvPr>
          <p:cNvSpPr/>
          <p:nvPr/>
        </p:nvSpPr>
        <p:spPr>
          <a:xfrm>
            <a:off x="5356334" y="3929974"/>
            <a:ext cx="734903" cy="223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475F76-2002-4185-9671-4A7BEC1CDB16}"/>
              </a:ext>
            </a:extLst>
          </p:cNvPr>
          <p:cNvSpPr txBox="1"/>
          <p:nvPr/>
        </p:nvSpPr>
        <p:spPr>
          <a:xfrm>
            <a:off x="727854" y="5844617"/>
            <a:ext cx="4551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Project URL: </a:t>
            </a:r>
            <a:r>
              <a:rPr lang="en-US" sz="2400" dirty="0">
                <a:hlinkClick r:id="rId4"/>
              </a:rPr>
              <a:t>Cat App</a:t>
            </a:r>
            <a:endParaRPr lang="ru-UA" sz="2400" dirty="0"/>
          </a:p>
        </p:txBody>
      </p:sp>
    </p:spTree>
    <p:extLst>
      <p:ext uri="{BB962C8B-B14F-4D97-AF65-F5344CB8AC3E}">
        <p14:creationId xmlns:p14="http://schemas.microsoft.com/office/powerpoint/2010/main" val="2935254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BB4900-C2C7-4196-89B4-E77061696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530" y="524665"/>
            <a:ext cx="8534400" cy="72569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How to improve this project?</a:t>
            </a:r>
            <a:endParaRPr lang="ru-UA" sz="4000" dirty="0">
              <a:solidFill>
                <a:schemeClr val="tx2"/>
              </a:solidFill>
            </a:endParaRPr>
          </a:p>
        </p:txBody>
      </p:sp>
      <p:sp>
        <p:nvSpPr>
          <p:cNvPr id="9" name="Підзаголовок 2">
            <a:extLst>
              <a:ext uri="{FF2B5EF4-FFF2-40B4-BE49-F238E27FC236}">
                <a16:creationId xmlns:a16="http://schemas.microsoft.com/office/drawing/2014/main" id="{0BF2C854-9B32-471E-93F4-79FEB06CADD0}"/>
              </a:ext>
            </a:extLst>
          </p:cNvPr>
          <p:cNvSpPr txBox="1">
            <a:spLocks/>
          </p:cNvSpPr>
          <p:nvPr/>
        </p:nvSpPr>
        <p:spPr>
          <a:xfrm>
            <a:off x="514530" y="1385912"/>
            <a:ext cx="7374602" cy="3273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Deployment process automatization;</a:t>
            </a:r>
          </a:p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Instance configuration (Elastic IP,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</a:rPr>
              <a:t>SecGroups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 etc.)</a:t>
            </a:r>
          </a:p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Jenkins configuration (adding Slaves)</a:t>
            </a:r>
          </a:p>
        </p:txBody>
      </p:sp>
    </p:spTree>
    <p:extLst>
      <p:ext uri="{BB962C8B-B14F-4D97-AF65-F5344CB8AC3E}">
        <p14:creationId xmlns:p14="http://schemas.microsoft.com/office/powerpoint/2010/main" val="4229396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62FA4E-BCE9-4240-8B9F-9668697D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212" y="2081792"/>
            <a:ext cx="8534400" cy="267874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Thank you for Attention!</a:t>
            </a:r>
            <a:br>
              <a:rPr lang="en-US" sz="4000" dirty="0">
                <a:solidFill>
                  <a:schemeClr val="tx2"/>
                </a:solidFill>
              </a:rPr>
            </a:br>
            <a:br>
              <a:rPr lang="en-US" sz="4000" dirty="0">
                <a:solidFill>
                  <a:schemeClr val="tx2"/>
                </a:solidFill>
              </a:rPr>
            </a:b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4000" dirty="0">
                <a:solidFill>
                  <a:schemeClr val="tx2"/>
                </a:solidFill>
              </a:rPr>
              <a:t>Q&amp;A</a:t>
            </a:r>
            <a:endParaRPr lang="ru-UA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019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00156-2FB0-4ABB-9A48-6CA6288AA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54361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Main aim</a:t>
            </a:r>
            <a:endParaRPr lang="ru-UA" sz="4000" dirty="0">
              <a:solidFill>
                <a:schemeClr val="tx2"/>
              </a:solidFill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B510AAB-5603-4741-87FC-45296F7C4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15787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Automatization of delivery new artifacts of Flask app to Docker Hub repository for following deploying to target server </a:t>
            </a:r>
            <a:endParaRPr lang="ru-UA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511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42A70-3347-456D-A959-C6540C87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030" y="194553"/>
            <a:ext cx="8534400" cy="93385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Used tools</a:t>
            </a:r>
            <a:endParaRPr lang="ru-UA" sz="4000" dirty="0">
              <a:solidFill>
                <a:schemeClr val="tx2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CB74305-3847-4F11-9B7D-0B99A236F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36" y="1293162"/>
            <a:ext cx="4574715" cy="184977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1018663-035F-4617-B227-F7A3ED854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928" y="205983"/>
            <a:ext cx="4482533" cy="144281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E91942D-565B-4C50-8F9F-F19743C234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61" y="3039243"/>
            <a:ext cx="3587884" cy="306465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D632382-8A63-4B8B-A55E-9C267C1C70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737" y="1854779"/>
            <a:ext cx="5022914" cy="1967308"/>
          </a:xfrm>
          <a:prstGeom prst="rect">
            <a:avLst/>
          </a:prstGeom>
        </p:spPr>
      </p:pic>
      <p:pic>
        <p:nvPicPr>
          <p:cNvPr id="17" name="Рисунок 16" descr="Зображення, що містить текст, столовий посуд, тарілка, сервіз&#10;&#10;Автоматично згенерований опис">
            <a:extLst>
              <a:ext uri="{FF2B5EF4-FFF2-40B4-BE49-F238E27FC236}">
                <a16:creationId xmlns:a16="http://schemas.microsoft.com/office/drawing/2014/main" id="{721DC805-133E-455C-8E08-4BDF00D404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255" y="4049945"/>
            <a:ext cx="3823773" cy="22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27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5E7E6D-FB8D-4AC0-BCDB-32319198A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44" y="460081"/>
            <a:ext cx="8534400" cy="90179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CI/CD chain</a:t>
            </a:r>
            <a:endParaRPr lang="ru-UA" sz="4000" dirty="0">
              <a:solidFill>
                <a:schemeClr val="tx2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536BADE-FCBF-490F-8A16-FB77F2596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44" y="1798847"/>
            <a:ext cx="881941" cy="88194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E184D8A-F2F4-43CA-81B5-37B2BD181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13" y="3999706"/>
            <a:ext cx="2181144" cy="88194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5C5A2FD-36C2-4418-B095-A9388AA1E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138" y="3999706"/>
            <a:ext cx="2461742" cy="7923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F085D35-8261-4ED1-8735-1BAD0C71ED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850" y="1432124"/>
            <a:ext cx="1735562" cy="1482459"/>
          </a:xfrm>
          <a:prstGeom prst="rect">
            <a:avLst/>
          </a:prstGeom>
        </p:spPr>
      </p:pic>
      <p:pic>
        <p:nvPicPr>
          <p:cNvPr id="15" name="Рисунок 14" descr="Зображення, що містить текст, столовий посуд, тарілка, сервіз&#10;&#10;Автоматично згенерований опис">
            <a:extLst>
              <a:ext uri="{FF2B5EF4-FFF2-40B4-BE49-F238E27FC236}">
                <a16:creationId xmlns:a16="http://schemas.microsoft.com/office/drawing/2014/main" id="{514D7C1D-97D3-4738-A48D-B1222263CD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683" y="1612536"/>
            <a:ext cx="1665187" cy="996337"/>
          </a:xfrm>
          <a:prstGeom prst="rect">
            <a:avLst/>
          </a:prstGeom>
        </p:spPr>
      </p:pic>
      <p:sp>
        <p:nvSpPr>
          <p:cNvPr id="17" name="Стрілка: униз 16">
            <a:extLst>
              <a:ext uri="{FF2B5EF4-FFF2-40B4-BE49-F238E27FC236}">
                <a16:creationId xmlns:a16="http://schemas.microsoft.com/office/drawing/2014/main" id="{4157693F-7822-49A1-ACDB-963F7F281D0A}"/>
              </a:ext>
            </a:extLst>
          </p:cNvPr>
          <p:cNvSpPr/>
          <p:nvPr/>
        </p:nvSpPr>
        <p:spPr>
          <a:xfrm>
            <a:off x="1281729" y="2514327"/>
            <a:ext cx="160572" cy="16523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8" name="Стрілка: вправо 17">
            <a:extLst>
              <a:ext uri="{FF2B5EF4-FFF2-40B4-BE49-F238E27FC236}">
                <a16:creationId xmlns:a16="http://schemas.microsoft.com/office/drawing/2014/main" id="{8BFA0CD5-65A5-4008-B183-A5CA4A5D2488}"/>
              </a:ext>
            </a:extLst>
          </p:cNvPr>
          <p:cNvSpPr/>
          <p:nvPr/>
        </p:nvSpPr>
        <p:spPr>
          <a:xfrm>
            <a:off x="2773457" y="4310729"/>
            <a:ext cx="1196506" cy="259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9" name="Стрілка: угору 18">
            <a:extLst>
              <a:ext uri="{FF2B5EF4-FFF2-40B4-BE49-F238E27FC236}">
                <a16:creationId xmlns:a16="http://schemas.microsoft.com/office/drawing/2014/main" id="{0285C044-54CE-4EB1-8C14-0955932DE72E}"/>
              </a:ext>
            </a:extLst>
          </p:cNvPr>
          <p:cNvSpPr/>
          <p:nvPr/>
        </p:nvSpPr>
        <p:spPr>
          <a:xfrm>
            <a:off x="5204009" y="2818615"/>
            <a:ext cx="160571" cy="13480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0" name="Стрілка: вправо 19">
            <a:extLst>
              <a:ext uri="{FF2B5EF4-FFF2-40B4-BE49-F238E27FC236}">
                <a16:creationId xmlns:a16="http://schemas.microsoft.com/office/drawing/2014/main" id="{CF520A3A-F0B1-4CA7-8B2B-5CDB33B75CE6}"/>
              </a:ext>
            </a:extLst>
          </p:cNvPr>
          <p:cNvSpPr/>
          <p:nvPr/>
        </p:nvSpPr>
        <p:spPr>
          <a:xfrm>
            <a:off x="5891753" y="2017336"/>
            <a:ext cx="1828800" cy="16968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pic>
        <p:nvPicPr>
          <p:cNvPr id="21" name="Рисунок 20" descr="Зображення, що містить текст, столовий посуд, тарілка, сервіз&#10;&#10;Автоматично згенерований опис">
            <a:extLst>
              <a:ext uri="{FF2B5EF4-FFF2-40B4-BE49-F238E27FC236}">
                <a16:creationId xmlns:a16="http://schemas.microsoft.com/office/drawing/2014/main" id="{CB836F2A-5AEC-4756-9154-C9AB5CADC7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592" y="4727270"/>
            <a:ext cx="876599" cy="52449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8199F5C-A240-4511-AEDE-B19260DF5FA2}"/>
              </a:ext>
            </a:extLst>
          </p:cNvPr>
          <p:cNvSpPr txBox="1"/>
          <p:nvPr/>
        </p:nvSpPr>
        <p:spPr>
          <a:xfrm>
            <a:off x="6127661" y="1732845"/>
            <a:ext cx="155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manually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615044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9BD9A-3962-49D4-8A84-B9EF8E45B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332" y="109631"/>
            <a:ext cx="9704542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sequencing of Configuration</a:t>
            </a:r>
          </a:p>
        </p:txBody>
      </p:sp>
      <p:sp>
        <p:nvSpPr>
          <p:cNvPr id="11" name="Підзаголовок 2">
            <a:extLst>
              <a:ext uri="{FF2B5EF4-FFF2-40B4-BE49-F238E27FC236}">
                <a16:creationId xmlns:a16="http://schemas.microsoft.com/office/drawing/2014/main" id="{EA6C5DFD-E603-4072-BF56-F9CFADBB0F22}"/>
              </a:ext>
            </a:extLst>
          </p:cNvPr>
          <p:cNvSpPr txBox="1">
            <a:spLocks/>
          </p:cNvSpPr>
          <p:nvPr/>
        </p:nvSpPr>
        <p:spPr>
          <a:xfrm>
            <a:off x="869157" y="14351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dirty="0">
                <a:solidFill>
                  <a:schemeClr val="tx1"/>
                </a:solidFill>
              </a:rPr>
              <a:t>Creating two VMs on AWS: Jenkins VM and VM with installed Docker</a:t>
            </a:r>
          </a:p>
          <a:p>
            <a:pPr marL="457200" indent="-457200"/>
            <a:r>
              <a:rPr lang="en-US" dirty="0">
                <a:solidFill>
                  <a:schemeClr val="tx1"/>
                </a:solidFill>
              </a:rPr>
              <a:t>Installation Jenkins, creating and configuration Job</a:t>
            </a:r>
          </a:p>
          <a:p>
            <a:pPr marL="457200" indent="-457200"/>
            <a:r>
              <a:rPr lang="en-US" dirty="0">
                <a:solidFill>
                  <a:schemeClr val="tx1"/>
                </a:solidFill>
              </a:rPr>
              <a:t>Installation Docker and creating Docker Hub Account</a:t>
            </a:r>
          </a:p>
          <a:p>
            <a:pPr marL="457200" indent="-457200"/>
            <a:r>
              <a:rPr lang="en-US" dirty="0">
                <a:solidFill>
                  <a:schemeClr val="tx1"/>
                </a:solidFill>
              </a:rPr>
              <a:t>Configuration of GitHub</a:t>
            </a:r>
          </a:p>
          <a:p>
            <a:pPr marL="457200" indent="-457200"/>
            <a:r>
              <a:rPr lang="en-US" dirty="0">
                <a:solidFill>
                  <a:schemeClr val="tx1"/>
                </a:solidFill>
              </a:rPr>
              <a:t>Testing CI/CD chain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A3AC468-635F-4287-B8E5-3C22B21A4839}"/>
              </a:ext>
            </a:extLst>
          </p:cNvPr>
          <p:cNvSpPr txBox="1">
            <a:spLocks/>
          </p:cNvSpPr>
          <p:nvPr/>
        </p:nvSpPr>
        <p:spPr>
          <a:xfrm>
            <a:off x="470202" y="1498861"/>
            <a:ext cx="8673797" cy="374244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UA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4920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E6BFC-BA6D-43E2-A021-132924E58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55795"/>
            <a:ext cx="8534400" cy="94343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AWS configuration</a:t>
            </a:r>
            <a:endParaRPr lang="ru-UA" sz="4000" dirty="0">
              <a:solidFill>
                <a:schemeClr val="tx2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36BB17-D8FE-4BD9-803F-77CA565AD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33" y="1255020"/>
            <a:ext cx="10525328" cy="165417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8E33586-5D5D-4445-AB8B-95054592C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978" y="3064983"/>
            <a:ext cx="5768777" cy="3637222"/>
          </a:xfrm>
          <a:prstGeom prst="rect">
            <a:avLst/>
          </a:prstGeom>
        </p:spPr>
      </p:pic>
      <p:sp>
        <p:nvSpPr>
          <p:cNvPr id="9" name="Стрілка: вправо 8">
            <a:extLst>
              <a:ext uri="{FF2B5EF4-FFF2-40B4-BE49-F238E27FC236}">
                <a16:creationId xmlns:a16="http://schemas.microsoft.com/office/drawing/2014/main" id="{AF514AB6-F76E-4E57-9B81-25433D6B8316}"/>
              </a:ext>
            </a:extLst>
          </p:cNvPr>
          <p:cNvSpPr/>
          <p:nvPr/>
        </p:nvSpPr>
        <p:spPr>
          <a:xfrm>
            <a:off x="1032699" y="4708187"/>
            <a:ext cx="1682885" cy="797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88E95-F1C5-41E5-90BC-25E6E7BAF3E9}"/>
              </a:ext>
            </a:extLst>
          </p:cNvPr>
          <p:cNvSpPr txBox="1"/>
          <p:nvPr/>
        </p:nvSpPr>
        <p:spPr>
          <a:xfrm>
            <a:off x="967813" y="4154189"/>
            <a:ext cx="168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Attention!</a:t>
            </a:r>
            <a:endParaRPr lang="ru-UA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000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18959-EBD4-4ED4-A151-2ED251B04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45" y="318869"/>
            <a:ext cx="8534400" cy="107940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Jenkins Configuration</a:t>
            </a:r>
            <a:endParaRPr lang="ru-UA" sz="4000" dirty="0">
              <a:solidFill>
                <a:schemeClr val="tx2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3A5BE3-5FDC-49DC-98DF-70EDB912A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62" y="1398279"/>
            <a:ext cx="7010367" cy="5062330"/>
          </a:xfrm>
          <a:prstGeom prst="rect">
            <a:avLst/>
          </a:prstGeom>
        </p:spPr>
      </p:pic>
      <p:pic>
        <p:nvPicPr>
          <p:cNvPr id="7" name="Графіка 6" descr="Badge 1 with solid fill">
            <a:extLst>
              <a:ext uri="{FF2B5EF4-FFF2-40B4-BE49-F238E27FC236}">
                <a16:creationId xmlns:a16="http://schemas.microsoft.com/office/drawing/2014/main" id="{0BBE37A9-1D74-4047-A138-08D52BCBF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5645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77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AC456D-9F08-4464-A9BF-3743A07DA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914" y="546927"/>
            <a:ext cx="8534400" cy="84823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Jenkins Configuration</a:t>
            </a:r>
            <a:endParaRPr lang="ru-UA" sz="4000" dirty="0">
              <a:solidFill>
                <a:schemeClr val="tx2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4E00CB-E8DE-4275-9155-7ADBB3B75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914" y="2190750"/>
            <a:ext cx="9010650" cy="2476500"/>
          </a:xfrm>
          <a:prstGeom prst="rect">
            <a:avLst/>
          </a:prstGeom>
        </p:spPr>
      </p:pic>
      <p:pic>
        <p:nvPicPr>
          <p:cNvPr id="7" name="Графіка 6" descr="Badge with solid fill">
            <a:extLst>
              <a:ext uri="{FF2B5EF4-FFF2-40B4-BE49-F238E27FC236}">
                <a16:creationId xmlns:a16="http://schemas.microsoft.com/office/drawing/2014/main" id="{87BFED6F-E686-4A08-AB19-BEAC59249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22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43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F3094-FE54-4FBB-A4B0-49C4FD43C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172" y="240384"/>
            <a:ext cx="8534400" cy="88611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Jenkins Configuration</a:t>
            </a:r>
            <a:endParaRPr lang="ru-UA" sz="4000" dirty="0">
              <a:solidFill>
                <a:schemeClr val="tx2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76D978-8576-4225-957B-08DCB8203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057" y="1366885"/>
            <a:ext cx="7656630" cy="4881306"/>
          </a:xfrm>
          <a:prstGeom prst="rect">
            <a:avLst/>
          </a:prstGeom>
        </p:spPr>
      </p:pic>
      <p:pic>
        <p:nvPicPr>
          <p:cNvPr id="7" name="Графіка 6" descr="Badge 3 with solid fill">
            <a:extLst>
              <a:ext uri="{FF2B5EF4-FFF2-40B4-BE49-F238E27FC236}">
                <a16:creationId xmlns:a16="http://schemas.microsoft.com/office/drawing/2014/main" id="{90AFE948-642C-4924-838B-35D238244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141" y="33503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35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Скибка">
  <a:themeElements>
    <a:clrScheme name="Скибка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кибк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кибка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278</TotalTime>
  <Words>147</Words>
  <Application>Microsoft Office PowerPoint</Application>
  <PresentationFormat>Широкий екран</PresentationFormat>
  <Paragraphs>32</Paragraphs>
  <Slides>16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16</vt:i4>
      </vt:variant>
    </vt:vector>
  </HeadingPairs>
  <TitlesOfParts>
    <vt:vector size="19" baseType="lpstr">
      <vt:lpstr>Century Gothic</vt:lpstr>
      <vt:lpstr>Wingdings 3</vt:lpstr>
      <vt:lpstr>Скибка</vt:lpstr>
      <vt:lpstr>Creating simple Ci/CD chain for Flask app </vt:lpstr>
      <vt:lpstr>Main aim</vt:lpstr>
      <vt:lpstr>Used tools</vt:lpstr>
      <vt:lpstr>CI/CD chain</vt:lpstr>
      <vt:lpstr>sequencing of Configuration</vt:lpstr>
      <vt:lpstr>AWS configuration</vt:lpstr>
      <vt:lpstr>Jenkins Configuration</vt:lpstr>
      <vt:lpstr>Jenkins Configuration</vt:lpstr>
      <vt:lpstr>Jenkins Configuration</vt:lpstr>
      <vt:lpstr>Docker Configuration</vt:lpstr>
      <vt:lpstr>Docker Configuration</vt:lpstr>
      <vt:lpstr>GitHub configuration</vt:lpstr>
      <vt:lpstr>GitHub configuration</vt:lpstr>
      <vt:lpstr>Final Test</vt:lpstr>
      <vt:lpstr>How to improve this project?</vt:lpstr>
      <vt:lpstr>Thank you for Attention!  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simple Ci/CD chain for Flask app </dc:title>
  <dc:creator>Bohdan Fedorov</dc:creator>
  <cp:lastModifiedBy>Bohdan Fedorov</cp:lastModifiedBy>
  <cp:revision>27</cp:revision>
  <dcterms:created xsi:type="dcterms:W3CDTF">2021-03-22T08:55:34Z</dcterms:created>
  <dcterms:modified xsi:type="dcterms:W3CDTF">2021-03-22T13:34:01Z</dcterms:modified>
</cp:coreProperties>
</file>