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9" r:id="rId3"/>
    <p:sldId id="330" r:id="rId4"/>
    <p:sldId id="331" r:id="rId5"/>
    <p:sldId id="332" r:id="rId6"/>
    <p:sldId id="320" r:id="rId7"/>
    <p:sldId id="321" r:id="rId8"/>
    <p:sldId id="325" r:id="rId9"/>
    <p:sldId id="326" r:id="rId10"/>
    <p:sldId id="327" r:id="rId11"/>
    <p:sldId id="310" r:id="rId12"/>
    <p:sldId id="32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7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18T07:43:1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0 1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9C7DF-E9B8-441A-92BD-9CB26EB86327}" type="datetimeFigureOut">
              <a:rPr lang="ru-RU" smtClean="0"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3E817-AA64-41F6-A874-4AFB9D995FB9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A3CF6-66A2-42FE-9D32-6D6A55A1BB51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B47C9-A244-423E-83FF-6A7B33A90B33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customXml" Target="../ink/ink2.xml"/><Relationship Id="rId4" Type="http://schemas.openxmlformats.org/officeDocument/2006/relationships/image" Target="../media/image3.png"/><Relationship Id="rId3" Type="http://schemas.openxmlformats.org/officeDocument/2006/relationships/customXml" Target="../ink/ink1.xml"/><Relationship Id="rId2" Type="http://schemas.openxmlformats.org/officeDocument/2006/relationships/image" Target="../media/image2.emf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hyperlink" Target="http://127.0.0.1:5000/" TargetMode="Externa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5.png"/><Relationship Id="rId2" Type="http://schemas.openxmlformats.org/officeDocument/2006/relationships/image" Target="../media/image4.emf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-2161615"/>
            <a:ext cx="12179565" cy="91346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76" y="691455"/>
            <a:ext cx="8443759" cy="561386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0884" y="1873832"/>
            <a:ext cx="10928488" cy="2047247"/>
          </a:xfrm>
          <a:prstGeom prst="rect">
            <a:avLst/>
          </a:prstGeom>
          <a:noFill/>
        </p:spPr>
        <p:txBody>
          <a:bodyPr wrap="square" lIns="76727" tIns="38364" rIns="76727" bIns="38364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1200"/>
              </a:spcAft>
            </a:pP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курсу </a:t>
            </a:r>
            <a:endParaRPr lang="ru-RU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  <a:r>
              <a:rPr lang="ru-RU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9" name="Рукописный ввод 8"/>
              <p14:cNvContentPartPr/>
              <p14:nvPr/>
            </p14:nvContentPartPr>
            <p14:xfrm>
              <a:off x="1168686" y="-205132"/>
              <a:ext cx="270" cy="359"/>
            </p14:xfrm>
          </p:contentPart>
        </mc:Choice>
        <mc:Fallback xmlns="">
          <p:pic>
            <p:nvPicPr>
              <p:cNvPr id="9" name="Рукописный ввод 8"/>
            </p:nvPicPr>
            <p:blipFill>
              <a:blip r:embed="rId4"/>
            </p:blipFill>
            <p:spPr>
              <a:xfrm>
                <a:off x="1168686" y="-205132"/>
                <a:ext cx="270" cy="35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Рукописный ввод 9"/>
              <p14:cNvContentPartPr/>
              <p14:nvPr/>
            </p14:nvContentPartPr>
            <p14:xfrm>
              <a:off x="1805456" y="-167729"/>
              <a:ext cx="270" cy="359"/>
            </p14:xfrm>
          </p:contentPart>
        </mc:Choice>
        <mc:Fallback xmlns="">
          <p:pic>
            <p:nvPicPr>
              <p:cNvPr id="10" name="Рукописный ввод 9"/>
            </p:nvPicPr>
            <p:blipFill>
              <a:blip r:embed="rId4"/>
            </p:blipFill>
            <p:spPr>
              <a:xfrm>
                <a:off x="1805456" y="-167729"/>
                <a:ext cx="270" cy="359"/>
              </a:xfrm>
              <a:prstGeom prst="rect"/>
            </p:spPr>
          </p:pic>
        </mc:Fallback>
      </mc:AlternateContent>
      <p:sp>
        <p:nvSpPr>
          <p:cNvPr id="11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6459072" y="6340166"/>
            <a:ext cx="2057757" cy="364195"/>
          </a:xfrm>
        </p:spPr>
        <p:txBody>
          <a:bodyPr/>
          <a:lstStyle/>
          <a:p>
            <a:fld id="{309D7BF6-3F62-4889-97F0-07DE7A19119D}" type="slidenum">
              <a:rPr lang="ru-RU" smtClean="0"/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905" y="691455"/>
            <a:ext cx="3522006" cy="8113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2826" y="5235057"/>
            <a:ext cx="6633673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Слушатель: Митченко Богдан Сергеевич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374" y="0"/>
            <a:ext cx="369178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58" y="5997590"/>
            <a:ext cx="3523793" cy="810838"/>
          </a:xfrm>
          <a:prstGeom prst="rect">
            <a:avLst/>
          </a:prstGeom>
        </p:spPr>
      </p:pic>
      <p:sp>
        <p:nvSpPr>
          <p:cNvPr id="4" name="Заголовок 1"/>
          <p:cNvSpPr txBox="1"/>
          <p:nvPr/>
        </p:nvSpPr>
        <p:spPr>
          <a:xfrm>
            <a:off x="144714" y="49573"/>
            <a:ext cx="3367607" cy="1445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Приложение</a:t>
            </a:r>
            <a:r>
              <a:rPr lang="ru-RU" sz="3400" dirty="0">
                <a:solidFill>
                  <a:srgbClr val="FFFFFF"/>
                </a:solidFill>
              </a:rPr>
              <a:t>:</a:t>
            </a:r>
            <a:endParaRPr lang="ru-RU" sz="3400" dirty="0">
              <a:solidFill>
                <a:srgbClr val="FFFFFF"/>
              </a:solidFill>
            </a:endParaRPr>
          </a:p>
        </p:txBody>
      </p:sp>
      <p:sp>
        <p:nvSpPr>
          <p:cNvPr id="5" name="Объект 2"/>
          <p:cNvSpPr txBox="1"/>
          <p:nvPr/>
        </p:nvSpPr>
        <p:spPr>
          <a:xfrm>
            <a:off x="93658" y="603682"/>
            <a:ext cx="3418663" cy="5486400"/>
          </a:xfrm>
          <a:prstGeom prst="rect">
            <a:avLst/>
          </a:prstGeom>
        </p:spPr>
        <p:txBody>
          <a:bodyPr anchor="ctr">
            <a:normAutofit fontScale="8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ru-RU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Пользовательское приложение</a:t>
            </a:r>
            <a:endParaRPr lang="ru-RU" sz="19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Сохранил модель для разработки веб-приложения для прогнозирования соотношения «</a:t>
            </a: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Модуль упругости при растяжении, ГПа и Прочность при растяжении и Оптимальное соотношение матрица-наполнитель</a:t>
            </a: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в фреймворке </a:t>
            </a:r>
            <a:r>
              <a:rPr lang="ru-R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 запуске приложения, пользователь переходит на: </a:t>
            </a: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http://127.0.0.1:5000/</a:t>
            </a: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открывшемся окне пользователю необходимо ввести в соответствующие ячейки требуемые значения и нажать на кнопку «Расчитать свойства». </a:t>
            </a:r>
            <a:endParaRPr lang="ru-RU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выходе пользователь получает результат прогноза для значения </a:t>
            </a:r>
            <a:r>
              <a:rPr lang="ru-R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парамет-ра</a:t>
            </a: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«Модуль упругости при растяжении, ГПа и Прочность при растяжении и Оптимальное соотношение матрица-наполнитель».</a:t>
            </a:r>
            <a:endParaRPr lang="ru-RU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успешно работает </a:t>
            </a:r>
            <a:endParaRPr lang="ru-RU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ru-RU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 на </a:t>
            </a: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</a:t>
            </a:r>
            <a:endParaRPr lang="en-US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https://github.com/Bogdan2005-criater/Compose</a:t>
            </a:r>
            <a:endParaRPr lang="ru-RU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 txBox="1"/>
          <p:nvPr/>
        </p:nvSpPr>
        <p:spPr>
          <a:xfrm>
            <a:off x="144715" y="4197512"/>
            <a:ext cx="3418663" cy="733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chemeClr val="bg1"/>
              </a:buClr>
              <a:buNone/>
            </a:pPr>
            <a:r>
              <a:rPr lang="ru-RU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3145" y="0"/>
            <a:ext cx="4952365" cy="4156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125" y="2794000"/>
            <a:ext cx="6999605" cy="3921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535" y="0"/>
            <a:ext cx="3962399" cy="6858000"/>
            <a:chOff x="8229600" y="0"/>
            <a:chExt cx="3962399" cy="6858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229600" y="0"/>
              <a:ext cx="3962399" cy="6858000"/>
            </a:xfrm>
            <a:prstGeom prst="rect">
              <a:avLst/>
            </a:prstGeom>
          </p:spPr>
        </p:pic>
        <p:pic>
          <p:nvPicPr>
            <p:cNvPr id="4" name="Рисунок 1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6684" y="5969916"/>
              <a:ext cx="3522006" cy="811352"/>
            </a:xfrm>
            <a:prstGeom prst="rect">
              <a:avLst/>
            </a:prstGeom>
          </p:spPr>
        </p:pic>
        <p:sp>
          <p:nvSpPr>
            <p:cNvPr id="6" name="Заголовок 1"/>
            <p:cNvSpPr txBox="1"/>
            <p:nvPr/>
          </p:nvSpPr>
          <p:spPr>
            <a:xfrm>
              <a:off x="8416684" y="1807453"/>
              <a:ext cx="3588229" cy="2157878"/>
            </a:xfrm>
            <a:prstGeom prst="rect">
              <a:avLst/>
            </a:prstGeom>
          </p:spPr>
          <p:txBody>
            <a:bodyPr rtlCol="0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sz="6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Спасибо </a:t>
              </a:r>
              <a:endParaRPr lang="ru-RU" sz="6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algn="ctr"/>
              <a:r>
                <a:rPr lang="ru-RU" sz="6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за </a:t>
              </a:r>
              <a:endParaRPr lang="ru-RU" sz="6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algn="ctr"/>
              <a:r>
                <a:rPr lang="ru-RU" sz="6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внимание</a:t>
              </a:r>
              <a:endParaRPr lang="ru-RU" sz="60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alphaModFix amt="35000"/>
          </a:blip>
          <a:stretch>
            <a:fillRect/>
          </a:stretch>
        </p:blipFill>
        <p:spPr>
          <a:xfrm>
            <a:off x="3937992" y="-14605"/>
            <a:ext cx="8229598" cy="6858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78411" y="3961223"/>
            <a:ext cx="6134470" cy="7184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ctr">
              <a:lnSpc>
                <a:spcPct val="107000"/>
              </a:lnSpc>
              <a:spcAft>
                <a:spcPts val="800"/>
              </a:spcAft>
            </a:pPr>
            <a:r>
              <a:rPr lang="ru-RU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r>
              <a:rPr lang="ru-RU" sz="40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charset="0"/>
                <a:cs typeface="Times New Roman" panose="02020603050405020304" pitchFamily="18" charset="0"/>
              </a:rPr>
              <a:t> </a:t>
            </a:r>
            <a:endParaRPr lang="ru-RU" sz="4000" dirty="0">
              <a:solidFill>
                <a:schemeClr val="accent1">
                  <a:lumMod val="75000"/>
                </a:schemeClr>
              </a:solidFill>
              <a:effectLst/>
              <a:latin typeface="Calibri" charset="0"/>
              <a:ea typeface="Calibri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8061" y="4893232"/>
            <a:ext cx="7790180" cy="1076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just"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машинного обучения показали потенциал в прогнозировании свойств композитных материалов, но результаты сильно зависят от качества и разнообразия данных. Для улучшения точности нужно расширить выборку и настроить модели с учётом большего числа факторов.</a:t>
            </a:r>
            <a:endParaRPr lang="ru-RU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0516" y="-14546"/>
            <a:ext cx="6134470" cy="706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ctr">
              <a:lnSpc>
                <a:spcPct val="107000"/>
              </a:lnSpc>
              <a:spcAft>
                <a:spcPts val="800"/>
              </a:spcAft>
            </a:pPr>
            <a:r>
              <a:rPr lang="ru-RU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Трудности и ошибки</a:t>
            </a:r>
            <a:endParaRPr lang="ru-RU" sz="4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58018" y="885074"/>
            <a:ext cx="7790180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just"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архитектуры: Найти подходящую структуру нейросети оказалось сложно. Простая модель не справлялась с задачей, и добавление слоев не улучшило результаты.</a:t>
            </a:r>
            <a:endParaRPr lang="ru-RU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гиперпараметров: Настройка гиперпараметров заняла много времени, так как стандартные параметры не обеспечивали нужную точность.</a:t>
            </a:r>
            <a:endParaRPr lang="ru-RU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Недостаток данных: Малое количество разнообразных данных ограничивало возможности модели для нахождения точных зависимостей.</a:t>
            </a:r>
            <a:endParaRPr lang="ru-RU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Переобучение: Даже с использованием регуляризации, модель переобучалась, что снижало её способность к обобщению.</a:t>
            </a:r>
            <a:endParaRPr lang="ru-RU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spcAft>
                <a:spcPts val="60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</a:pPr>
            <a:r>
              <a:rPr lang="ru-RU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Интерпретация результатов: Модель не давала ясных объяснений о важности признаков, что усложняло анализ и улучшение модели.</a:t>
            </a:r>
            <a:endParaRPr lang="ru-RU" sz="1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533" y="0"/>
            <a:ext cx="369178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5">
              <a:lnSpc>
                <a:spcPct val="110000"/>
              </a:lnSpc>
              <a:buClr>
                <a:schemeClr val="bg1"/>
              </a:buClr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58" y="5997590"/>
            <a:ext cx="3523793" cy="810838"/>
          </a:xfrm>
          <a:prstGeom prst="rect">
            <a:avLst/>
          </a:prstGeom>
        </p:spPr>
      </p:pic>
      <p:sp>
        <p:nvSpPr>
          <p:cNvPr id="4" name="Заголовок 1"/>
          <p:cNvSpPr txBox="1"/>
          <p:nvPr/>
        </p:nvSpPr>
        <p:spPr>
          <a:xfrm>
            <a:off x="144714" y="49573"/>
            <a:ext cx="3367607" cy="1445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Начало работы: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/>
          <p:nvPr/>
        </p:nvSpPr>
        <p:spPr>
          <a:xfrm>
            <a:off x="93144" y="905521"/>
            <a:ext cx="3418663" cy="3058891"/>
          </a:xfrm>
          <a:prstGeom prst="rect">
            <a:avLst/>
          </a:prstGeom>
        </p:spPr>
        <p:txBody>
          <a:bodyPr anchor="ctr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ru-RU" sz="21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Подробный план работы:</a:t>
            </a:r>
            <a:endParaRPr lang="ru-RU" sz="2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Clr>
                <a:schemeClr val="bg1"/>
              </a:buClr>
            </a:pPr>
            <a:r>
              <a:rPr lang="ru-RU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теоретические основы, методы решения и практическая реализация поставленной задачи. Некоторые этапы работы были выполнены несколько раз для достижения оптимального результата. Применены различные методы регрессии для каждой из моделей. Приложение функционирует успешно.</a:t>
            </a:r>
            <a:endParaRPr lang="ru-RU" sz="1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 txBox="1"/>
          <p:nvPr/>
        </p:nvSpPr>
        <p:spPr>
          <a:xfrm>
            <a:off x="131032" y="3964455"/>
            <a:ext cx="3418663" cy="1733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ru-RU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Построено множество графиков, в том числе несколько аналогичных для одних и тех же переменных. Все графики оформлены в едином стиле для обеспечения визуальной согласованности.</a:t>
            </a:r>
            <a:endParaRPr lang="ru-RU" sz="1600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470" y="195580"/>
            <a:ext cx="2969260" cy="24803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335" y="283210"/>
            <a:ext cx="3185795" cy="18434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870" y="2767965"/>
            <a:ext cx="3267075" cy="18903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620" y="4779645"/>
            <a:ext cx="3590925" cy="207835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6175" y="4384675"/>
            <a:ext cx="2534920" cy="2473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8765" y="2126615"/>
            <a:ext cx="3963670" cy="35712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5533" y="0"/>
            <a:ext cx="369178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5">
              <a:lnSpc>
                <a:spcPct val="110000"/>
              </a:lnSpc>
              <a:buClr>
                <a:schemeClr val="bg1"/>
              </a:buClr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58" y="5997590"/>
            <a:ext cx="3523793" cy="810838"/>
          </a:xfrm>
          <a:prstGeom prst="rect">
            <a:avLst/>
          </a:prstGeom>
        </p:spPr>
      </p:pic>
      <p:sp>
        <p:nvSpPr>
          <p:cNvPr id="4" name="Заголовок 1"/>
          <p:cNvSpPr txBox="1"/>
          <p:nvPr/>
        </p:nvSpPr>
        <p:spPr>
          <a:xfrm>
            <a:off x="144714" y="49573"/>
            <a:ext cx="3367607" cy="144594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Объединение файлов и разведочный анализ: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/>
          <p:nvPr/>
        </p:nvSpPr>
        <p:spPr>
          <a:xfrm>
            <a:off x="93658" y="1250439"/>
            <a:ext cx="3418663" cy="2324227"/>
          </a:xfrm>
          <a:prstGeom prst="rect">
            <a:avLst/>
          </a:prstGeom>
        </p:spPr>
        <p:txBody>
          <a:bodyPr anchor="ctr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ru-RU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по индексу:</a:t>
            </a:r>
            <a:endParaRPr lang="ru-RU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Импортируем необходимые библиотеки;</a:t>
            </a:r>
            <a:endParaRPr lang="ru-RU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Загружаем файлы;</a:t>
            </a:r>
            <a:endParaRPr lang="ru-RU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Объединим оба файла по индексу по типу объединения INNER </a:t>
            </a:r>
            <a:endParaRPr lang="ru-R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 txBox="1"/>
          <p:nvPr/>
        </p:nvSpPr>
        <p:spPr>
          <a:xfrm>
            <a:off x="144714" y="3428999"/>
            <a:ext cx="3418663" cy="2386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ru-RU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Разведочный анализ данных:</a:t>
            </a:r>
            <a:endParaRPr lang="ru-RU" sz="1600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4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Посмотрим на начальные и конечные строки нашего </a:t>
            </a:r>
            <a:r>
              <a:rPr lang="ru-RU" sz="1400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sz="14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4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Изучим информацию о </a:t>
            </a:r>
            <a:r>
              <a:rPr lang="ru-RU" sz="1400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датасете</a:t>
            </a:r>
            <a:r>
              <a:rPr lang="ru-RU" sz="14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4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Проверим типы данных в каждом столбце;</a:t>
            </a:r>
            <a:endParaRPr lang="ru-RU" sz="14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4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Проверим пропуски;</a:t>
            </a:r>
            <a:endParaRPr lang="ru-RU" sz="14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4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Поищем уникальные значения с помощью функции </a:t>
            </a:r>
            <a:r>
              <a:rPr lang="ru-RU" sz="1400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nunique</a:t>
            </a:r>
            <a:endParaRPr lang="ru-RU" sz="14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285" y="25400"/>
            <a:ext cx="7528560" cy="6783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62" y="16335"/>
            <a:ext cx="369178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5">
              <a:lnSpc>
                <a:spcPct val="110000"/>
              </a:lnSpc>
              <a:buClr>
                <a:schemeClr val="bg1"/>
              </a:buClr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58" y="5997590"/>
            <a:ext cx="3523793" cy="810838"/>
          </a:xfrm>
          <a:prstGeom prst="rect">
            <a:avLst/>
          </a:prstGeom>
        </p:spPr>
      </p:pic>
      <p:sp>
        <p:nvSpPr>
          <p:cNvPr id="4" name="Заголовок 1"/>
          <p:cNvSpPr txBox="1"/>
          <p:nvPr/>
        </p:nvSpPr>
        <p:spPr>
          <a:xfrm>
            <a:off x="144714" y="49573"/>
            <a:ext cx="3367607" cy="1445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«Угол нашивки» и описательная статистика: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/>
          <p:nvPr/>
        </p:nvSpPr>
        <p:spPr>
          <a:xfrm>
            <a:off x="180622" y="1242875"/>
            <a:ext cx="3418663" cy="213693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ru-RU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со столбцом "Угол нашивки":</a:t>
            </a:r>
            <a:endParaRPr lang="ru-RU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Проверим количество элементов со значением 0 градусов;</a:t>
            </a:r>
            <a:endParaRPr lang="ru-RU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Приведём к значениям 0 и 1;</a:t>
            </a:r>
            <a:endParaRPr lang="ru-RU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Убедимся в неизменном количестве элементов</a:t>
            </a:r>
            <a:endParaRPr lang="ru-RU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 txBox="1"/>
          <p:nvPr/>
        </p:nvSpPr>
        <p:spPr>
          <a:xfrm>
            <a:off x="146222" y="3379805"/>
            <a:ext cx="3418663" cy="2699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ru-RU" sz="19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Описательная статистика</a:t>
            </a:r>
            <a:r>
              <a:rPr lang="ru-RU" sz="1600" b="1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600" b="1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7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Изучим описательную статистику данных (максимальное, минимальное, квартили, медиана, стандартное отклонение, среднее значение и т.д.),</a:t>
            </a:r>
            <a:endParaRPr lang="ru-RU" sz="17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7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Посмотрим на основные параметры анализа данных;</a:t>
            </a:r>
            <a:endParaRPr lang="ru-RU" sz="17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7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Проверим </a:t>
            </a:r>
            <a:r>
              <a:rPr lang="ru-RU" sz="1700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sz="17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пропущенные  и дублирующие данные;</a:t>
            </a:r>
            <a:endParaRPr lang="ru-RU" sz="17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7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Вычислим коэффициенты ранговой корреляции </a:t>
            </a:r>
            <a:r>
              <a:rPr lang="ru-RU" sz="1700" cap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Кендалла</a:t>
            </a:r>
            <a:r>
              <a:rPr lang="ru-RU" sz="17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Пирсона</a:t>
            </a:r>
            <a:endParaRPr lang="ru-RU" sz="17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355" y="140970"/>
            <a:ext cx="7077075" cy="31527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730" y="3293745"/>
            <a:ext cx="7077075" cy="22764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1555" y="3293745"/>
            <a:ext cx="4859020" cy="34658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73" y="-1"/>
            <a:ext cx="369178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5">
              <a:lnSpc>
                <a:spcPct val="110000"/>
              </a:lnSpc>
              <a:buClr>
                <a:schemeClr val="bg1"/>
              </a:buClr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58" y="5997590"/>
            <a:ext cx="3523793" cy="810838"/>
          </a:xfrm>
          <a:prstGeom prst="rect">
            <a:avLst/>
          </a:prstGeom>
        </p:spPr>
      </p:pic>
      <p:sp>
        <p:nvSpPr>
          <p:cNvPr id="4" name="Заголовок 1"/>
          <p:cNvSpPr txBox="1"/>
          <p:nvPr/>
        </p:nvSpPr>
        <p:spPr>
          <a:xfrm>
            <a:off x="144714" y="49573"/>
            <a:ext cx="3367607" cy="1445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Визуализация «сырых» данных: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/>
          <p:nvPr/>
        </p:nvSpPr>
        <p:spPr>
          <a:xfrm>
            <a:off x="223670" y="1842258"/>
            <a:ext cx="3511318" cy="3173482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ru-RU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 нормализации и исключения шумов :</a:t>
            </a:r>
            <a:endParaRPr lang="ru-RU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Построим гистограммы распределения каждой из переменных ;</a:t>
            </a:r>
            <a:endParaRPr lang="ru-RU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"ящиков с усами" (несколько вариантов);</a:t>
            </a:r>
            <a:endParaRPr lang="ru-RU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коорреляционную матрицу;</a:t>
            </a:r>
            <a:endParaRPr lang="ru-RU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Попарные графики рассеяния точек - скаттерплоты</a:t>
            </a:r>
            <a:endParaRPr lang="ru-RU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тепловую карту</a:t>
            </a:r>
            <a:endParaRPr lang="ru-RU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 txBox="1"/>
          <p:nvPr/>
        </p:nvSpPr>
        <p:spPr>
          <a:xfrm>
            <a:off x="146222" y="3369645"/>
            <a:ext cx="3418663" cy="2699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ru-RU" sz="17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090" y="3645535"/>
            <a:ext cx="2241550" cy="30683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780" y="3943350"/>
            <a:ext cx="2534920" cy="24733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4805" y="1270"/>
            <a:ext cx="3963670" cy="35712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7165" y="3202305"/>
            <a:ext cx="4888865" cy="34175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8475" y="422910"/>
            <a:ext cx="3902075" cy="2727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73"/>
            <a:ext cx="369178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5">
              <a:lnSpc>
                <a:spcPct val="110000"/>
              </a:lnSpc>
              <a:buClr>
                <a:schemeClr val="bg1"/>
              </a:buClr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58" y="5997590"/>
            <a:ext cx="3523793" cy="810838"/>
          </a:xfrm>
          <a:prstGeom prst="rect">
            <a:avLst/>
          </a:prstGeom>
        </p:spPr>
      </p:pic>
      <p:sp>
        <p:nvSpPr>
          <p:cNvPr id="4" name="Заголовок 1"/>
          <p:cNvSpPr txBox="1"/>
          <p:nvPr/>
        </p:nvSpPr>
        <p:spPr>
          <a:xfrm>
            <a:off x="144714" y="49573"/>
            <a:ext cx="3367607" cy="1445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Предобработка данных: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/>
          <p:nvPr/>
        </p:nvSpPr>
        <p:spPr>
          <a:xfrm>
            <a:off x="93658" y="1391574"/>
            <a:ext cx="3511318" cy="4074851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ru-RU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Исключение выбросов:</a:t>
            </a:r>
            <a:endParaRPr lang="ru-RU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ru-RU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Очистка данных от выбросов в данном примере удалим значения, которые явно выходят за пределы нормального распределения</a:t>
            </a:r>
            <a:endParaRPr lang="ru-RU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ru-RU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выбросов на основе IQR</a:t>
            </a:r>
            <a:br>
              <a:rPr lang="ru-RU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ru-RU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Нормализация данных:</a:t>
            </a:r>
            <a:endParaRPr lang="ru-RU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ru-RU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данных с </a:t>
            </a:r>
            <a:endParaRPr lang="ru-RU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ru-RU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использованием MinMaxScaler</a:t>
            </a:r>
            <a:endParaRPr lang="ru-RU" sz="15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endParaRPr lang="ru-RU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 txBox="1"/>
          <p:nvPr/>
        </p:nvSpPr>
        <p:spPr>
          <a:xfrm>
            <a:off x="146222" y="3379805"/>
            <a:ext cx="3418663" cy="2699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ru-RU" sz="17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3990" y="3117850"/>
            <a:ext cx="6323965" cy="44208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360" y="12700"/>
            <a:ext cx="2496820" cy="60217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600" y="293370"/>
            <a:ext cx="5734685" cy="21913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2163" y="0"/>
            <a:ext cx="369178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5">
              <a:lnSpc>
                <a:spcPct val="110000"/>
              </a:lnSpc>
              <a:buClr>
                <a:schemeClr val="bg1"/>
              </a:buClr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58" y="5997590"/>
            <a:ext cx="3523793" cy="810838"/>
          </a:xfrm>
          <a:prstGeom prst="rect">
            <a:avLst/>
          </a:prstGeom>
        </p:spPr>
      </p:pic>
      <p:sp>
        <p:nvSpPr>
          <p:cNvPr id="4" name="Заголовок 1"/>
          <p:cNvSpPr txBox="1"/>
          <p:nvPr/>
        </p:nvSpPr>
        <p:spPr>
          <a:xfrm>
            <a:off x="144714" y="49573"/>
            <a:ext cx="3367607" cy="144594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и обучение моделей для прогноза модуль упругости при растяжении: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 txBox="1"/>
          <p:nvPr/>
        </p:nvSpPr>
        <p:spPr>
          <a:xfrm>
            <a:off x="146222" y="3379805"/>
            <a:ext cx="3418663" cy="2699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ru-RU" sz="17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Объект 2"/>
          <p:cNvSpPr txBox="1"/>
          <p:nvPr/>
        </p:nvSpPr>
        <p:spPr>
          <a:xfrm>
            <a:off x="111448" y="1551005"/>
            <a:ext cx="3511318" cy="3657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Aft>
                <a:spcPts val="1000"/>
              </a:spcAft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ru-RU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Графики тестовых и прогнозных значений для разных методов </a:t>
            </a:r>
            <a:endParaRPr lang="ru-RU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опорных векторов;</a:t>
            </a:r>
            <a:endParaRPr lang="ru-RU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Линейная регрессия;</a:t>
            </a:r>
            <a:endParaRPr lang="ru-RU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Градиентный </a:t>
            </a:r>
            <a:r>
              <a:rPr lang="ru-R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«Случайный лес»;</a:t>
            </a:r>
            <a:endParaRPr lang="ru-RU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endParaRPr lang="ru-RU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Снимок экрана от 2025-06-12 16-06-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040" y="3615055"/>
            <a:ext cx="3994150" cy="3738245"/>
          </a:xfrm>
          <a:prstGeom prst="rect">
            <a:avLst/>
          </a:prstGeom>
        </p:spPr>
      </p:pic>
      <p:pic>
        <p:nvPicPr>
          <p:cNvPr id="8" name="Picture 7" descr="Снимок экрана от 2025-06-12 16-06-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190" y="0"/>
            <a:ext cx="6273165" cy="3204845"/>
          </a:xfrm>
          <a:prstGeom prst="rect">
            <a:avLst/>
          </a:prstGeom>
        </p:spPr>
      </p:pic>
      <p:pic>
        <p:nvPicPr>
          <p:cNvPr id="9" name="Picture 8" descr="Снимок экрана от 2025-06-12 16-05-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5085" y="-153035"/>
            <a:ext cx="3925570" cy="3768090"/>
          </a:xfrm>
          <a:prstGeom prst="rect">
            <a:avLst/>
          </a:prstGeom>
        </p:spPr>
      </p:pic>
      <p:pic>
        <p:nvPicPr>
          <p:cNvPr id="10" name="Picture 9" descr="Снимок экрана от 2025-06-12 16-05-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5945" y="3204845"/>
            <a:ext cx="4745355" cy="38842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2163" y="0"/>
            <a:ext cx="369178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5">
              <a:lnSpc>
                <a:spcPct val="110000"/>
              </a:lnSpc>
              <a:buClr>
                <a:schemeClr val="bg1"/>
              </a:buClr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58" y="5997590"/>
            <a:ext cx="3523793" cy="810838"/>
          </a:xfrm>
          <a:prstGeom prst="rect">
            <a:avLst/>
          </a:prstGeom>
        </p:spPr>
      </p:pic>
      <p:sp>
        <p:nvSpPr>
          <p:cNvPr id="4" name="Заголовок 1"/>
          <p:cNvSpPr txBox="1"/>
          <p:nvPr/>
        </p:nvSpPr>
        <p:spPr>
          <a:xfrm>
            <a:off x="183449" y="49573"/>
            <a:ext cx="3367607" cy="144594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Создание улучшенной модели MLP: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 txBox="1"/>
          <p:nvPr/>
        </p:nvSpPr>
        <p:spPr>
          <a:xfrm>
            <a:off x="146222" y="3379805"/>
            <a:ext cx="3418663" cy="2699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ru-RU" sz="17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Объект 2"/>
          <p:cNvSpPr txBox="1"/>
          <p:nvPr/>
        </p:nvSpPr>
        <p:spPr>
          <a:xfrm>
            <a:off x="93345" y="1210945"/>
            <a:ext cx="3557905" cy="4786630"/>
          </a:xfrm>
          <a:prstGeom prst="rect">
            <a:avLst/>
          </a:prstGeom>
        </p:spPr>
        <p:txBody>
          <a:bodyPr anchor="ctr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None/>
            </a:pPr>
            <a:endParaRPr lang="ru-RU" sz="21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Обновляем данные для модели</a:t>
            </a: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Масштабирование;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Разделение на тренировочную и тестовую выборки;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Обучаем модель;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улучшенной модели MLP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 модели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Проверяем правильность на тестовом наборе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модели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Преобразуем прогнозы и реальные значения обратно в исходный масштаб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r>
              <a:rPr lang="ru-RU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Рассчет R² для каждой целевой переменной</a:t>
            </a:r>
            <a:endParaRPr lang="ru-RU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chemeClr val="bg1"/>
              </a:buClr>
            </a:pPr>
            <a:endParaRPr lang="ru-RU" sz="13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Снимок экрана от 2025-06-12 16-11-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9665" y="2299335"/>
            <a:ext cx="5353050" cy="4436110"/>
          </a:xfrm>
          <a:prstGeom prst="rect">
            <a:avLst/>
          </a:prstGeom>
        </p:spPr>
      </p:pic>
      <p:pic>
        <p:nvPicPr>
          <p:cNvPr id="7" name="Picture 6" descr="Снимок экрана от 2025-06-12 16-11-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665" y="49530"/>
            <a:ext cx="6059805" cy="2209800"/>
          </a:xfrm>
          <a:prstGeom prst="rect">
            <a:avLst/>
          </a:prstGeom>
        </p:spPr>
      </p:pic>
      <p:pic>
        <p:nvPicPr>
          <p:cNvPr id="9" name="Picture 8" descr="Снимок экрана от 2025-06-12 16-11-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135" y="4275455"/>
            <a:ext cx="4446270" cy="2459990"/>
          </a:xfrm>
          <a:prstGeom prst="rect">
            <a:avLst/>
          </a:prstGeom>
        </p:spPr>
      </p:pic>
      <p:pic>
        <p:nvPicPr>
          <p:cNvPr id="11" name="Picture 10" descr="Снимок экрана от 2025-06-12 16-11-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1075" y="2664460"/>
            <a:ext cx="5153025" cy="1733550"/>
          </a:xfrm>
          <a:prstGeom prst="rect">
            <a:avLst/>
          </a:prstGeom>
        </p:spPr>
      </p:pic>
      <p:pic>
        <p:nvPicPr>
          <p:cNvPr id="12" name="Picture 11" descr="Снимок экрана от 2025-06-12 16-10-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9320" y="49530"/>
            <a:ext cx="5020310" cy="2778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374" y="0"/>
            <a:ext cx="369178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5">
              <a:lnSpc>
                <a:spcPct val="110000"/>
              </a:lnSpc>
              <a:buClr>
                <a:schemeClr val="bg1"/>
              </a:buClr>
            </a:pP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58" y="5997590"/>
            <a:ext cx="3523793" cy="810838"/>
          </a:xfrm>
          <a:prstGeom prst="rect">
            <a:avLst/>
          </a:prstGeom>
        </p:spPr>
      </p:pic>
      <p:sp>
        <p:nvSpPr>
          <p:cNvPr id="4" name="Заголовок 1"/>
          <p:cNvSpPr txBox="1"/>
          <p:nvPr/>
        </p:nvSpPr>
        <p:spPr>
          <a:xfrm>
            <a:off x="144714" y="49573"/>
            <a:ext cx="3367607" cy="144594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Нейронная сеть для соотношения «матрица-наполнитель»: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 txBox="1"/>
          <p:nvPr/>
        </p:nvSpPr>
        <p:spPr>
          <a:xfrm>
            <a:off x="146222" y="3379805"/>
            <a:ext cx="3418663" cy="2699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0000"/>
              </a:lnSpc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ru-RU" sz="1700" cap="non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Объект 2"/>
          <p:cNvSpPr txBox="1"/>
          <p:nvPr/>
        </p:nvSpPr>
        <p:spPr>
          <a:xfrm>
            <a:off x="93345" y="194945"/>
            <a:ext cx="3747770" cy="6808470"/>
          </a:xfrm>
          <a:prstGeom prst="rect">
            <a:avLst/>
          </a:prstGeom>
        </p:spPr>
        <p:txBody>
          <a:bodyPr anchor="ctr">
            <a:normAutofit fontScale="3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ru-RU" sz="43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данных: В качестве входных данных использовались параметры состава композитных материалов, такие как углы нашивки, плотности, содержание эпоксидных групп и другие.</a:t>
            </a:r>
            <a:endParaRPr lang="ru-RU" sz="433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ru-RU" sz="43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Архитектура: Нейросеть состоит из нескольких полносвязных слоев с функциями активации LeakyReLU и BatchNormalization для улучшения сходимости и предотвращения переобучения.</a:t>
            </a:r>
            <a:endParaRPr lang="ru-RU" sz="433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ru-RU" sz="43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Обучение: Модель обучалась на тренировочной выборке с использованием алгоритма оптимизации Adam и метрики MAE (средняя абсолютная ошибка), с применением ранней остановки для предотвращения переобучения.</a:t>
            </a:r>
            <a:endParaRPr lang="ru-RU" sz="433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Clr>
                <a:schemeClr val="bg1"/>
              </a:buClr>
              <a:buFont typeface="Arial" panose="020B0604020202020204" pitchFamily="34" charset="0"/>
              <a:buNone/>
            </a:pPr>
            <a:r>
              <a:rPr lang="ru-RU" sz="43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Оценка: Оценка производилась на тестовых данных с использованием метрик MAE и R². Результаты показывают, насколько точно нейросеть предсказывает соотношение «матрица-наполнитель» для новых материалов.</a:t>
            </a:r>
            <a:endParaRPr lang="ru-RU" sz="433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Снимок экрана от 2025-06-12 16-13-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115" y="3842385"/>
            <a:ext cx="3883660" cy="2731770"/>
          </a:xfrm>
          <a:prstGeom prst="rect">
            <a:avLst/>
          </a:prstGeom>
        </p:spPr>
      </p:pic>
      <p:pic>
        <p:nvPicPr>
          <p:cNvPr id="8" name="Picture 7" descr="Снимок экрана от 2025-06-12 16-12-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575" y="194945"/>
            <a:ext cx="4743450" cy="2028825"/>
          </a:xfrm>
          <a:prstGeom prst="rect">
            <a:avLst/>
          </a:prstGeom>
        </p:spPr>
      </p:pic>
      <p:pic>
        <p:nvPicPr>
          <p:cNvPr id="9" name="Picture 8" descr="Снимок экрана от 2025-06-12 16-12-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830" y="3380105"/>
            <a:ext cx="7018655" cy="3155315"/>
          </a:xfrm>
          <a:prstGeom prst="rect">
            <a:avLst/>
          </a:prstGeom>
        </p:spPr>
      </p:pic>
      <p:pic>
        <p:nvPicPr>
          <p:cNvPr id="10" name="Picture 9" descr="Снимок экрана от 2025-06-12 16-12-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6520" y="194945"/>
            <a:ext cx="5196205" cy="3058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5073</Words>
  <Application>WPS Presentation</Application>
  <PresentationFormat>Широкоэкранный</PresentationFormat>
  <Paragraphs>120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Times New Roman</vt:lpstr>
      <vt:lpstr>OpenSymbol</vt:lpstr>
      <vt:lpstr>Calibri</vt:lpstr>
      <vt:lpstr>Trebuchet MS</vt:lpstr>
      <vt:lpstr>Microsoft YaHei</vt:lpstr>
      <vt:lpstr>Droid Sans Fallback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Oleg Yevdokimov</dc:creator>
  <cp:lastModifiedBy>bogdan</cp:lastModifiedBy>
  <cp:revision>85</cp:revision>
  <dcterms:created xsi:type="dcterms:W3CDTF">2025-06-12T13:23:39Z</dcterms:created>
  <dcterms:modified xsi:type="dcterms:W3CDTF">2025-06-12T13:23:39Z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1033-11.1.0.11719</vt:lpwstr>
  </property>
</Properties>
</file>