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4/25/2023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96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4/25/2023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66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4/25/2023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6326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4/25/2023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6063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4/25/2023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4651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4/25/2023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5847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4/25/2023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586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4/25/2023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656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4/25/2023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3154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4/25/2023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64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4/25/2023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42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4/25/2023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018192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zf.ro/companii/salariul-mediu-net-a-ajuns-in-ianuarie-2023-la-4-254-lei-cu-15-peste-21695395" TargetMode="External"/><Relationship Id="rId2" Type="http://schemas.openxmlformats.org/officeDocument/2006/relationships/hyperlink" Target="https://www.myonlinetraininghub.com/scrape-data-multiple-web-pages-power-query" TargetMode="External"/><Relationship Id="rId1" Type="http://schemas.openxmlformats.org/officeDocument/2006/relationships/slideLayout" Target="../slideLayouts/slideLayout2.xml"/><Relationship Id="rId4" Type="http://schemas.openxmlformats.org/officeDocument/2006/relationships/hyperlink" Target="https://www.imobiliare.ro/vanzare-apartamente/cluj-napoca#&amp;lon=23.601379394531254&amp;lat=46.76714653871027&amp;zoom=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E44E6EBF-FC42-9682-BB64-CB98C231E963}"/>
              </a:ext>
            </a:extLst>
          </p:cNvPr>
          <p:cNvSpPr>
            <a:spLocks noGrp="1"/>
          </p:cNvSpPr>
          <p:nvPr>
            <p:ph type="ctrTitle"/>
          </p:nvPr>
        </p:nvSpPr>
        <p:spPr>
          <a:xfrm>
            <a:off x="612648" y="557783"/>
            <a:ext cx="3901736" cy="3130807"/>
          </a:xfrm>
        </p:spPr>
        <p:txBody>
          <a:bodyPr>
            <a:normAutofit/>
          </a:bodyPr>
          <a:lstStyle/>
          <a:p>
            <a:pPr>
              <a:lnSpc>
                <a:spcPct val="90000"/>
              </a:lnSpc>
            </a:pPr>
            <a:r>
              <a:rPr lang="en-US" sz="4200">
                <a:solidFill>
                  <a:srgbClr val="FFFFFF"/>
                </a:solidFill>
              </a:rPr>
              <a:t>Exploratory Data Analysis Project overview</a:t>
            </a:r>
          </a:p>
        </p:txBody>
      </p:sp>
      <p:sp>
        <p:nvSpPr>
          <p:cNvPr id="3" name="Subtitle 2">
            <a:extLst>
              <a:ext uri="{FF2B5EF4-FFF2-40B4-BE49-F238E27FC236}">
                <a16:creationId xmlns:a16="http://schemas.microsoft.com/office/drawing/2014/main" id="{03651422-4ED5-5E2F-C6EB-02BB6A8DB1BD}"/>
              </a:ext>
            </a:extLst>
          </p:cNvPr>
          <p:cNvSpPr>
            <a:spLocks noGrp="1"/>
          </p:cNvSpPr>
          <p:nvPr>
            <p:ph type="subTitle" idx="1"/>
          </p:nvPr>
        </p:nvSpPr>
        <p:spPr>
          <a:xfrm>
            <a:off x="612648" y="3902206"/>
            <a:ext cx="3901736" cy="2240529"/>
          </a:xfrm>
        </p:spPr>
        <p:txBody>
          <a:bodyPr>
            <a:normAutofit/>
          </a:bodyPr>
          <a:lstStyle/>
          <a:p>
            <a:pPr>
              <a:lnSpc>
                <a:spcPct val="100000"/>
              </a:lnSpc>
            </a:pPr>
            <a:r>
              <a:rPr lang="en-US" sz="2400" dirty="0">
                <a:solidFill>
                  <a:srgbClr val="FFFFFF"/>
                </a:solidFill>
              </a:rPr>
              <a:t>Cluj </a:t>
            </a:r>
            <a:r>
              <a:rPr lang="en-US" sz="2400" dirty="0" err="1">
                <a:solidFill>
                  <a:srgbClr val="FFFFFF"/>
                </a:solidFill>
              </a:rPr>
              <a:t>Napoca</a:t>
            </a:r>
            <a:r>
              <a:rPr lang="en-US" sz="2400" dirty="0">
                <a:solidFill>
                  <a:srgbClr val="FFFFFF"/>
                </a:solidFill>
              </a:rPr>
              <a:t> Apartments Case Study</a:t>
            </a:r>
          </a:p>
          <a:p>
            <a:pPr>
              <a:lnSpc>
                <a:spcPct val="100000"/>
              </a:lnSpc>
            </a:pPr>
            <a:endParaRPr lang="en-US" sz="2400" dirty="0">
              <a:solidFill>
                <a:srgbClr val="FFFFFF"/>
              </a:solidFill>
            </a:endParaRPr>
          </a:p>
          <a:p>
            <a:pPr>
              <a:lnSpc>
                <a:spcPct val="100000"/>
              </a:lnSpc>
            </a:pPr>
            <a:r>
              <a:rPr lang="en-US" sz="2400" dirty="0">
                <a:solidFill>
                  <a:srgbClr val="FFFFFF"/>
                </a:solidFill>
              </a:rPr>
              <a:t>Project created by Stark Catalin Dumitru</a:t>
            </a:r>
          </a:p>
        </p:txBody>
      </p:sp>
      <p:pic>
        <p:nvPicPr>
          <p:cNvPr id="41" name="Picture 3" descr="Digital financial graph">
            <a:extLst>
              <a:ext uri="{FF2B5EF4-FFF2-40B4-BE49-F238E27FC236}">
                <a16:creationId xmlns:a16="http://schemas.microsoft.com/office/drawing/2014/main" id="{211CED28-7B78-7AC8-574D-7D661D0FA70E}"/>
              </a:ext>
            </a:extLst>
          </p:cNvPr>
          <p:cNvPicPr>
            <a:picLocks noChangeAspect="1"/>
          </p:cNvPicPr>
          <p:nvPr/>
        </p:nvPicPr>
        <p:blipFill rotWithShape="1">
          <a:blip r:embed="rId2"/>
          <a:srcRect l="27966" r="12680"/>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6433541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37B4-9E89-4D6A-97E9-F171E10D556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DA87AAA-724E-ED91-69BA-F0C09E0E1200}"/>
              </a:ext>
            </a:extLst>
          </p:cNvPr>
          <p:cNvSpPr>
            <a:spLocks noGrp="1"/>
          </p:cNvSpPr>
          <p:nvPr>
            <p:ph idx="1"/>
          </p:nvPr>
        </p:nvSpPr>
        <p:spPr/>
        <p:txBody>
          <a:bodyPr/>
          <a:lstStyle/>
          <a:p>
            <a:pPr marL="457200" indent="-457200">
              <a:buFont typeface="+mj-lt"/>
              <a:buAutoNum type="arabicPeriod"/>
            </a:pPr>
            <a:r>
              <a:rPr lang="en-US" sz="3200" dirty="0"/>
              <a:t>Data Acquisition</a:t>
            </a:r>
          </a:p>
          <a:p>
            <a:pPr marL="457200" indent="-457200">
              <a:buFont typeface="+mj-lt"/>
              <a:buAutoNum type="arabicPeriod"/>
            </a:pPr>
            <a:r>
              <a:rPr lang="en-US" sz="3200" dirty="0"/>
              <a:t>Data cleaning</a:t>
            </a:r>
          </a:p>
          <a:p>
            <a:pPr marL="457200" indent="-457200">
              <a:buFont typeface="+mj-lt"/>
              <a:buAutoNum type="arabicPeriod"/>
            </a:pPr>
            <a:r>
              <a:rPr lang="en-US" sz="3200" dirty="0"/>
              <a:t>Data analysis</a:t>
            </a:r>
          </a:p>
          <a:p>
            <a:pPr marL="457200" indent="-457200">
              <a:buFont typeface="+mj-lt"/>
              <a:buAutoNum type="arabicPeriod"/>
            </a:pPr>
            <a:r>
              <a:rPr lang="en-US" sz="3200" dirty="0"/>
              <a:t>Data Visualization</a:t>
            </a:r>
          </a:p>
          <a:p>
            <a:pPr marL="457200" indent="-457200">
              <a:buFont typeface="+mj-lt"/>
              <a:buAutoNum type="arabicPeriod"/>
            </a:pPr>
            <a:r>
              <a:rPr lang="en-US" sz="3200" dirty="0"/>
              <a:t>Bibliography	</a:t>
            </a:r>
          </a:p>
          <a:p>
            <a:endParaRPr lang="en-US" dirty="0"/>
          </a:p>
        </p:txBody>
      </p:sp>
    </p:spTree>
    <p:extLst>
      <p:ext uri="{BB962C8B-B14F-4D97-AF65-F5344CB8AC3E}">
        <p14:creationId xmlns:p14="http://schemas.microsoft.com/office/powerpoint/2010/main" val="173297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0962-D553-1611-1282-FB07E6A72B2C}"/>
              </a:ext>
            </a:extLst>
          </p:cNvPr>
          <p:cNvSpPr>
            <a:spLocks noGrp="1"/>
          </p:cNvSpPr>
          <p:nvPr>
            <p:ph type="title"/>
          </p:nvPr>
        </p:nvSpPr>
        <p:spPr/>
        <p:txBody>
          <a:bodyPr/>
          <a:lstStyle/>
          <a:p>
            <a:r>
              <a:rPr lang="en-US" dirty="0"/>
              <a:t>1.Data acquisition</a:t>
            </a:r>
          </a:p>
        </p:txBody>
      </p:sp>
      <p:sp>
        <p:nvSpPr>
          <p:cNvPr id="3" name="Content Placeholder 2">
            <a:extLst>
              <a:ext uri="{FF2B5EF4-FFF2-40B4-BE49-F238E27FC236}">
                <a16:creationId xmlns:a16="http://schemas.microsoft.com/office/drawing/2014/main" id="{5DC67BBF-0F79-8378-4AFC-9B9B1F2DBE34}"/>
              </a:ext>
            </a:extLst>
          </p:cNvPr>
          <p:cNvSpPr>
            <a:spLocks noGrp="1"/>
          </p:cNvSpPr>
          <p:nvPr>
            <p:ph idx="1"/>
          </p:nvPr>
        </p:nvSpPr>
        <p:spPr/>
        <p:txBody>
          <a:bodyPr>
            <a:normAutofit fontScale="92500" lnSpcReduction="20000"/>
          </a:bodyPr>
          <a:lstStyle/>
          <a:p>
            <a:r>
              <a:rPr lang="en-US" sz="2400" dirty="0"/>
              <a:t>For my project, I looked over the Cluj apartment market by using the Imobiliare.ro platform to go through the prices of the apartments and to do a review by web scraping more than 9000 results for apartments in the area of the city of Cluj-Napoca. At the start, I tried to scrape the web using the </a:t>
            </a:r>
            <a:r>
              <a:rPr lang="en-US" sz="2400" dirty="0" err="1"/>
              <a:t>BeautifulSoup</a:t>
            </a:r>
            <a:r>
              <a:rPr lang="en-US" sz="2400" dirty="0"/>
              <a:t> 4 method, but I struggled with the getting the data and cleaning the data using some macros in the excel and the conditional formatting to transform the data from html to simple text.</a:t>
            </a:r>
          </a:p>
          <a:p>
            <a:endParaRPr lang="en-US" sz="2400" dirty="0"/>
          </a:p>
          <a:p>
            <a:r>
              <a:rPr lang="en-US" sz="2400" dirty="0"/>
              <a:t> In the end I used the Power Query with the Power BI tool to scrape the data since it required less time to get the data from the website. For this method I have converted the query to a function so that it can be executed for each page of results, generated a list of page start number and executed the function for each page start number and after that I exported the data from Power BI to a CSV file.</a:t>
            </a:r>
          </a:p>
        </p:txBody>
      </p:sp>
    </p:spTree>
    <p:extLst>
      <p:ext uri="{BB962C8B-B14F-4D97-AF65-F5344CB8AC3E}">
        <p14:creationId xmlns:p14="http://schemas.microsoft.com/office/powerpoint/2010/main" val="123865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91A2-95F4-F9DC-71A4-3394EC6E889B}"/>
              </a:ext>
            </a:extLst>
          </p:cNvPr>
          <p:cNvSpPr>
            <a:spLocks noGrp="1"/>
          </p:cNvSpPr>
          <p:nvPr>
            <p:ph type="title"/>
          </p:nvPr>
        </p:nvSpPr>
        <p:spPr/>
        <p:txBody>
          <a:bodyPr/>
          <a:lstStyle/>
          <a:p>
            <a:r>
              <a:rPr lang="en-US" dirty="0"/>
              <a:t>2. Data Preparation</a:t>
            </a:r>
          </a:p>
        </p:txBody>
      </p:sp>
      <p:sp>
        <p:nvSpPr>
          <p:cNvPr id="3" name="Content Placeholder 2">
            <a:extLst>
              <a:ext uri="{FF2B5EF4-FFF2-40B4-BE49-F238E27FC236}">
                <a16:creationId xmlns:a16="http://schemas.microsoft.com/office/drawing/2014/main" id="{8C129F19-C69C-1D94-A38C-09688AB7BF0B}"/>
              </a:ext>
            </a:extLst>
          </p:cNvPr>
          <p:cNvSpPr>
            <a:spLocks noGrp="1"/>
          </p:cNvSpPr>
          <p:nvPr>
            <p:ph idx="1"/>
          </p:nvPr>
        </p:nvSpPr>
        <p:spPr/>
        <p:txBody>
          <a:bodyPr/>
          <a:lstStyle/>
          <a:p>
            <a:r>
              <a:rPr lang="en-US" dirty="0"/>
              <a:t>For this </a:t>
            </a:r>
            <a:r>
              <a:rPr lang="en-US" sz="2200" dirty="0"/>
              <a:t>aspect</a:t>
            </a:r>
            <a:r>
              <a:rPr lang="en-US" dirty="0"/>
              <a:t> I have filtered out the results which had no values for the price, type or the surface dimension of the apartment and removed the results. </a:t>
            </a:r>
          </a:p>
          <a:p>
            <a:r>
              <a:rPr lang="en-US" dirty="0"/>
              <a:t>After cleaning the rows with </a:t>
            </a:r>
            <a:r>
              <a:rPr lang="en-US" sz="2200" dirty="0"/>
              <a:t>no</a:t>
            </a:r>
            <a:r>
              <a:rPr lang="en-US" dirty="0"/>
              <a:t> value, I have prepared an .XLXS file and used the Power Query to get data from the .CSV file.</a:t>
            </a:r>
          </a:p>
        </p:txBody>
      </p:sp>
    </p:spTree>
    <p:extLst>
      <p:ext uri="{BB962C8B-B14F-4D97-AF65-F5344CB8AC3E}">
        <p14:creationId xmlns:p14="http://schemas.microsoft.com/office/powerpoint/2010/main" val="68196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7A79-2CBF-FD5E-AEC2-2DFC4BBA0FDC}"/>
              </a:ext>
            </a:extLst>
          </p:cNvPr>
          <p:cNvSpPr>
            <a:spLocks noGrp="1"/>
          </p:cNvSpPr>
          <p:nvPr>
            <p:ph type="title"/>
          </p:nvPr>
        </p:nvSpPr>
        <p:spPr/>
        <p:txBody>
          <a:bodyPr/>
          <a:lstStyle/>
          <a:p>
            <a:r>
              <a:rPr lang="en-US" dirty="0"/>
              <a:t>3. Data Analysis</a:t>
            </a:r>
          </a:p>
        </p:txBody>
      </p:sp>
      <p:sp>
        <p:nvSpPr>
          <p:cNvPr id="3" name="Content Placeholder 2">
            <a:extLst>
              <a:ext uri="{FF2B5EF4-FFF2-40B4-BE49-F238E27FC236}">
                <a16:creationId xmlns:a16="http://schemas.microsoft.com/office/drawing/2014/main" id="{BCAA42EA-6529-EDF4-A63D-84CE99346697}"/>
              </a:ext>
            </a:extLst>
          </p:cNvPr>
          <p:cNvSpPr>
            <a:spLocks noGrp="1"/>
          </p:cNvSpPr>
          <p:nvPr>
            <p:ph idx="1"/>
          </p:nvPr>
        </p:nvSpPr>
        <p:spPr/>
        <p:txBody>
          <a:bodyPr/>
          <a:lstStyle/>
          <a:p>
            <a:r>
              <a:rPr lang="en-US" dirty="0"/>
              <a:t>For this step, after getting the data into a .XLXS file I have created tables for subjects I have interest in such as: number of apartments by rooms, the average price of apartments by the number of rooms they contain, the average dimension of an apartment, and the price by the type of apartment.</a:t>
            </a:r>
          </a:p>
          <a:p>
            <a:endParaRPr lang="en-US" dirty="0"/>
          </a:p>
          <a:p>
            <a:r>
              <a:rPr lang="en-US" dirty="0"/>
              <a:t>In order to create a pivot table, I have selected the table imported from the .CSV file and used the function of “Insert Pivot Table”. For each subject listed above, I have created a separate Pivot Table in order to create separate charts to visualize the data.</a:t>
            </a:r>
          </a:p>
        </p:txBody>
      </p:sp>
    </p:spTree>
    <p:extLst>
      <p:ext uri="{BB962C8B-B14F-4D97-AF65-F5344CB8AC3E}">
        <p14:creationId xmlns:p14="http://schemas.microsoft.com/office/powerpoint/2010/main" val="366655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CEE6-9494-FC68-5F85-9FE41F92829B}"/>
              </a:ext>
            </a:extLst>
          </p:cNvPr>
          <p:cNvSpPr>
            <a:spLocks noGrp="1"/>
          </p:cNvSpPr>
          <p:nvPr>
            <p:ph type="title"/>
          </p:nvPr>
        </p:nvSpPr>
        <p:spPr/>
        <p:txBody>
          <a:bodyPr/>
          <a:lstStyle/>
          <a:p>
            <a:r>
              <a:rPr lang="en-US" dirty="0"/>
              <a:t>4. Data visualization</a:t>
            </a:r>
          </a:p>
        </p:txBody>
      </p:sp>
      <p:sp>
        <p:nvSpPr>
          <p:cNvPr id="3" name="Content Placeholder 2">
            <a:extLst>
              <a:ext uri="{FF2B5EF4-FFF2-40B4-BE49-F238E27FC236}">
                <a16:creationId xmlns:a16="http://schemas.microsoft.com/office/drawing/2014/main" id="{7AA2EB30-FC48-001D-965F-62BF2C874815}"/>
              </a:ext>
            </a:extLst>
          </p:cNvPr>
          <p:cNvSpPr>
            <a:spLocks noGrp="1"/>
          </p:cNvSpPr>
          <p:nvPr>
            <p:ph idx="1"/>
          </p:nvPr>
        </p:nvSpPr>
        <p:spPr>
          <a:xfrm>
            <a:off x="609600" y="2087543"/>
            <a:ext cx="10972800" cy="4036534"/>
          </a:xfrm>
        </p:spPr>
        <p:txBody>
          <a:bodyPr/>
          <a:lstStyle/>
          <a:p>
            <a:r>
              <a:rPr lang="en-US" dirty="0"/>
              <a:t>At this step, I have created a chart for each Pivot Table by using the function “Insert Pivot Chart”. To have a dashboard, I have moved each chart into a separate sheet called “DashBoard” to illustrate the results from each Pivot Table. </a:t>
            </a:r>
          </a:p>
          <a:p>
            <a:endParaRPr lang="en-US" dirty="0"/>
          </a:p>
          <a:p>
            <a:r>
              <a:rPr lang="en-US" dirty="0"/>
              <a:t>In addition, I have included some general info in the dashboard, like the “Romanian’s average wage”, “average price per m2” or “How many salaries it would take to buy an apartment” in order to analyze the prices in the Cluj market and to determine if of me it would be worth considering buying such asset.</a:t>
            </a:r>
          </a:p>
        </p:txBody>
      </p:sp>
    </p:spTree>
    <p:extLst>
      <p:ext uri="{BB962C8B-B14F-4D97-AF65-F5344CB8AC3E}">
        <p14:creationId xmlns:p14="http://schemas.microsoft.com/office/powerpoint/2010/main" val="417539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F2CB-FFCE-FB13-7CF7-45135DB76562}"/>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CAA9C695-FE0D-81E5-3AFB-74759A81323A}"/>
              </a:ext>
            </a:extLst>
          </p:cNvPr>
          <p:cNvSpPr>
            <a:spLocks noGrp="1"/>
          </p:cNvSpPr>
          <p:nvPr>
            <p:ph idx="1"/>
          </p:nvPr>
        </p:nvSpPr>
        <p:spPr/>
        <p:txBody>
          <a:bodyPr/>
          <a:lstStyle/>
          <a:p>
            <a:pPr marL="457200" indent="-457200">
              <a:buFont typeface="+mj-lt"/>
              <a:buAutoNum type="arabicPeriod"/>
            </a:pPr>
            <a:r>
              <a:rPr lang="en-US" dirty="0">
                <a:hlinkClick r:id="rId2"/>
              </a:rPr>
              <a:t>https://www.myonlinetraininghub.com/scrape-data-multiple-web-pages-power-query</a:t>
            </a:r>
            <a:endParaRPr lang="en-US" dirty="0"/>
          </a:p>
          <a:p>
            <a:pPr marL="457200" indent="-457200">
              <a:buFont typeface="+mj-lt"/>
              <a:buAutoNum type="arabicPeriod"/>
            </a:pPr>
            <a:r>
              <a:rPr lang="en-US" dirty="0">
                <a:hlinkClick r:id="rId3"/>
              </a:rPr>
              <a:t>https://www.zf.ro/companii/salariul-mediu-net-a-ajuns-in-ianuarie-2023-la-4-254-lei-cu-15-peste-21695395</a:t>
            </a:r>
            <a:endParaRPr lang="en-US" dirty="0"/>
          </a:p>
          <a:p>
            <a:pPr marL="457200" indent="-457200">
              <a:buFont typeface="+mj-lt"/>
              <a:buAutoNum type="arabicPeriod"/>
            </a:pPr>
            <a:r>
              <a:rPr lang="en-US" dirty="0">
                <a:hlinkClick r:id="rId4"/>
              </a:rPr>
              <a:t>https://www.imobiliare.ro/vanzare-apartamente/cluj-napoca#&amp;lon=23.601379394531254&amp;lat=46.76714653871027&amp;zoom=9</a:t>
            </a:r>
            <a:endParaRPr lang="en-US" dirty="0"/>
          </a:p>
          <a:p>
            <a:endParaRPr lang="en-US" dirty="0"/>
          </a:p>
        </p:txBody>
      </p:sp>
    </p:spTree>
    <p:extLst>
      <p:ext uri="{BB962C8B-B14F-4D97-AF65-F5344CB8AC3E}">
        <p14:creationId xmlns:p14="http://schemas.microsoft.com/office/powerpoint/2010/main" val="3451329131"/>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56</TotalTime>
  <Words>555</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Posterama</vt:lpstr>
      <vt:lpstr>SplashVTI</vt:lpstr>
      <vt:lpstr>Exploratory Data Analysis Project overview</vt:lpstr>
      <vt:lpstr>Contents</vt:lpstr>
      <vt:lpstr>1.Data acquisition</vt:lpstr>
      <vt:lpstr>2. Data Preparation</vt:lpstr>
      <vt:lpstr>3. Data Analysis</vt:lpstr>
      <vt:lpstr>4. Data visualization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Project overview</dc:title>
  <dc:creator>Catalin Stark</dc:creator>
  <cp:lastModifiedBy>Catalin Stark</cp:lastModifiedBy>
  <cp:revision>1</cp:revision>
  <dcterms:created xsi:type="dcterms:W3CDTF">2023-04-25T18:03:18Z</dcterms:created>
  <dcterms:modified xsi:type="dcterms:W3CDTF">2023-04-25T18:59:32Z</dcterms:modified>
</cp:coreProperties>
</file>