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DF84B9-E8E3-42CD-9848-10A0AA9123F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89EC4D7-1F5A-4089-9E5E-62E3058F0A70}">
      <dgm:prSet/>
      <dgm:spPr/>
      <dgm:t>
        <a:bodyPr/>
        <a:lstStyle/>
        <a:p>
          <a:r>
            <a:rPr lang="en-US"/>
            <a:t>In this chart, I wanted to highlight the average dimensions of an apartment. For example, the average dimension of an apartment with 3 rooms would be 70 square meters.</a:t>
          </a:r>
        </a:p>
      </dgm:t>
    </dgm:pt>
    <dgm:pt modelId="{EE314C2A-0B72-4AF4-9A44-ECCFCDD04F9E}" type="parTrans" cxnId="{C3CAAD64-B972-49F2-B371-F516BF9066E5}">
      <dgm:prSet/>
      <dgm:spPr/>
      <dgm:t>
        <a:bodyPr/>
        <a:lstStyle/>
        <a:p>
          <a:endParaRPr lang="en-US"/>
        </a:p>
      </dgm:t>
    </dgm:pt>
    <dgm:pt modelId="{6B1C83AB-BB6F-46D8-B316-0B038B4B5A7E}" type="sibTrans" cxnId="{C3CAAD64-B972-49F2-B371-F516BF9066E5}">
      <dgm:prSet/>
      <dgm:spPr/>
      <dgm:t>
        <a:bodyPr/>
        <a:lstStyle/>
        <a:p>
          <a:endParaRPr lang="en-US"/>
        </a:p>
      </dgm:t>
    </dgm:pt>
    <dgm:pt modelId="{68A38A0F-CF69-4F26-9381-D6BC82CEB173}">
      <dgm:prSet/>
      <dgm:spPr/>
      <dgm:t>
        <a:bodyPr/>
        <a:lstStyle/>
        <a:p>
          <a:r>
            <a:rPr lang="en-US"/>
            <a:t>For me personally, this chart helps me determine for which apartment should I go and buy based on my personal needs.</a:t>
          </a:r>
        </a:p>
      </dgm:t>
    </dgm:pt>
    <dgm:pt modelId="{B611E5B9-D9EC-4F11-8DB6-082AD0306F0B}" type="parTrans" cxnId="{85681239-6F83-436D-BFEE-BACCC84AA92D}">
      <dgm:prSet/>
      <dgm:spPr/>
      <dgm:t>
        <a:bodyPr/>
        <a:lstStyle/>
        <a:p>
          <a:endParaRPr lang="en-US"/>
        </a:p>
      </dgm:t>
    </dgm:pt>
    <dgm:pt modelId="{EA773C6F-34F8-4F3B-B618-CA0BF0F94185}" type="sibTrans" cxnId="{85681239-6F83-436D-BFEE-BACCC84AA92D}">
      <dgm:prSet/>
      <dgm:spPr/>
      <dgm:t>
        <a:bodyPr/>
        <a:lstStyle/>
        <a:p>
          <a:endParaRPr lang="en-US"/>
        </a:p>
      </dgm:t>
    </dgm:pt>
    <dgm:pt modelId="{0E2C931C-2879-4F3E-883D-D240DEB79B80}">
      <dgm:prSet/>
      <dgm:spPr/>
      <dgm:t>
        <a:bodyPr/>
        <a:lstStyle/>
        <a:p>
          <a:r>
            <a:rPr lang="en-US"/>
            <a:t>Since I work mostly from home, I would consider going for a 2 rooms apartment, so I can have a bedroom and an office room.</a:t>
          </a:r>
        </a:p>
      </dgm:t>
    </dgm:pt>
    <dgm:pt modelId="{16543317-5662-432F-A008-96D4FD090F52}" type="parTrans" cxnId="{5C288EFA-D0AB-4A34-B2DA-FBE0C5319FFB}">
      <dgm:prSet/>
      <dgm:spPr/>
      <dgm:t>
        <a:bodyPr/>
        <a:lstStyle/>
        <a:p>
          <a:endParaRPr lang="en-US"/>
        </a:p>
      </dgm:t>
    </dgm:pt>
    <dgm:pt modelId="{04125F17-3A2B-4E13-9D12-E7E56101A7E3}" type="sibTrans" cxnId="{5C288EFA-D0AB-4A34-B2DA-FBE0C5319FFB}">
      <dgm:prSet/>
      <dgm:spPr/>
      <dgm:t>
        <a:bodyPr/>
        <a:lstStyle/>
        <a:p>
          <a:endParaRPr lang="en-US"/>
        </a:p>
      </dgm:t>
    </dgm:pt>
    <dgm:pt modelId="{24B05FA1-0983-4F60-AC5D-9ACD693B694C}" type="pres">
      <dgm:prSet presAssocID="{1ADF84B9-E8E3-42CD-9848-10A0AA9123F2}" presName="vert0" presStyleCnt="0">
        <dgm:presLayoutVars>
          <dgm:dir/>
          <dgm:animOne val="branch"/>
          <dgm:animLvl val="lvl"/>
        </dgm:presLayoutVars>
      </dgm:prSet>
      <dgm:spPr/>
    </dgm:pt>
    <dgm:pt modelId="{F535100B-3136-4486-B12F-7F3287391944}" type="pres">
      <dgm:prSet presAssocID="{989EC4D7-1F5A-4089-9E5E-62E3058F0A70}" presName="thickLine" presStyleLbl="alignNode1" presStyleIdx="0" presStyleCnt="3"/>
      <dgm:spPr/>
    </dgm:pt>
    <dgm:pt modelId="{C2CCE0BA-3440-4D0B-AD32-45FE28B499BB}" type="pres">
      <dgm:prSet presAssocID="{989EC4D7-1F5A-4089-9E5E-62E3058F0A70}" presName="horz1" presStyleCnt="0"/>
      <dgm:spPr/>
    </dgm:pt>
    <dgm:pt modelId="{615CC9FC-9493-45B8-A3D0-C97B0025116F}" type="pres">
      <dgm:prSet presAssocID="{989EC4D7-1F5A-4089-9E5E-62E3058F0A70}" presName="tx1" presStyleLbl="revTx" presStyleIdx="0" presStyleCnt="3"/>
      <dgm:spPr/>
    </dgm:pt>
    <dgm:pt modelId="{94016B25-6D79-44C7-93C4-A0F16F893106}" type="pres">
      <dgm:prSet presAssocID="{989EC4D7-1F5A-4089-9E5E-62E3058F0A70}" presName="vert1" presStyleCnt="0"/>
      <dgm:spPr/>
    </dgm:pt>
    <dgm:pt modelId="{B5C7BD60-2938-470E-B630-124D920C2897}" type="pres">
      <dgm:prSet presAssocID="{68A38A0F-CF69-4F26-9381-D6BC82CEB173}" presName="thickLine" presStyleLbl="alignNode1" presStyleIdx="1" presStyleCnt="3"/>
      <dgm:spPr/>
    </dgm:pt>
    <dgm:pt modelId="{7352C263-0F2A-4AD3-B4FA-63BFC2CC4AAB}" type="pres">
      <dgm:prSet presAssocID="{68A38A0F-CF69-4F26-9381-D6BC82CEB173}" presName="horz1" presStyleCnt="0"/>
      <dgm:spPr/>
    </dgm:pt>
    <dgm:pt modelId="{2FC27A06-E6BA-4B12-BF1B-D7D429400D44}" type="pres">
      <dgm:prSet presAssocID="{68A38A0F-CF69-4F26-9381-D6BC82CEB173}" presName="tx1" presStyleLbl="revTx" presStyleIdx="1" presStyleCnt="3"/>
      <dgm:spPr/>
    </dgm:pt>
    <dgm:pt modelId="{0AFD56F5-49A5-4EAB-B99A-9CD116110DA4}" type="pres">
      <dgm:prSet presAssocID="{68A38A0F-CF69-4F26-9381-D6BC82CEB173}" presName="vert1" presStyleCnt="0"/>
      <dgm:spPr/>
    </dgm:pt>
    <dgm:pt modelId="{55634DB7-0F49-423F-950C-13C7D1661E9B}" type="pres">
      <dgm:prSet presAssocID="{0E2C931C-2879-4F3E-883D-D240DEB79B80}" presName="thickLine" presStyleLbl="alignNode1" presStyleIdx="2" presStyleCnt="3"/>
      <dgm:spPr/>
    </dgm:pt>
    <dgm:pt modelId="{D063F47C-0BCE-4F29-920E-C751DF18B6C7}" type="pres">
      <dgm:prSet presAssocID="{0E2C931C-2879-4F3E-883D-D240DEB79B80}" presName="horz1" presStyleCnt="0"/>
      <dgm:spPr/>
    </dgm:pt>
    <dgm:pt modelId="{13649B0D-A436-4999-8031-BD8FB5A6BB64}" type="pres">
      <dgm:prSet presAssocID="{0E2C931C-2879-4F3E-883D-D240DEB79B80}" presName="tx1" presStyleLbl="revTx" presStyleIdx="2" presStyleCnt="3"/>
      <dgm:spPr/>
    </dgm:pt>
    <dgm:pt modelId="{73BCA93E-AF72-493A-984E-0264719B7856}" type="pres">
      <dgm:prSet presAssocID="{0E2C931C-2879-4F3E-883D-D240DEB79B80}" presName="vert1" presStyleCnt="0"/>
      <dgm:spPr/>
    </dgm:pt>
  </dgm:ptLst>
  <dgm:cxnLst>
    <dgm:cxn modelId="{6DF9F433-02FC-4904-9A35-D62AB7D7F921}" type="presOf" srcId="{0E2C931C-2879-4F3E-883D-D240DEB79B80}" destId="{13649B0D-A436-4999-8031-BD8FB5A6BB64}" srcOrd="0" destOrd="0" presId="urn:microsoft.com/office/officeart/2008/layout/LinedList"/>
    <dgm:cxn modelId="{85681239-6F83-436D-BFEE-BACCC84AA92D}" srcId="{1ADF84B9-E8E3-42CD-9848-10A0AA9123F2}" destId="{68A38A0F-CF69-4F26-9381-D6BC82CEB173}" srcOrd="1" destOrd="0" parTransId="{B611E5B9-D9EC-4F11-8DB6-082AD0306F0B}" sibTransId="{EA773C6F-34F8-4F3B-B618-CA0BF0F94185}"/>
    <dgm:cxn modelId="{081D0061-FD82-425C-820C-C09460C7F4C7}" type="presOf" srcId="{68A38A0F-CF69-4F26-9381-D6BC82CEB173}" destId="{2FC27A06-E6BA-4B12-BF1B-D7D429400D44}" srcOrd="0" destOrd="0" presId="urn:microsoft.com/office/officeart/2008/layout/LinedList"/>
    <dgm:cxn modelId="{C3CAAD64-B972-49F2-B371-F516BF9066E5}" srcId="{1ADF84B9-E8E3-42CD-9848-10A0AA9123F2}" destId="{989EC4D7-1F5A-4089-9E5E-62E3058F0A70}" srcOrd="0" destOrd="0" parTransId="{EE314C2A-0B72-4AF4-9A44-ECCFCDD04F9E}" sibTransId="{6B1C83AB-BB6F-46D8-B316-0B038B4B5A7E}"/>
    <dgm:cxn modelId="{F0046D66-CD7E-4BFC-93CA-4E686601715D}" type="presOf" srcId="{989EC4D7-1F5A-4089-9E5E-62E3058F0A70}" destId="{615CC9FC-9493-45B8-A3D0-C97B0025116F}" srcOrd="0" destOrd="0" presId="urn:microsoft.com/office/officeart/2008/layout/LinedList"/>
    <dgm:cxn modelId="{1DA5CDE6-907F-416A-A4E2-40EE2A1732FE}" type="presOf" srcId="{1ADF84B9-E8E3-42CD-9848-10A0AA9123F2}" destId="{24B05FA1-0983-4F60-AC5D-9ACD693B694C}" srcOrd="0" destOrd="0" presId="urn:microsoft.com/office/officeart/2008/layout/LinedList"/>
    <dgm:cxn modelId="{5C288EFA-D0AB-4A34-B2DA-FBE0C5319FFB}" srcId="{1ADF84B9-E8E3-42CD-9848-10A0AA9123F2}" destId="{0E2C931C-2879-4F3E-883D-D240DEB79B80}" srcOrd="2" destOrd="0" parTransId="{16543317-5662-432F-A008-96D4FD090F52}" sibTransId="{04125F17-3A2B-4E13-9D12-E7E56101A7E3}"/>
    <dgm:cxn modelId="{A526E18A-EDFA-4023-9FC5-9D07CDC56001}" type="presParOf" srcId="{24B05FA1-0983-4F60-AC5D-9ACD693B694C}" destId="{F535100B-3136-4486-B12F-7F3287391944}" srcOrd="0" destOrd="0" presId="urn:microsoft.com/office/officeart/2008/layout/LinedList"/>
    <dgm:cxn modelId="{CB053676-6D1D-4832-9E6C-38F975221F85}" type="presParOf" srcId="{24B05FA1-0983-4F60-AC5D-9ACD693B694C}" destId="{C2CCE0BA-3440-4D0B-AD32-45FE28B499BB}" srcOrd="1" destOrd="0" presId="urn:microsoft.com/office/officeart/2008/layout/LinedList"/>
    <dgm:cxn modelId="{C3950C18-3485-4D14-AF9E-6AA95B890358}" type="presParOf" srcId="{C2CCE0BA-3440-4D0B-AD32-45FE28B499BB}" destId="{615CC9FC-9493-45B8-A3D0-C97B0025116F}" srcOrd="0" destOrd="0" presId="urn:microsoft.com/office/officeart/2008/layout/LinedList"/>
    <dgm:cxn modelId="{BD09028A-E86A-4586-943E-06832CDA4405}" type="presParOf" srcId="{C2CCE0BA-3440-4D0B-AD32-45FE28B499BB}" destId="{94016B25-6D79-44C7-93C4-A0F16F893106}" srcOrd="1" destOrd="0" presId="urn:microsoft.com/office/officeart/2008/layout/LinedList"/>
    <dgm:cxn modelId="{D1668130-68D2-4942-BB12-6DD9A4615E29}" type="presParOf" srcId="{24B05FA1-0983-4F60-AC5D-9ACD693B694C}" destId="{B5C7BD60-2938-470E-B630-124D920C2897}" srcOrd="2" destOrd="0" presId="urn:microsoft.com/office/officeart/2008/layout/LinedList"/>
    <dgm:cxn modelId="{354B1132-6AA9-4418-A6B3-22F8C43CF232}" type="presParOf" srcId="{24B05FA1-0983-4F60-AC5D-9ACD693B694C}" destId="{7352C263-0F2A-4AD3-B4FA-63BFC2CC4AAB}" srcOrd="3" destOrd="0" presId="urn:microsoft.com/office/officeart/2008/layout/LinedList"/>
    <dgm:cxn modelId="{2FF6E8C5-BF3A-4FAE-960B-2DEDF15AF962}" type="presParOf" srcId="{7352C263-0F2A-4AD3-B4FA-63BFC2CC4AAB}" destId="{2FC27A06-E6BA-4B12-BF1B-D7D429400D44}" srcOrd="0" destOrd="0" presId="urn:microsoft.com/office/officeart/2008/layout/LinedList"/>
    <dgm:cxn modelId="{E8017DAF-06E2-4E0A-B929-7787580E8362}" type="presParOf" srcId="{7352C263-0F2A-4AD3-B4FA-63BFC2CC4AAB}" destId="{0AFD56F5-49A5-4EAB-B99A-9CD116110DA4}" srcOrd="1" destOrd="0" presId="urn:microsoft.com/office/officeart/2008/layout/LinedList"/>
    <dgm:cxn modelId="{DD9D1EBD-D1F0-4C3B-A703-906EF5FDADEA}" type="presParOf" srcId="{24B05FA1-0983-4F60-AC5D-9ACD693B694C}" destId="{55634DB7-0F49-423F-950C-13C7D1661E9B}" srcOrd="4" destOrd="0" presId="urn:microsoft.com/office/officeart/2008/layout/LinedList"/>
    <dgm:cxn modelId="{8DA3910B-78DD-471D-B4C2-E000883C066E}" type="presParOf" srcId="{24B05FA1-0983-4F60-AC5D-9ACD693B694C}" destId="{D063F47C-0BCE-4F29-920E-C751DF18B6C7}" srcOrd="5" destOrd="0" presId="urn:microsoft.com/office/officeart/2008/layout/LinedList"/>
    <dgm:cxn modelId="{90CB952F-991C-4AB4-A431-FD95544FBAF5}" type="presParOf" srcId="{D063F47C-0BCE-4F29-920E-C751DF18B6C7}" destId="{13649B0D-A436-4999-8031-BD8FB5A6BB64}" srcOrd="0" destOrd="0" presId="urn:microsoft.com/office/officeart/2008/layout/LinedList"/>
    <dgm:cxn modelId="{478156FF-A1B1-4EC8-8D14-0DB221411897}" type="presParOf" srcId="{D063F47C-0BCE-4F29-920E-C751DF18B6C7}" destId="{73BCA93E-AF72-493A-984E-0264719B785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5100B-3136-4486-B12F-7F3287391944}">
      <dsp:nvSpPr>
        <dsp:cNvPr id="0" name=""/>
        <dsp:cNvSpPr/>
      </dsp:nvSpPr>
      <dsp:spPr>
        <a:xfrm>
          <a:off x="0" y="2194"/>
          <a:ext cx="56276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5CC9FC-9493-45B8-A3D0-C97B0025116F}">
      <dsp:nvSpPr>
        <dsp:cNvPr id="0" name=""/>
        <dsp:cNvSpPr/>
      </dsp:nvSpPr>
      <dsp:spPr>
        <a:xfrm>
          <a:off x="0" y="2194"/>
          <a:ext cx="5627655" cy="149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 this chart, I wanted to highlight the average dimensions of an apartment. For example, the average dimension of an apartment with 3 rooms would be 70 square meters.</a:t>
          </a:r>
        </a:p>
      </dsp:txBody>
      <dsp:txXfrm>
        <a:off x="0" y="2194"/>
        <a:ext cx="5627655" cy="1496481"/>
      </dsp:txXfrm>
    </dsp:sp>
    <dsp:sp modelId="{B5C7BD60-2938-470E-B630-124D920C2897}">
      <dsp:nvSpPr>
        <dsp:cNvPr id="0" name=""/>
        <dsp:cNvSpPr/>
      </dsp:nvSpPr>
      <dsp:spPr>
        <a:xfrm>
          <a:off x="0" y="1498676"/>
          <a:ext cx="56276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27A06-E6BA-4B12-BF1B-D7D429400D44}">
      <dsp:nvSpPr>
        <dsp:cNvPr id="0" name=""/>
        <dsp:cNvSpPr/>
      </dsp:nvSpPr>
      <dsp:spPr>
        <a:xfrm>
          <a:off x="0" y="1498676"/>
          <a:ext cx="5627655" cy="149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For me personally, this chart helps me determine for which apartment should I go and buy based on my personal needs.</a:t>
          </a:r>
        </a:p>
      </dsp:txBody>
      <dsp:txXfrm>
        <a:off x="0" y="1498676"/>
        <a:ext cx="5627655" cy="1496481"/>
      </dsp:txXfrm>
    </dsp:sp>
    <dsp:sp modelId="{55634DB7-0F49-423F-950C-13C7D1661E9B}">
      <dsp:nvSpPr>
        <dsp:cNvPr id="0" name=""/>
        <dsp:cNvSpPr/>
      </dsp:nvSpPr>
      <dsp:spPr>
        <a:xfrm>
          <a:off x="0" y="2995157"/>
          <a:ext cx="56276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49B0D-A436-4999-8031-BD8FB5A6BB64}">
      <dsp:nvSpPr>
        <dsp:cNvPr id="0" name=""/>
        <dsp:cNvSpPr/>
      </dsp:nvSpPr>
      <dsp:spPr>
        <a:xfrm>
          <a:off x="0" y="2995157"/>
          <a:ext cx="5627655" cy="149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Since I work mostly from home, I would consider going for a 2 rooms apartment, so I can have a bedroom and an office room.</a:t>
          </a:r>
        </a:p>
      </dsp:txBody>
      <dsp:txXfrm>
        <a:off x="0" y="2995157"/>
        <a:ext cx="5627655" cy="14964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70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8508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4929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7049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412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2261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559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0074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2763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2118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4/26/2023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34481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4/26/2023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92323673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F0848-506A-ADFE-7E61-108EFF6181D2}"/>
              </a:ext>
            </a:extLst>
          </p:cNvPr>
          <p:cNvSpPr>
            <a:spLocks noGrp="1"/>
          </p:cNvSpPr>
          <p:nvPr>
            <p:ph type="ctrTitle"/>
          </p:nvPr>
        </p:nvSpPr>
        <p:spPr>
          <a:xfrm>
            <a:off x="1143001" y="1181101"/>
            <a:ext cx="4953000" cy="2481974"/>
          </a:xfrm>
        </p:spPr>
        <p:txBody>
          <a:bodyPr>
            <a:normAutofit/>
          </a:bodyPr>
          <a:lstStyle/>
          <a:p>
            <a:pPr>
              <a:lnSpc>
                <a:spcPct val="90000"/>
              </a:lnSpc>
            </a:pPr>
            <a:r>
              <a:rPr lang="en-US" sz="3400"/>
              <a:t>Cluj Real Estate 2023 – Case study</a:t>
            </a:r>
            <a:br>
              <a:rPr lang="en-US" sz="3400"/>
            </a:br>
            <a:r>
              <a:rPr lang="en-US" sz="3400"/>
              <a:t>Exploratory data analysis</a:t>
            </a:r>
          </a:p>
        </p:txBody>
      </p:sp>
      <p:sp>
        <p:nvSpPr>
          <p:cNvPr id="3" name="Subtitle 2">
            <a:extLst>
              <a:ext uri="{FF2B5EF4-FFF2-40B4-BE49-F238E27FC236}">
                <a16:creationId xmlns:a16="http://schemas.microsoft.com/office/drawing/2014/main" id="{51CA236E-CCB6-58C1-5656-F35FA49B2996}"/>
              </a:ext>
            </a:extLst>
          </p:cNvPr>
          <p:cNvSpPr>
            <a:spLocks noGrp="1"/>
          </p:cNvSpPr>
          <p:nvPr>
            <p:ph type="subTitle" idx="1"/>
          </p:nvPr>
        </p:nvSpPr>
        <p:spPr>
          <a:xfrm>
            <a:off x="1143001" y="4360719"/>
            <a:ext cx="2679356" cy="1465118"/>
          </a:xfrm>
        </p:spPr>
        <p:txBody>
          <a:bodyPr anchor="b">
            <a:normAutofit/>
          </a:bodyPr>
          <a:lstStyle/>
          <a:p>
            <a:r>
              <a:rPr lang="en-US" dirty="0"/>
              <a:t>Project created by Stark Catalin Dumitru</a:t>
            </a:r>
          </a:p>
        </p:txBody>
      </p:sp>
      <p:pic>
        <p:nvPicPr>
          <p:cNvPr id="4" name="Picture 3" descr="Financial graphs on a dark display">
            <a:extLst>
              <a:ext uri="{FF2B5EF4-FFF2-40B4-BE49-F238E27FC236}">
                <a16:creationId xmlns:a16="http://schemas.microsoft.com/office/drawing/2014/main" id="{93DF54D5-1486-873A-8867-4BE735A6A2D7}"/>
              </a:ext>
            </a:extLst>
          </p:cNvPr>
          <p:cNvPicPr>
            <a:picLocks noChangeAspect="1"/>
          </p:cNvPicPr>
          <p:nvPr/>
        </p:nvPicPr>
        <p:blipFill rotWithShape="1">
          <a:blip r:embed="rId2"/>
          <a:srcRect l="5635" r="11444"/>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574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27368257-8877-D663-8DDF-19CB22F200A5}"/>
              </a:ext>
            </a:extLst>
          </p:cNvPr>
          <p:cNvSpPr>
            <a:spLocks noGrp="1"/>
          </p:cNvSpPr>
          <p:nvPr>
            <p:ph type="title"/>
          </p:nvPr>
        </p:nvSpPr>
        <p:spPr/>
        <p:txBody>
          <a:bodyPr/>
          <a:lstStyle/>
          <a:p>
            <a:r>
              <a:rPr lang="en-US" dirty="0"/>
              <a:t>4. Conclusions</a:t>
            </a:r>
          </a:p>
        </p:txBody>
      </p:sp>
      <p:sp>
        <p:nvSpPr>
          <p:cNvPr id="22" name="Content Placeholder 21">
            <a:extLst>
              <a:ext uri="{FF2B5EF4-FFF2-40B4-BE49-F238E27FC236}">
                <a16:creationId xmlns:a16="http://schemas.microsoft.com/office/drawing/2014/main" id="{7E08B3FE-3993-1E28-7748-88EF95E6CFD7}"/>
              </a:ext>
            </a:extLst>
          </p:cNvPr>
          <p:cNvSpPr>
            <a:spLocks noGrp="1"/>
          </p:cNvSpPr>
          <p:nvPr>
            <p:ph idx="1"/>
          </p:nvPr>
        </p:nvSpPr>
        <p:spPr/>
        <p:txBody>
          <a:bodyPr>
            <a:normAutofit/>
          </a:bodyPr>
          <a:lstStyle/>
          <a:p>
            <a:r>
              <a:rPr lang="en-US" dirty="0"/>
              <a:t>According to some financial magazines like ZF.ro, the average wage in Romania is 863 euros. If we take the average price in Cluj for an apartment which is 151000 euros and divide by the average wage, we get 175 which represents how many average salaries it would take to buy an apartment.</a:t>
            </a:r>
          </a:p>
          <a:p>
            <a:endParaRPr lang="en-US" dirty="0"/>
          </a:p>
          <a:p>
            <a:r>
              <a:rPr lang="en-US" dirty="0"/>
              <a:t>When buying an apartment, I like to look also through the lens of an investor in a company. If we compare one square meter to one stock of a company, the average price of a stock or an equity in a company would be 2527 euros.</a:t>
            </a:r>
          </a:p>
        </p:txBody>
      </p:sp>
    </p:spTree>
    <p:extLst>
      <p:ext uri="{BB962C8B-B14F-4D97-AF65-F5344CB8AC3E}">
        <p14:creationId xmlns:p14="http://schemas.microsoft.com/office/powerpoint/2010/main" val="2002410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3" name="Straight Connector 4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3376605B-B311-4691-9B2A-1684D1F5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50C40FC6-F06C-437F-A877-019DFC43F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0"/>
            <a:ext cx="9957519" cy="6858000"/>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5311608 w 9957519"/>
              <a:gd name="connsiteY3" fmla="*/ 6858000 h 6858000"/>
              <a:gd name="connsiteX4" fmla="*/ 868032 w 9957519"/>
              <a:gd name="connsiteY4" fmla="*/ 6858000 h 6858000"/>
              <a:gd name="connsiteX5" fmla="*/ 0 w 9957519"/>
              <a:gd name="connsiteY5" fmla="*/ 0 h 6858000"/>
              <a:gd name="connsiteX6" fmla="*/ 6878624 w 9957519"/>
              <a:gd name="connsiteY6" fmla="*/ 0 h 6858000"/>
              <a:gd name="connsiteX7" fmla="*/ 0 w 9957519"/>
              <a:gd name="connsiteY7"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7519" h="6858000">
                <a:moveTo>
                  <a:pt x="6878624" y="0"/>
                </a:moveTo>
                <a:lnTo>
                  <a:pt x="9957519" y="0"/>
                </a:lnTo>
                <a:lnTo>
                  <a:pt x="9957519" y="1557082"/>
                </a:lnTo>
                <a:lnTo>
                  <a:pt x="5311608"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ED05B9-0710-C63B-E9E2-4642F58C8500}"/>
              </a:ext>
            </a:extLst>
          </p:cNvPr>
          <p:cNvSpPr>
            <a:spLocks noGrp="1"/>
          </p:cNvSpPr>
          <p:nvPr>
            <p:ph type="title"/>
          </p:nvPr>
        </p:nvSpPr>
        <p:spPr>
          <a:xfrm>
            <a:off x="1143000" y="1181101"/>
            <a:ext cx="5202381" cy="1998517"/>
          </a:xfrm>
        </p:spPr>
        <p:txBody>
          <a:bodyPr vert="horz" lIns="91440" tIns="45720" rIns="91440" bIns="45720" rtlCol="0" anchor="t">
            <a:normAutofit/>
          </a:bodyPr>
          <a:lstStyle/>
          <a:p>
            <a:pPr algn="l"/>
            <a:r>
              <a:rPr lang="en-US" sz="4800" cap="all" spc="300"/>
              <a:t>Thank you</a:t>
            </a:r>
            <a:endParaRPr lang="en-US" sz="4800" cap="all" spc="300" dirty="0"/>
          </a:p>
        </p:txBody>
      </p:sp>
      <p:pic>
        <p:nvPicPr>
          <p:cNvPr id="6" name="Graphic 5" descr="Smiling Face with No Fill">
            <a:extLst>
              <a:ext uri="{FF2B5EF4-FFF2-40B4-BE49-F238E27FC236}">
                <a16:creationId xmlns:a16="http://schemas.microsoft.com/office/drawing/2014/main" id="{79EE4B62-F6EF-8DB7-1DD0-5DACF1D3B6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8054" y="2754999"/>
            <a:ext cx="1640019" cy="1640019"/>
          </a:xfrm>
          <a:prstGeom prst="rect">
            <a:avLst/>
          </a:prstGeom>
        </p:spPr>
      </p:pic>
    </p:spTree>
    <p:extLst>
      <p:ext uri="{BB962C8B-B14F-4D97-AF65-F5344CB8AC3E}">
        <p14:creationId xmlns:p14="http://schemas.microsoft.com/office/powerpoint/2010/main" val="272789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517-D224-1CBA-655D-1D5DE969D227}"/>
              </a:ext>
            </a:extLst>
          </p:cNvPr>
          <p:cNvSpPr>
            <a:spLocks noGrp="1"/>
          </p:cNvSpPr>
          <p:nvPr>
            <p:ph type="title"/>
          </p:nvPr>
        </p:nvSpPr>
        <p:spPr/>
        <p:txBody>
          <a:bodyPr>
            <a:normAutofit/>
          </a:bodyPr>
          <a:lstStyle/>
          <a:p>
            <a:r>
              <a:rPr lang="en-US" sz="4800" dirty="0"/>
              <a:t>Contents</a:t>
            </a:r>
          </a:p>
        </p:txBody>
      </p:sp>
      <p:sp>
        <p:nvSpPr>
          <p:cNvPr id="3" name="Content Placeholder 2">
            <a:extLst>
              <a:ext uri="{FF2B5EF4-FFF2-40B4-BE49-F238E27FC236}">
                <a16:creationId xmlns:a16="http://schemas.microsoft.com/office/drawing/2014/main" id="{3EC06AAE-C789-0F37-E0E9-CAA5C5B3C493}"/>
              </a:ext>
            </a:extLst>
          </p:cNvPr>
          <p:cNvSpPr>
            <a:spLocks noGrp="1"/>
          </p:cNvSpPr>
          <p:nvPr>
            <p:ph idx="1"/>
          </p:nvPr>
        </p:nvSpPr>
        <p:spPr/>
        <p:txBody>
          <a:bodyPr>
            <a:normAutofit lnSpcReduction="10000"/>
          </a:bodyPr>
          <a:lstStyle/>
          <a:p>
            <a:pPr marL="457200" indent="-457200">
              <a:buFont typeface="+mj-lt"/>
              <a:buAutoNum type="arabicPeriod"/>
            </a:pPr>
            <a:r>
              <a:rPr lang="en-US" sz="4400" dirty="0"/>
              <a:t>Objective</a:t>
            </a:r>
          </a:p>
          <a:p>
            <a:pPr marL="457200" indent="-457200">
              <a:buFont typeface="+mj-lt"/>
              <a:buAutoNum type="arabicPeriod"/>
            </a:pPr>
            <a:r>
              <a:rPr lang="en-US" sz="4400" dirty="0"/>
              <a:t>Data overview</a:t>
            </a:r>
          </a:p>
          <a:p>
            <a:pPr marL="457200" indent="-457200">
              <a:buFont typeface="+mj-lt"/>
              <a:buAutoNum type="arabicPeriod"/>
            </a:pPr>
            <a:r>
              <a:rPr lang="en-US" sz="4400" dirty="0"/>
              <a:t>Data explanation</a:t>
            </a:r>
          </a:p>
          <a:p>
            <a:pPr marL="457200" indent="-457200">
              <a:buFont typeface="+mj-lt"/>
              <a:buAutoNum type="arabicPeriod"/>
            </a:pPr>
            <a:r>
              <a:rPr lang="en-US" sz="4400" dirty="0"/>
              <a:t>Conclusions</a:t>
            </a:r>
          </a:p>
        </p:txBody>
      </p:sp>
    </p:spTree>
    <p:extLst>
      <p:ext uri="{BB962C8B-B14F-4D97-AF65-F5344CB8AC3E}">
        <p14:creationId xmlns:p14="http://schemas.microsoft.com/office/powerpoint/2010/main" val="21163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45D3-0AA2-06CE-838D-285482430563}"/>
              </a:ext>
            </a:extLst>
          </p:cNvPr>
          <p:cNvSpPr>
            <a:spLocks noGrp="1"/>
          </p:cNvSpPr>
          <p:nvPr>
            <p:ph type="title"/>
          </p:nvPr>
        </p:nvSpPr>
        <p:spPr/>
        <p:txBody>
          <a:bodyPr/>
          <a:lstStyle/>
          <a:p>
            <a:r>
              <a:rPr lang="en-US" dirty="0"/>
              <a:t>1. Objective</a:t>
            </a:r>
          </a:p>
        </p:txBody>
      </p:sp>
      <p:sp>
        <p:nvSpPr>
          <p:cNvPr id="3" name="Content Placeholder 2">
            <a:extLst>
              <a:ext uri="{FF2B5EF4-FFF2-40B4-BE49-F238E27FC236}">
                <a16:creationId xmlns:a16="http://schemas.microsoft.com/office/drawing/2014/main" id="{D88F36BC-98CA-7E13-2D4D-161087BFDCB3}"/>
              </a:ext>
            </a:extLst>
          </p:cNvPr>
          <p:cNvSpPr>
            <a:spLocks noGrp="1"/>
          </p:cNvSpPr>
          <p:nvPr>
            <p:ph idx="1"/>
          </p:nvPr>
        </p:nvSpPr>
        <p:spPr>
          <a:xfrm>
            <a:off x="1143000" y="2748551"/>
            <a:ext cx="9905999" cy="2569898"/>
          </a:xfrm>
        </p:spPr>
        <p:txBody>
          <a:bodyPr>
            <a:normAutofit fontScale="85000" lnSpcReduction="20000"/>
          </a:bodyPr>
          <a:lstStyle/>
          <a:p>
            <a:pPr marL="0" indent="0">
              <a:buNone/>
            </a:pPr>
            <a:r>
              <a:rPr lang="en-US" dirty="0"/>
              <a:t>The purpose of this analysis was to do an overview of the Cluj real estate market to determine the average prices based on criteria like number of rooms, furniture or dimensions. </a:t>
            </a:r>
          </a:p>
          <a:p>
            <a:pPr marL="0" indent="0">
              <a:buNone/>
            </a:pPr>
            <a:endParaRPr lang="en-US" dirty="0"/>
          </a:p>
          <a:p>
            <a:pPr marL="0" indent="0">
              <a:buNone/>
            </a:pPr>
            <a:r>
              <a:rPr lang="en-US" dirty="0"/>
              <a:t>For a detailed breakdown on how I have extracted the data and processed it, please see the Exploratory “Data Analysis Project overview.pptx” file where I have explained my challenges for this project and the steps I took to overcome them.</a:t>
            </a:r>
          </a:p>
          <a:p>
            <a:pPr marL="0" indent="0">
              <a:buNone/>
            </a:pPr>
            <a:r>
              <a:rPr lang="en-US" dirty="0"/>
              <a:t>For a summarized version of this presentation in a form of a Dashboard, please visit the “</a:t>
            </a:r>
            <a:r>
              <a:rPr lang="en-US" dirty="0" err="1"/>
              <a:t>Cluj_RealEstate_Analysis.xlxs</a:t>
            </a:r>
            <a:r>
              <a:rPr lang="en-US" dirty="0"/>
              <a:t>” file.</a:t>
            </a:r>
          </a:p>
        </p:txBody>
      </p:sp>
    </p:spTree>
    <p:extLst>
      <p:ext uri="{BB962C8B-B14F-4D97-AF65-F5344CB8AC3E}">
        <p14:creationId xmlns:p14="http://schemas.microsoft.com/office/powerpoint/2010/main" val="168136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DE81-861C-1F7B-3F4D-DAF4499A14B1}"/>
              </a:ext>
            </a:extLst>
          </p:cNvPr>
          <p:cNvSpPr>
            <a:spLocks noGrp="1"/>
          </p:cNvSpPr>
          <p:nvPr>
            <p:ph type="title"/>
          </p:nvPr>
        </p:nvSpPr>
        <p:spPr/>
        <p:txBody>
          <a:bodyPr/>
          <a:lstStyle/>
          <a:p>
            <a:r>
              <a:rPr lang="en-US" dirty="0"/>
              <a:t>2. Data Overview</a:t>
            </a:r>
          </a:p>
        </p:txBody>
      </p:sp>
      <p:sp>
        <p:nvSpPr>
          <p:cNvPr id="3" name="Content Placeholder 2">
            <a:extLst>
              <a:ext uri="{FF2B5EF4-FFF2-40B4-BE49-F238E27FC236}">
                <a16:creationId xmlns:a16="http://schemas.microsoft.com/office/drawing/2014/main" id="{5B61C896-3088-CCE1-991D-EF0C338ABC80}"/>
              </a:ext>
            </a:extLst>
          </p:cNvPr>
          <p:cNvSpPr>
            <a:spLocks noGrp="1"/>
          </p:cNvSpPr>
          <p:nvPr>
            <p:ph idx="1"/>
          </p:nvPr>
        </p:nvSpPr>
        <p:spPr/>
        <p:txBody>
          <a:bodyPr/>
          <a:lstStyle/>
          <a:p>
            <a:r>
              <a:rPr lang="en-US" dirty="0"/>
              <a:t>For this analysis, I have used one dataset which was acquired by web scraping with Power BI and Power Query to get 9714 results for apartments with the following data: Description, Price, type of apartment and dimensions. Please be advised that the original data set has been modified since the original header columns had the names in Romanian.</a:t>
            </a:r>
          </a:p>
        </p:txBody>
      </p:sp>
      <p:pic>
        <p:nvPicPr>
          <p:cNvPr id="5" name="Picture 4">
            <a:extLst>
              <a:ext uri="{FF2B5EF4-FFF2-40B4-BE49-F238E27FC236}">
                <a16:creationId xmlns:a16="http://schemas.microsoft.com/office/drawing/2014/main" id="{7802E1A2-D45F-840F-1770-FE22F0772F58}"/>
              </a:ext>
            </a:extLst>
          </p:cNvPr>
          <p:cNvPicPr>
            <a:picLocks noChangeAspect="1"/>
          </p:cNvPicPr>
          <p:nvPr/>
        </p:nvPicPr>
        <p:blipFill>
          <a:blip r:embed="rId2"/>
          <a:stretch>
            <a:fillRect/>
          </a:stretch>
        </p:blipFill>
        <p:spPr>
          <a:xfrm>
            <a:off x="3092763" y="4506686"/>
            <a:ext cx="6006474" cy="1003915"/>
          </a:xfrm>
          <a:prstGeom prst="rect">
            <a:avLst/>
          </a:prstGeom>
        </p:spPr>
      </p:pic>
    </p:spTree>
    <p:extLst>
      <p:ext uri="{BB962C8B-B14F-4D97-AF65-F5344CB8AC3E}">
        <p14:creationId xmlns:p14="http://schemas.microsoft.com/office/powerpoint/2010/main" val="278576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4B64B58-78DA-756E-929D-DF3EC2F66547}"/>
              </a:ext>
            </a:extLst>
          </p:cNvPr>
          <p:cNvSpPr>
            <a:spLocks noGrp="1"/>
          </p:cNvSpPr>
          <p:nvPr>
            <p:ph type="title"/>
          </p:nvPr>
        </p:nvSpPr>
        <p:spPr>
          <a:xfrm>
            <a:off x="446811" y="422791"/>
            <a:ext cx="5798126" cy="1360898"/>
          </a:xfrm>
        </p:spPr>
        <p:txBody>
          <a:bodyPr>
            <a:normAutofit/>
          </a:bodyPr>
          <a:lstStyle/>
          <a:p>
            <a:r>
              <a:rPr lang="en-US" dirty="0"/>
              <a:t>3. Data explanation</a:t>
            </a:r>
          </a:p>
        </p:txBody>
      </p:sp>
      <p:pic>
        <p:nvPicPr>
          <p:cNvPr id="7" name="Picture 6" descr="Chart, bar chart&#10;&#10;Description automatically generated">
            <a:extLst>
              <a:ext uri="{FF2B5EF4-FFF2-40B4-BE49-F238E27FC236}">
                <a16:creationId xmlns:a16="http://schemas.microsoft.com/office/drawing/2014/main" id="{0DF3563B-CCAF-52E5-DF9E-C613A65E9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 y="1519455"/>
            <a:ext cx="5953125" cy="3834992"/>
          </a:xfrm>
          <a:prstGeom prst="rect">
            <a:avLst/>
          </a:prstGeom>
        </p:spPr>
      </p:pic>
      <p:sp>
        <p:nvSpPr>
          <p:cNvPr id="5" name="Content Placeholder 4">
            <a:extLst>
              <a:ext uri="{FF2B5EF4-FFF2-40B4-BE49-F238E27FC236}">
                <a16:creationId xmlns:a16="http://schemas.microsoft.com/office/drawing/2014/main" id="{5442B429-8C80-AAEB-A248-D02A97DE967D}"/>
              </a:ext>
            </a:extLst>
          </p:cNvPr>
          <p:cNvSpPr>
            <a:spLocks noGrp="1"/>
          </p:cNvSpPr>
          <p:nvPr>
            <p:ph idx="1"/>
          </p:nvPr>
        </p:nvSpPr>
        <p:spPr>
          <a:xfrm>
            <a:off x="6096000" y="1531763"/>
            <a:ext cx="5798126" cy="3806782"/>
          </a:xfrm>
        </p:spPr>
        <p:txBody>
          <a:bodyPr>
            <a:normAutofit lnSpcReduction="10000"/>
          </a:bodyPr>
          <a:lstStyle/>
          <a:p>
            <a:r>
              <a:rPr lang="en-US" dirty="0"/>
              <a:t>The first thing I wanted to find out was how many apartments are in Cluj-Napoca. The chart from the left illustrates the number of apartments by the number of rooms it contains.</a:t>
            </a:r>
          </a:p>
          <a:p>
            <a:endParaRPr lang="en-US" dirty="0"/>
          </a:p>
          <a:p>
            <a:r>
              <a:rPr lang="en-US" dirty="0"/>
              <a:t> The total number amounts to 9340 apartments for sale. As you can see in the image, the market is dominated by the apartments with 2 rooms, where the average dimension in square meters is of about 51 m2. </a:t>
            </a:r>
          </a:p>
        </p:txBody>
      </p:sp>
    </p:spTree>
    <p:extLst>
      <p:ext uri="{BB962C8B-B14F-4D97-AF65-F5344CB8AC3E}">
        <p14:creationId xmlns:p14="http://schemas.microsoft.com/office/powerpoint/2010/main" val="24982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4B024EF3-E1C2-151D-FFCE-7BB203D5F7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725" y="1396264"/>
            <a:ext cx="5713577" cy="4493361"/>
          </a:xfrm>
        </p:spPr>
      </p:pic>
      <p:graphicFrame>
        <p:nvGraphicFramePr>
          <p:cNvPr id="9" name="Content Placeholder 6">
            <a:extLst>
              <a:ext uri="{FF2B5EF4-FFF2-40B4-BE49-F238E27FC236}">
                <a16:creationId xmlns:a16="http://schemas.microsoft.com/office/drawing/2014/main" id="{9E8DC63E-40F5-D621-71E6-C2F7CD75E91C}"/>
              </a:ext>
            </a:extLst>
          </p:cNvPr>
          <p:cNvGraphicFramePr>
            <a:graphicFrameLocks noGrp="1"/>
          </p:cNvGraphicFramePr>
          <p:nvPr>
            <p:ph sz="half" idx="2"/>
          </p:nvPr>
        </p:nvGraphicFramePr>
        <p:xfrm>
          <a:off x="6250019" y="1396265"/>
          <a:ext cx="5627655" cy="449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29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6C50164-BB8E-EB15-A021-46B86818A461}"/>
              </a:ext>
            </a:extLst>
          </p:cNvPr>
          <p:cNvSpPr>
            <a:spLocks noGrp="1"/>
          </p:cNvSpPr>
          <p:nvPr>
            <p:ph idx="1"/>
          </p:nvPr>
        </p:nvSpPr>
        <p:spPr>
          <a:xfrm>
            <a:off x="1143000" y="1478588"/>
            <a:ext cx="9905999" cy="3900823"/>
          </a:xfrm>
        </p:spPr>
        <p:txBody>
          <a:bodyPr>
            <a:normAutofit/>
          </a:bodyPr>
          <a:lstStyle/>
          <a:p>
            <a:pPr marL="0" indent="0">
              <a:buNone/>
            </a:pPr>
            <a:r>
              <a:rPr lang="en-US" sz="2400" dirty="0"/>
              <a:t>Before talking about the prices of the apartments in Cluj, I want to point out a few aspects about this analysis:</a:t>
            </a:r>
          </a:p>
          <a:p>
            <a:pPr marL="457200" indent="-457200">
              <a:buFont typeface="+mj-lt"/>
              <a:buAutoNum type="arabicPeriod"/>
            </a:pPr>
            <a:r>
              <a:rPr lang="en-US" dirty="0"/>
              <a:t>The financial part of this project does not consider the mortgage side of buying an apartment. For that, there are online simulators that calculates the monthly mortgage based on apartment price, monthly pay, interest and so on.</a:t>
            </a:r>
          </a:p>
          <a:p>
            <a:pPr marL="457200" indent="-457200">
              <a:buFont typeface="+mj-lt"/>
              <a:buAutoNum type="arabicPeriod"/>
            </a:pPr>
            <a:r>
              <a:rPr lang="en-US" dirty="0"/>
              <a:t>The aim of this project is to see how much does an apartment cost in Cluj-Napoca, which is the Transylvania’s University center and the IT capital of Romania, and it is considered to be one of the most expensive cities in Romania along with other cities like Bucharest and Timisoara. </a:t>
            </a:r>
          </a:p>
        </p:txBody>
      </p:sp>
    </p:spTree>
    <p:extLst>
      <p:ext uri="{BB962C8B-B14F-4D97-AF65-F5344CB8AC3E}">
        <p14:creationId xmlns:p14="http://schemas.microsoft.com/office/powerpoint/2010/main" val="85291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1C4F2CB3-3A94-3C4F-5B7E-217521F6680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1086" y="855660"/>
            <a:ext cx="5327934" cy="5146675"/>
          </a:xfrm>
        </p:spPr>
      </p:pic>
      <p:sp>
        <p:nvSpPr>
          <p:cNvPr id="7" name="Content Placeholder 6">
            <a:extLst>
              <a:ext uri="{FF2B5EF4-FFF2-40B4-BE49-F238E27FC236}">
                <a16:creationId xmlns:a16="http://schemas.microsoft.com/office/drawing/2014/main" id="{21828458-5370-E92D-E947-7CE1DC9304F0}"/>
              </a:ext>
            </a:extLst>
          </p:cNvPr>
          <p:cNvSpPr>
            <a:spLocks noGrp="1"/>
          </p:cNvSpPr>
          <p:nvPr>
            <p:ph sz="half" idx="2"/>
          </p:nvPr>
        </p:nvSpPr>
        <p:spPr>
          <a:xfrm>
            <a:off x="6322982" y="1653698"/>
            <a:ext cx="4798980" cy="3550597"/>
          </a:xfrm>
        </p:spPr>
        <p:txBody>
          <a:bodyPr>
            <a:normAutofit fontScale="92500" lnSpcReduction="20000"/>
          </a:bodyPr>
          <a:lstStyle/>
          <a:p>
            <a:r>
              <a:rPr lang="en-US" dirty="0"/>
              <a:t>In this chart can be seen the average price of an apartment based on the furniture it has. As you can see, the biggest difference is between the ones that are furnished and the other ones that have no furniture.</a:t>
            </a:r>
          </a:p>
          <a:p>
            <a:r>
              <a:rPr lang="en-US" dirty="0"/>
              <a:t>For me personally, I would go with the unfurnished apartment since with the extra money I could furnish, and custom made my apartment the way I would like to have it. </a:t>
            </a:r>
          </a:p>
        </p:txBody>
      </p:sp>
    </p:spTree>
    <p:extLst>
      <p:ext uri="{BB962C8B-B14F-4D97-AF65-F5344CB8AC3E}">
        <p14:creationId xmlns:p14="http://schemas.microsoft.com/office/powerpoint/2010/main" val="333765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10;&#10;Description automatically generated">
            <a:extLst>
              <a:ext uri="{FF2B5EF4-FFF2-40B4-BE49-F238E27FC236}">
                <a16:creationId xmlns:a16="http://schemas.microsoft.com/office/drawing/2014/main" id="{B3264180-679F-A168-1B5E-2189B9270C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2819" y="1160462"/>
            <a:ext cx="5769162" cy="4537075"/>
          </a:xfrm>
        </p:spPr>
      </p:pic>
      <p:sp>
        <p:nvSpPr>
          <p:cNvPr id="4" name="Content Placeholder 3">
            <a:extLst>
              <a:ext uri="{FF2B5EF4-FFF2-40B4-BE49-F238E27FC236}">
                <a16:creationId xmlns:a16="http://schemas.microsoft.com/office/drawing/2014/main" id="{A69B3A98-AEB5-112E-0D18-0E12A6D8EDE9}"/>
              </a:ext>
            </a:extLst>
          </p:cNvPr>
          <p:cNvSpPr>
            <a:spLocks noGrp="1"/>
          </p:cNvSpPr>
          <p:nvPr>
            <p:ph sz="half" idx="2"/>
          </p:nvPr>
        </p:nvSpPr>
        <p:spPr>
          <a:xfrm>
            <a:off x="6343902" y="2223293"/>
            <a:ext cx="5675279" cy="2411412"/>
          </a:xfrm>
        </p:spPr>
        <p:txBody>
          <a:bodyPr/>
          <a:lstStyle/>
          <a:p>
            <a:r>
              <a:rPr lang="en-US" dirty="0"/>
              <a:t>In the last chart of this project, I have filtered the price by the number of rooms an apartment has. </a:t>
            </a:r>
          </a:p>
          <a:p>
            <a:r>
              <a:rPr lang="en-US" dirty="0"/>
              <a:t>The bigger the apartment is, the greater number of rooms it has also the bigger price it will be.</a:t>
            </a:r>
          </a:p>
        </p:txBody>
      </p:sp>
    </p:spTree>
    <p:extLst>
      <p:ext uri="{BB962C8B-B14F-4D97-AF65-F5344CB8AC3E}">
        <p14:creationId xmlns:p14="http://schemas.microsoft.com/office/powerpoint/2010/main" val="1779295190"/>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C2B31"/>
      </a:dk2>
      <a:lt2>
        <a:srgbClr val="F0F3F0"/>
      </a:lt2>
      <a:accent1>
        <a:srgbClr val="D433DD"/>
      </a:accent1>
      <a:accent2>
        <a:srgbClr val="7E26CC"/>
      </a:accent2>
      <a:accent3>
        <a:srgbClr val="4733DD"/>
      </a:accent3>
      <a:accent4>
        <a:srgbClr val="2154CB"/>
      </a:accent4>
      <a:accent5>
        <a:srgbClr val="33ADDD"/>
      </a:accent5>
      <a:accent6>
        <a:srgbClr val="20C2AC"/>
      </a:accent6>
      <a:hlink>
        <a:srgbClr val="3F86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114</TotalTime>
  <Words>718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Walbaum Display</vt:lpstr>
      <vt:lpstr>RegattaVTI</vt:lpstr>
      <vt:lpstr>Cluj Real Estate 2023 – Case study Exploratory data analysis</vt:lpstr>
      <vt:lpstr>Contents</vt:lpstr>
      <vt:lpstr>1. Objective</vt:lpstr>
      <vt:lpstr>2. Data Overview</vt:lpstr>
      <vt:lpstr>3. Data explanation</vt:lpstr>
      <vt:lpstr>PowerPoint Presentation</vt:lpstr>
      <vt:lpstr>PowerPoint Presentation</vt:lpstr>
      <vt:lpstr>PowerPoint Presentation</vt:lpstr>
      <vt:lpstr>PowerPoint Presentation</vt:lpstr>
      <vt:lpstr>4.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Cluj Real Estate 2023 – Case study Exploratory data analysis</dc:title>
  <dc:creator>Catalin Stark</dc:creator>
  <cp:lastModifiedBy>Catalin Stark</cp:lastModifiedBy>
  <cp:revision>1</cp:revision>
  <dcterms:created xsi:type="dcterms:W3CDTF">2023-04-26T11:24:35Z</dcterms:created>
  <dcterms:modified xsi:type="dcterms:W3CDTF">2023-04-26T13:19:34Z</dcterms:modified>
</cp:coreProperties>
</file>