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6" r:id="rId8"/>
    <p:sldId id="275" r:id="rId9"/>
    <p:sldId id="274" r:id="rId10"/>
    <p:sldId id="278"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D225-1657-4525-8E57-33924D568501}"/>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45E08898-D8E6-4E85-8AF6-7B1B636F937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9E63AE3D-3681-42AA-B53A-DAF7880B701B}"/>
              </a:ext>
            </a:extLst>
          </p:cNvPr>
          <p:cNvSpPr txBox="1">
            <a:spLocks noGrp="1"/>
          </p:cNvSpPr>
          <p:nvPr>
            <p:ph type="dt" sz="half" idx="7"/>
          </p:nvPr>
        </p:nvSpPr>
        <p:spPr/>
        <p:txBody>
          <a:bodyPr/>
          <a:lstStyle>
            <a:lvl1pPr>
              <a:defRPr/>
            </a:lvl1pPr>
          </a:lstStyle>
          <a:p>
            <a:pPr lvl="0"/>
            <a:fld id="{5EDEFCEE-730F-4877-B960-70CBE9FDE4F2}" type="datetime1">
              <a:rPr lang="en-US"/>
              <a:pPr lvl="0"/>
              <a:t>8/4/2021</a:t>
            </a:fld>
            <a:endParaRPr lang="en-US"/>
          </a:p>
        </p:txBody>
      </p:sp>
      <p:sp>
        <p:nvSpPr>
          <p:cNvPr id="5" name="Footer Placeholder 4">
            <a:extLst>
              <a:ext uri="{FF2B5EF4-FFF2-40B4-BE49-F238E27FC236}">
                <a16:creationId xmlns:a16="http://schemas.microsoft.com/office/drawing/2014/main" id="{57D0D97A-07EA-4BCF-86AB-026B3BAD56B9}"/>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74C9BAE-A661-49CB-BD4D-40214CA811C3}"/>
              </a:ext>
            </a:extLst>
          </p:cNvPr>
          <p:cNvSpPr txBox="1">
            <a:spLocks noGrp="1"/>
          </p:cNvSpPr>
          <p:nvPr>
            <p:ph type="sldNum" sz="quarter" idx="8"/>
          </p:nvPr>
        </p:nvSpPr>
        <p:spPr/>
        <p:txBody>
          <a:bodyPr/>
          <a:lstStyle>
            <a:lvl1pPr>
              <a:defRPr/>
            </a:lvl1pPr>
          </a:lstStyle>
          <a:p>
            <a:pPr lvl="0"/>
            <a:fld id="{830A9F65-87C2-468B-9D16-9BD44A1CBABC}" type="slidenum">
              <a:t>‹#›</a:t>
            </a:fld>
            <a:endParaRPr lang="en-US"/>
          </a:p>
        </p:txBody>
      </p:sp>
    </p:spTree>
    <p:extLst>
      <p:ext uri="{BB962C8B-B14F-4D97-AF65-F5344CB8AC3E}">
        <p14:creationId xmlns:p14="http://schemas.microsoft.com/office/powerpoint/2010/main" val="11471411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4911-4243-4A89-98C0-FB719E9B38C7}"/>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12C295DA-75C1-45C1-AE55-8D8E47E79B0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59BB8-CF65-4B87-89C1-3462C8F7F9ED}"/>
              </a:ext>
            </a:extLst>
          </p:cNvPr>
          <p:cNvSpPr txBox="1">
            <a:spLocks noGrp="1"/>
          </p:cNvSpPr>
          <p:nvPr>
            <p:ph type="dt" sz="half" idx="7"/>
          </p:nvPr>
        </p:nvSpPr>
        <p:spPr/>
        <p:txBody>
          <a:bodyPr/>
          <a:lstStyle>
            <a:lvl1pPr>
              <a:defRPr/>
            </a:lvl1pPr>
          </a:lstStyle>
          <a:p>
            <a:pPr lvl="0"/>
            <a:fld id="{3B2B7071-F0E8-4ADE-A615-BA87D7B71135}" type="datetime1">
              <a:rPr lang="en-US"/>
              <a:pPr lvl="0"/>
              <a:t>8/4/2021</a:t>
            </a:fld>
            <a:endParaRPr lang="en-US"/>
          </a:p>
        </p:txBody>
      </p:sp>
      <p:sp>
        <p:nvSpPr>
          <p:cNvPr id="5" name="Footer Placeholder 4">
            <a:extLst>
              <a:ext uri="{FF2B5EF4-FFF2-40B4-BE49-F238E27FC236}">
                <a16:creationId xmlns:a16="http://schemas.microsoft.com/office/drawing/2014/main" id="{F8C7B1EF-056E-41DD-A21B-0B56427DFE1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41A92CD-39A5-400B-A9D0-1890B0C6CE82}"/>
              </a:ext>
            </a:extLst>
          </p:cNvPr>
          <p:cNvSpPr txBox="1">
            <a:spLocks noGrp="1"/>
          </p:cNvSpPr>
          <p:nvPr>
            <p:ph type="sldNum" sz="quarter" idx="8"/>
          </p:nvPr>
        </p:nvSpPr>
        <p:spPr/>
        <p:txBody>
          <a:bodyPr/>
          <a:lstStyle>
            <a:lvl1pPr>
              <a:defRPr/>
            </a:lvl1pPr>
          </a:lstStyle>
          <a:p>
            <a:pPr lvl="0"/>
            <a:fld id="{C44259A0-EBC5-4749-9392-3E78F9DDC73C}" type="slidenum">
              <a:t>‹#›</a:t>
            </a:fld>
            <a:endParaRPr lang="en-US"/>
          </a:p>
        </p:txBody>
      </p:sp>
    </p:spTree>
    <p:extLst>
      <p:ext uri="{BB962C8B-B14F-4D97-AF65-F5344CB8AC3E}">
        <p14:creationId xmlns:p14="http://schemas.microsoft.com/office/powerpoint/2010/main" val="143078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BD633B-E7C0-4BE8-B0AB-B664B0DE479E}"/>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2872163-5103-4BBC-B4AC-72DF08BEA3CF}"/>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7CAB0-E2E3-4B0D-B3CF-53C9D8E63D9F}"/>
              </a:ext>
            </a:extLst>
          </p:cNvPr>
          <p:cNvSpPr txBox="1">
            <a:spLocks noGrp="1"/>
          </p:cNvSpPr>
          <p:nvPr>
            <p:ph type="dt" sz="half" idx="7"/>
          </p:nvPr>
        </p:nvSpPr>
        <p:spPr/>
        <p:txBody>
          <a:bodyPr/>
          <a:lstStyle>
            <a:lvl1pPr>
              <a:defRPr/>
            </a:lvl1pPr>
          </a:lstStyle>
          <a:p>
            <a:pPr lvl="0"/>
            <a:fld id="{607790C1-E468-4664-9083-2FCDFB87BC85}" type="datetime1">
              <a:rPr lang="en-US"/>
              <a:pPr lvl="0"/>
              <a:t>8/4/2021</a:t>
            </a:fld>
            <a:endParaRPr lang="en-US"/>
          </a:p>
        </p:txBody>
      </p:sp>
      <p:sp>
        <p:nvSpPr>
          <p:cNvPr id="5" name="Footer Placeholder 4">
            <a:extLst>
              <a:ext uri="{FF2B5EF4-FFF2-40B4-BE49-F238E27FC236}">
                <a16:creationId xmlns:a16="http://schemas.microsoft.com/office/drawing/2014/main" id="{9FE4C808-3318-4FC6-AFE0-BEB090BEF16C}"/>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DC065E7-10C0-470E-8ED1-99407E42B1D2}"/>
              </a:ext>
            </a:extLst>
          </p:cNvPr>
          <p:cNvSpPr txBox="1">
            <a:spLocks noGrp="1"/>
          </p:cNvSpPr>
          <p:nvPr>
            <p:ph type="sldNum" sz="quarter" idx="8"/>
          </p:nvPr>
        </p:nvSpPr>
        <p:spPr/>
        <p:txBody>
          <a:bodyPr/>
          <a:lstStyle>
            <a:lvl1pPr>
              <a:defRPr/>
            </a:lvl1pPr>
          </a:lstStyle>
          <a:p>
            <a:pPr lvl="0"/>
            <a:fld id="{F2919554-CC33-4C5C-B487-5784B4CF56DB}" type="slidenum">
              <a:t>‹#›</a:t>
            </a:fld>
            <a:endParaRPr lang="en-US"/>
          </a:p>
        </p:txBody>
      </p:sp>
    </p:spTree>
    <p:extLst>
      <p:ext uri="{BB962C8B-B14F-4D97-AF65-F5344CB8AC3E}">
        <p14:creationId xmlns:p14="http://schemas.microsoft.com/office/powerpoint/2010/main" val="347698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3C5C-62B3-460B-8B34-F93792325F6B}"/>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60E62408-5351-4925-A99C-ECBCC104CB1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AF5BE-33A5-4B4F-91CD-4F479DF6F407}"/>
              </a:ext>
            </a:extLst>
          </p:cNvPr>
          <p:cNvSpPr txBox="1">
            <a:spLocks noGrp="1"/>
          </p:cNvSpPr>
          <p:nvPr>
            <p:ph type="dt" sz="half" idx="7"/>
          </p:nvPr>
        </p:nvSpPr>
        <p:spPr/>
        <p:txBody>
          <a:bodyPr/>
          <a:lstStyle>
            <a:lvl1pPr>
              <a:defRPr/>
            </a:lvl1pPr>
          </a:lstStyle>
          <a:p>
            <a:pPr lvl="0"/>
            <a:fld id="{E12964C6-DCF5-4ECD-AEFC-0CD8B97E02B8}" type="datetime1">
              <a:rPr lang="en-US"/>
              <a:pPr lvl="0"/>
              <a:t>8/4/2021</a:t>
            </a:fld>
            <a:endParaRPr lang="en-US"/>
          </a:p>
        </p:txBody>
      </p:sp>
      <p:sp>
        <p:nvSpPr>
          <p:cNvPr id="5" name="Footer Placeholder 4">
            <a:extLst>
              <a:ext uri="{FF2B5EF4-FFF2-40B4-BE49-F238E27FC236}">
                <a16:creationId xmlns:a16="http://schemas.microsoft.com/office/drawing/2014/main" id="{271B678B-1595-4E81-803D-EB8D3A10F54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409367F-7F87-45CE-84A3-54AF80A974B2}"/>
              </a:ext>
            </a:extLst>
          </p:cNvPr>
          <p:cNvSpPr txBox="1">
            <a:spLocks noGrp="1"/>
          </p:cNvSpPr>
          <p:nvPr>
            <p:ph type="sldNum" sz="quarter" idx="8"/>
          </p:nvPr>
        </p:nvSpPr>
        <p:spPr/>
        <p:txBody>
          <a:bodyPr/>
          <a:lstStyle>
            <a:lvl1pPr>
              <a:defRPr/>
            </a:lvl1pPr>
          </a:lstStyle>
          <a:p>
            <a:pPr lvl="0"/>
            <a:fld id="{564426DF-F3CC-4DE7-8D42-F41EC555C68C}" type="slidenum">
              <a:t>‹#›</a:t>
            </a:fld>
            <a:endParaRPr lang="en-US"/>
          </a:p>
        </p:txBody>
      </p:sp>
    </p:spTree>
    <p:extLst>
      <p:ext uri="{BB962C8B-B14F-4D97-AF65-F5344CB8AC3E}">
        <p14:creationId xmlns:p14="http://schemas.microsoft.com/office/powerpoint/2010/main" val="4737239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C46A-A8A3-4DB8-AC4F-FE07C5FD50DA}"/>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44D4F8FC-D706-4836-B2A4-E24D7BDE1DA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A14E8FC8-483E-427C-801C-5438147C06D8}"/>
              </a:ext>
            </a:extLst>
          </p:cNvPr>
          <p:cNvSpPr txBox="1">
            <a:spLocks noGrp="1"/>
          </p:cNvSpPr>
          <p:nvPr>
            <p:ph type="dt" sz="half" idx="7"/>
          </p:nvPr>
        </p:nvSpPr>
        <p:spPr/>
        <p:txBody>
          <a:bodyPr/>
          <a:lstStyle>
            <a:lvl1pPr>
              <a:defRPr/>
            </a:lvl1pPr>
          </a:lstStyle>
          <a:p>
            <a:pPr lvl="0"/>
            <a:fld id="{601D0525-1BBF-4007-8492-B3269CC3B801}" type="datetime1">
              <a:rPr lang="en-US"/>
              <a:pPr lvl="0"/>
              <a:t>8/4/2021</a:t>
            </a:fld>
            <a:endParaRPr lang="en-US"/>
          </a:p>
        </p:txBody>
      </p:sp>
      <p:sp>
        <p:nvSpPr>
          <p:cNvPr id="5" name="Footer Placeholder 4">
            <a:extLst>
              <a:ext uri="{FF2B5EF4-FFF2-40B4-BE49-F238E27FC236}">
                <a16:creationId xmlns:a16="http://schemas.microsoft.com/office/drawing/2014/main" id="{8B446962-2903-48F3-AC85-3A59AC35661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F216495-829D-4EDD-879C-23E1DCFB6A6B}"/>
              </a:ext>
            </a:extLst>
          </p:cNvPr>
          <p:cNvSpPr txBox="1">
            <a:spLocks noGrp="1"/>
          </p:cNvSpPr>
          <p:nvPr>
            <p:ph type="sldNum" sz="quarter" idx="8"/>
          </p:nvPr>
        </p:nvSpPr>
        <p:spPr/>
        <p:txBody>
          <a:bodyPr/>
          <a:lstStyle>
            <a:lvl1pPr>
              <a:defRPr/>
            </a:lvl1pPr>
          </a:lstStyle>
          <a:p>
            <a:pPr lvl="0"/>
            <a:fld id="{D8C5BF3C-62C8-4699-BB15-E7B4273FAA21}" type="slidenum">
              <a:t>‹#›</a:t>
            </a:fld>
            <a:endParaRPr lang="en-US"/>
          </a:p>
        </p:txBody>
      </p:sp>
    </p:spTree>
    <p:extLst>
      <p:ext uri="{BB962C8B-B14F-4D97-AF65-F5344CB8AC3E}">
        <p14:creationId xmlns:p14="http://schemas.microsoft.com/office/powerpoint/2010/main" val="44303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AA54-6410-4CD3-A43F-64E2D3DAA56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A388E14-20BF-47EB-BE8D-377105A9AE9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96614-A2D0-4F6C-89C5-A7C98D3F9426}"/>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6587B7-DE6E-4479-99C4-DFA7612EB7ED}"/>
              </a:ext>
            </a:extLst>
          </p:cNvPr>
          <p:cNvSpPr txBox="1">
            <a:spLocks noGrp="1"/>
          </p:cNvSpPr>
          <p:nvPr>
            <p:ph type="dt" sz="half" idx="7"/>
          </p:nvPr>
        </p:nvSpPr>
        <p:spPr/>
        <p:txBody>
          <a:bodyPr/>
          <a:lstStyle>
            <a:lvl1pPr>
              <a:defRPr/>
            </a:lvl1pPr>
          </a:lstStyle>
          <a:p>
            <a:pPr lvl="0"/>
            <a:fld id="{207A007C-5AA0-41B7-BF70-6E416A61D771}" type="datetime1">
              <a:rPr lang="en-US"/>
              <a:pPr lvl="0"/>
              <a:t>8/4/2021</a:t>
            </a:fld>
            <a:endParaRPr lang="en-US"/>
          </a:p>
        </p:txBody>
      </p:sp>
      <p:sp>
        <p:nvSpPr>
          <p:cNvPr id="6" name="Footer Placeholder 5">
            <a:extLst>
              <a:ext uri="{FF2B5EF4-FFF2-40B4-BE49-F238E27FC236}">
                <a16:creationId xmlns:a16="http://schemas.microsoft.com/office/drawing/2014/main" id="{336DB7D4-A036-451B-9EE1-73ABED977FE6}"/>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21AA6851-3AB9-4B03-A9F9-66A486DFB642}"/>
              </a:ext>
            </a:extLst>
          </p:cNvPr>
          <p:cNvSpPr txBox="1">
            <a:spLocks noGrp="1"/>
          </p:cNvSpPr>
          <p:nvPr>
            <p:ph type="sldNum" sz="quarter" idx="8"/>
          </p:nvPr>
        </p:nvSpPr>
        <p:spPr/>
        <p:txBody>
          <a:bodyPr/>
          <a:lstStyle>
            <a:lvl1pPr>
              <a:defRPr/>
            </a:lvl1pPr>
          </a:lstStyle>
          <a:p>
            <a:pPr lvl="0"/>
            <a:fld id="{5886B229-0C37-4CF3-B2C6-6D4518FA39C7}" type="slidenum">
              <a:t>‹#›</a:t>
            </a:fld>
            <a:endParaRPr lang="en-US"/>
          </a:p>
        </p:txBody>
      </p:sp>
    </p:spTree>
    <p:extLst>
      <p:ext uri="{BB962C8B-B14F-4D97-AF65-F5344CB8AC3E}">
        <p14:creationId xmlns:p14="http://schemas.microsoft.com/office/powerpoint/2010/main" val="163127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F626-4FAA-4710-982F-D818EFA38E8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EB182E7F-A794-41C4-A002-7AE564BD8A6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75D0636B-78E7-4F41-BE33-CB8A725AF70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9C660-A17E-49ED-B163-BF0EBFF2B7F3}"/>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0BB25F7-BC18-4330-80B7-E5B7F382E8A8}"/>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3CDA58-4820-4710-B0EC-12FE4CCBD5F0}"/>
              </a:ext>
            </a:extLst>
          </p:cNvPr>
          <p:cNvSpPr txBox="1">
            <a:spLocks noGrp="1"/>
          </p:cNvSpPr>
          <p:nvPr>
            <p:ph type="dt" sz="half" idx="7"/>
          </p:nvPr>
        </p:nvSpPr>
        <p:spPr/>
        <p:txBody>
          <a:bodyPr/>
          <a:lstStyle>
            <a:lvl1pPr>
              <a:defRPr/>
            </a:lvl1pPr>
          </a:lstStyle>
          <a:p>
            <a:pPr lvl="0"/>
            <a:fld id="{B1389BC7-3027-4318-B568-CFDFC52B7F8A}" type="datetime1">
              <a:rPr lang="en-US"/>
              <a:pPr lvl="0"/>
              <a:t>8/4/2021</a:t>
            </a:fld>
            <a:endParaRPr lang="en-US"/>
          </a:p>
        </p:txBody>
      </p:sp>
      <p:sp>
        <p:nvSpPr>
          <p:cNvPr id="8" name="Footer Placeholder 7">
            <a:extLst>
              <a:ext uri="{FF2B5EF4-FFF2-40B4-BE49-F238E27FC236}">
                <a16:creationId xmlns:a16="http://schemas.microsoft.com/office/drawing/2014/main" id="{B2DB96B9-6AE9-410F-834C-1B61BF28FEED}"/>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553AAC3E-F8EB-449B-BBD7-D3E1891E47E0}"/>
              </a:ext>
            </a:extLst>
          </p:cNvPr>
          <p:cNvSpPr txBox="1">
            <a:spLocks noGrp="1"/>
          </p:cNvSpPr>
          <p:nvPr>
            <p:ph type="sldNum" sz="quarter" idx="8"/>
          </p:nvPr>
        </p:nvSpPr>
        <p:spPr/>
        <p:txBody>
          <a:bodyPr/>
          <a:lstStyle>
            <a:lvl1pPr>
              <a:defRPr/>
            </a:lvl1pPr>
          </a:lstStyle>
          <a:p>
            <a:pPr lvl="0"/>
            <a:fld id="{915805FD-89C4-4074-A1B1-1609CD012976}" type="slidenum">
              <a:t>‹#›</a:t>
            </a:fld>
            <a:endParaRPr lang="en-US"/>
          </a:p>
        </p:txBody>
      </p:sp>
    </p:spTree>
    <p:extLst>
      <p:ext uri="{BB962C8B-B14F-4D97-AF65-F5344CB8AC3E}">
        <p14:creationId xmlns:p14="http://schemas.microsoft.com/office/powerpoint/2010/main" val="185370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0884-2EBC-4EB0-B3ED-08416BD4575B}"/>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4B778382-F9B6-4916-853D-2D5702C64151}"/>
              </a:ext>
            </a:extLst>
          </p:cNvPr>
          <p:cNvSpPr txBox="1">
            <a:spLocks noGrp="1"/>
          </p:cNvSpPr>
          <p:nvPr>
            <p:ph type="dt" sz="half" idx="7"/>
          </p:nvPr>
        </p:nvSpPr>
        <p:spPr/>
        <p:txBody>
          <a:bodyPr/>
          <a:lstStyle>
            <a:lvl1pPr>
              <a:defRPr/>
            </a:lvl1pPr>
          </a:lstStyle>
          <a:p>
            <a:pPr lvl="0"/>
            <a:fld id="{6BB301AF-74EF-46FF-8175-A9F0859AADC0}" type="datetime1">
              <a:rPr lang="en-US"/>
              <a:pPr lvl="0"/>
              <a:t>8/4/2021</a:t>
            </a:fld>
            <a:endParaRPr lang="en-US"/>
          </a:p>
        </p:txBody>
      </p:sp>
      <p:sp>
        <p:nvSpPr>
          <p:cNvPr id="4" name="Footer Placeholder 3">
            <a:extLst>
              <a:ext uri="{FF2B5EF4-FFF2-40B4-BE49-F238E27FC236}">
                <a16:creationId xmlns:a16="http://schemas.microsoft.com/office/drawing/2014/main" id="{A36CDA07-248B-4E74-A2E1-A3570AE9BA7B}"/>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F7450E7A-E975-45BE-A884-7A829C936F55}"/>
              </a:ext>
            </a:extLst>
          </p:cNvPr>
          <p:cNvSpPr txBox="1">
            <a:spLocks noGrp="1"/>
          </p:cNvSpPr>
          <p:nvPr>
            <p:ph type="sldNum" sz="quarter" idx="8"/>
          </p:nvPr>
        </p:nvSpPr>
        <p:spPr/>
        <p:txBody>
          <a:bodyPr/>
          <a:lstStyle>
            <a:lvl1pPr>
              <a:defRPr/>
            </a:lvl1pPr>
          </a:lstStyle>
          <a:p>
            <a:pPr lvl="0"/>
            <a:fld id="{3A1F7B16-2FCA-417B-9232-202A7A3EC365}" type="slidenum">
              <a:t>‹#›</a:t>
            </a:fld>
            <a:endParaRPr lang="en-US"/>
          </a:p>
        </p:txBody>
      </p:sp>
    </p:spTree>
    <p:extLst>
      <p:ext uri="{BB962C8B-B14F-4D97-AF65-F5344CB8AC3E}">
        <p14:creationId xmlns:p14="http://schemas.microsoft.com/office/powerpoint/2010/main" val="27814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B15BAA-8DF8-465B-943F-91F9C1B1FDF4}"/>
              </a:ext>
            </a:extLst>
          </p:cNvPr>
          <p:cNvSpPr txBox="1">
            <a:spLocks noGrp="1"/>
          </p:cNvSpPr>
          <p:nvPr>
            <p:ph type="dt" sz="half" idx="7"/>
          </p:nvPr>
        </p:nvSpPr>
        <p:spPr/>
        <p:txBody>
          <a:bodyPr/>
          <a:lstStyle>
            <a:lvl1pPr>
              <a:defRPr/>
            </a:lvl1pPr>
          </a:lstStyle>
          <a:p>
            <a:pPr lvl="0"/>
            <a:fld id="{135369B8-D03D-431E-8122-621DB8491E66}" type="datetime1">
              <a:rPr lang="en-US"/>
              <a:pPr lvl="0"/>
              <a:t>8/4/2021</a:t>
            </a:fld>
            <a:endParaRPr lang="en-US"/>
          </a:p>
        </p:txBody>
      </p:sp>
      <p:sp>
        <p:nvSpPr>
          <p:cNvPr id="3" name="Footer Placeholder 2">
            <a:extLst>
              <a:ext uri="{FF2B5EF4-FFF2-40B4-BE49-F238E27FC236}">
                <a16:creationId xmlns:a16="http://schemas.microsoft.com/office/drawing/2014/main" id="{922F6389-0A82-4400-BC33-CCFA790ED596}"/>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4109C37D-761E-4F47-BFC8-26D524D6E90C}"/>
              </a:ext>
            </a:extLst>
          </p:cNvPr>
          <p:cNvSpPr txBox="1">
            <a:spLocks noGrp="1"/>
          </p:cNvSpPr>
          <p:nvPr>
            <p:ph type="sldNum" sz="quarter" idx="8"/>
          </p:nvPr>
        </p:nvSpPr>
        <p:spPr/>
        <p:txBody>
          <a:bodyPr/>
          <a:lstStyle>
            <a:lvl1pPr>
              <a:defRPr/>
            </a:lvl1pPr>
          </a:lstStyle>
          <a:p>
            <a:pPr lvl="0"/>
            <a:fld id="{FD7E74A0-235A-41E2-8A7A-F41D3272BDA2}" type="slidenum">
              <a:t>‹#›</a:t>
            </a:fld>
            <a:endParaRPr lang="en-US"/>
          </a:p>
        </p:txBody>
      </p:sp>
    </p:spTree>
    <p:extLst>
      <p:ext uri="{BB962C8B-B14F-4D97-AF65-F5344CB8AC3E}">
        <p14:creationId xmlns:p14="http://schemas.microsoft.com/office/powerpoint/2010/main" val="350848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498D-550E-4D32-B1CA-1939EACDAA6A}"/>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6C4B3E2F-123F-48A8-B0EE-4280B1217B7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C65FE7-6FFF-4C87-B30B-872EBF6F1F8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6AA8FC2-A68B-466A-A641-880FE1A96FC3}"/>
              </a:ext>
            </a:extLst>
          </p:cNvPr>
          <p:cNvSpPr txBox="1">
            <a:spLocks noGrp="1"/>
          </p:cNvSpPr>
          <p:nvPr>
            <p:ph type="dt" sz="half" idx="7"/>
          </p:nvPr>
        </p:nvSpPr>
        <p:spPr/>
        <p:txBody>
          <a:bodyPr/>
          <a:lstStyle>
            <a:lvl1pPr>
              <a:defRPr/>
            </a:lvl1pPr>
          </a:lstStyle>
          <a:p>
            <a:pPr lvl="0"/>
            <a:fld id="{67F88E1E-4115-4BFF-9D69-FB5F5E9121B6}" type="datetime1">
              <a:rPr lang="en-US"/>
              <a:pPr lvl="0"/>
              <a:t>8/4/2021</a:t>
            </a:fld>
            <a:endParaRPr lang="en-US"/>
          </a:p>
        </p:txBody>
      </p:sp>
      <p:sp>
        <p:nvSpPr>
          <p:cNvPr id="6" name="Footer Placeholder 5">
            <a:extLst>
              <a:ext uri="{FF2B5EF4-FFF2-40B4-BE49-F238E27FC236}">
                <a16:creationId xmlns:a16="http://schemas.microsoft.com/office/drawing/2014/main" id="{70C8D856-6CF2-4B8B-B946-78D8B1470A2C}"/>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8647F74-9A69-4BFF-8E67-DB24F57F6A3C}"/>
              </a:ext>
            </a:extLst>
          </p:cNvPr>
          <p:cNvSpPr txBox="1">
            <a:spLocks noGrp="1"/>
          </p:cNvSpPr>
          <p:nvPr>
            <p:ph type="sldNum" sz="quarter" idx="8"/>
          </p:nvPr>
        </p:nvSpPr>
        <p:spPr/>
        <p:txBody>
          <a:bodyPr/>
          <a:lstStyle>
            <a:lvl1pPr>
              <a:defRPr/>
            </a:lvl1pPr>
          </a:lstStyle>
          <a:p>
            <a:pPr lvl="0"/>
            <a:fld id="{5C2CD768-9563-4A22-9570-0F8748BC8CAC}" type="slidenum">
              <a:t>‹#›</a:t>
            </a:fld>
            <a:endParaRPr lang="en-US"/>
          </a:p>
        </p:txBody>
      </p:sp>
    </p:spTree>
    <p:extLst>
      <p:ext uri="{BB962C8B-B14F-4D97-AF65-F5344CB8AC3E}">
        <p14:creationId xmlns:p14="http://schemas.microsoft.com/office/powerpoint/2010/main" val="159576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2CAD-6701-4771-A4A9-440CA37634F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7125A933-D9EF-4CB9-B2BD-5DEF8120F971}"/>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CB47425D-FD9E-4E30-B1D7-7B13AF2F2EA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DC393A4-4683-4705-885A-A801BFF92577}"/>
              </a:ext>
            </a:extLst>
          </p:cNvPr>
          <p:cNvSpPr txBox="1">
            <a:spLocks noGrp="1"/>
          </p:cNvSpPr>
          <p:nvPr>
            <p:ph type="dt" sz="half" idx="7"/>
          </p:nvPr>
        </p:nvSpPr>
        <p:spPr/>
        <p:txBody>
          <a:bodyPr/>
          <a:lstStyle>
            <a:lvl1pPr>
              <a:defRPr/>
            </a:lvl1pPr>
          </a:lstStyle>
          <a:p>
            <a:pPr lvl="0"/>
            <a:fld id="{A6439D07-9463-4256-9C9B-A8A4F154CA47}" type="datetime1">
              <a:rPr lang="en-US"/>
              <a:pPr lvl="0"/>
              <a:t>8/4/2021</a:t>
            </a:fld>
            <a:endParaRPr lang="en-US"/>
          </a:p>
        </p:txBody>
      </p:sp>
      <p:sp>
        <p:nvSpPr>
          <p:cNvPr id="6" name="Footer Placeholder 5">
            <a:extLst>
              <a:ext uri="{FF2B5EF4-FFF2-40B4-BE49-F238E27FC236}">
                <a16:creationId xmlns:a16="http://schemas.microsoft.com/office/drawing/2014/main" id="{49EA4C75-DC9F-43C6-AB0F-C0C96765A654}"/>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ABA7D54-9540-4551-8507-32731AB9A17C}"/>
              </a:ext>
            </a:extLst>
          </p:cNvPr>
          <p:cNvSpPr txBox="1">
            <a:spLocks noGrp="1"/>
          </p:cNvSpPr>
          <p:nvPr>
            <p:ph type="sldNum" sz="quarter" idx="8"/>
          </p:nvPr>
        </p:nvSpPr>
        <p:spPr/>
        <p:txBody>
          <a:bodyPr/>
          <a:lstStyle>
            <a:lvl1pPr>
              <a:defRPr/>
            </a:lvl1pPr>
          </a:lstStyle>
          <a:p>
            <a:pPr lvl="0"/>
            <a:fld id="{B7951C49-20E2-411F-8F84-9720EBBFA574}" type="slidenum">
              <a:t>‹#›</a:t>
            </a:fld>
            <a:endParaRPr lang="en-US"/>
          </a:p>
        </p:txBody>
      </p:sp>
    </p:spTree>
    <p:extLst>
      <p:ext uri="{BB962C8B-B14F-4D97-AF65-F5344CB8AC3E}">
        <p14:creationId xmlns:p14="http://schemas.microsoft.com/office/powerpoint/2010/main" val="243359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4735F-507C-4113-B581-1CBEABCA06E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88AFFD05-2A66-411E-8D38-FC531DF3B81F}"/>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001A5-148D-4C63-85AC-699625D1F370}"/>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DFDD0466-A6EB-468C-9FFB-F84C1C01C134}" type="datetime1">
              <a:rPr lang="en-US"/>
              <a:pPr lvl="0"/>
              <a:t>8/4/2021</a:t>
            </a:fld>
            <a:endParaRPr lang="en-US"/>
          </a:p>
        </p:txBody>
      </p:sp>
      <p:sp>
        <p:nvSpPr>
          <p:cNvPr id="5" name="Footer Placeholder 4">
            <a:extLst>
              <a:ext uri="{FF2B5EF4-FFF2-40B4-BE49-F238E27FC236}">
                <a16:creationId xmlns:a16="http://schemas.microsoft.com/office/drawing/2014/main" id="{B312CCC0-0105-49D4-99BA-4E5E9DD57D6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38DD3FE6-73FA-4717-94FB-4E070FD407A2}"/>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9ADF2957-9F74-43B4-A192-91E03527DB89}"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3B3B3B"/>
        </a:solidFill>
        <a:effectLst/>
      </p:bgPr>
    </p:bg>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19F2A5B3-E79F-4614-91BF-ED6BC7F1F78D}"/>
              </a:ext>
            </a:extLst>
          </p:cNvPr>
          <p:cNvPicPr>
            <a:picLocks noChangeAspect="1"/>
          </p:cNvPicPr>
          <p:nvPr/>
        </p:nvPicPr>
        <p:blipFill>
          <a:blip r:embed="rId2"/>
          <a:stretch>
            <a:fillRect/>
          </a:stretch>
        </p:blipFill>
        <p:spPr>
          <a:xfrm>
            <a:off x="1027328" y="0"/>
            <a:ext cx="2325465" cy="2325465"/>
          </a:xfrm>
          <a:prstGeom prst="rect">
            <a:avLst/>
          </a:prstGeom>
          <a:noFill/>
          <a:ln cap="flat">
            <a:noFill/>
          </a:ln>
        </p:spPr>
      </p:pic>
      <p:sp>
        <p:nvSpPr>
          <p:cNvPr id="3" name="TextBox 10">
            <a:extLst>
              <a:ext uri="{FF2B5EF4-FFF2-40B4-BE49-F238E27FC236}">
                <a16:creationId xmlns:a16="http://schemas.microsoft.com/office/drawing/2014/main" id="{0AE2DF99-AD31-4C90-9137-12A4BFB3C1FB}"/>
              </a:ext>
            </a:extLst>
          </p:cNvPr>
          <p:cNvSpPr txBox="1"/>
          <p:nvPr/>
        </p:nvSpPr>
        <p:spPr>
          <a:xfrm>
            <a:off x="1514553" y="2044005"/>
            <a:ext cx="9162893" cy="3631763"/>
          </a:xfrm>
          <a:prstGeom prst="rect">
            <a:avLst/>
          </a:prstGeom>
          <a:solidFill>
            <a:srgbClr val="3B3B3B"/>
          </a:solid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600" b="0" i="0" u="none" strike="noStrike" kern="1200" cap="none" spc="0" baseline="0" dirty="0">
                <a:solidFill>
                  <a:srgbClr val="FF6600"/>
                </a:solidFill>
                <a:uFillTx/>
                <a:latin typeface="Times New Roman" panose="02020603050405020304" pitchFamily="18" charset="0"/>
                <a:cs typeface="Times New Roman" panose="02020603050405020304" pitchFamily="18" charset="0"/>
              </a:rPr>
              <a:t>Exploratory Data Analysis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0" baseline="0" dirty="0">
                <a:solidFill>
                  <a:srgbClr val="FF6600"/>
                </a:solidFill>
                <a:uFillTx/>
                <a:latin typeface="Times New Roman" panose="02020603050405020304" pitchFamily="18" charset="0"/>
                <a:cs typeface="Times New Roman" panose="02020603050405020304" pitchFamily="18" charset="0"/>
              </a:rPr>
              <a:t>G2M (cab industry) case study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4000" b="0" i="0" u="none" strike="noStrike" kern="1200" cap="none" spc="0" baseline="0" dirty="0">
              <a:solidFill>
                <a:srgbClr val="000000"/>
              </a:solidFill>
              <a:uFillTx/>
              <a:latin typeface="Times New Roman" panose="02020603050405020304" pitchFamily="18" charset="0"/>
              <a:cs typeface="Times New Roman" panose="02020603050405020304" pitchFamily="18" charset="0"/>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dirty="0">
                <a:solidFill>
                  <a:srgbClr val="FF6600"/>
                </a:solidFill>
                <a:uFillTx/>
                <a:latin typeface="Times New Roman" panose="02020603050405020304" pitchFamily="18" charset="0"/>
                <a:cs typeface="Times New Roman" panose="02020603050405020304" pitchFamily="18" charset="0"/>
              </a:rPr>
              <a:t>04-Aug-2021</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1" i="0" u="none" strike="noStrike" kern="1200" cap="none" spc="0" baseline="0" dirty="0">
              <a:solidFill>
                <a:srgbClr val="FF6600"/>
              </a:solidFill>
              <a:uFillTx/>
              <a:latin typeface="Times New Roman" panose="02020603050405020304" pitchFamily="18" charset="0"/>
              <a:cs typeface="Times New Roman" panose="02020603050405020304" pitchFamily="18" charset="0"/>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dirty="0">
                <a:solidFill>
                  <a:srgbClr val="FF6600"/>
                </a:solidFill>
                <a:latin typeface="Times New Roman" panose="02020603050405020304" pitchFamily="18" charset="0"/>
                <a:cs typeface="Times New Roman" panose="02020603050405020304" pitchFamily="18" charset="0"/>
              </a:rPr>
              <a:t>Bogdan </a:t>
            </a:r>
            <a:r>
              <a:rPr lang="en-US" sz="2800" b="1" dirty="0" err="1">
                <a:solidFill>
                  <a:srgbClr val="FF6600"/>
                </a:solidFill>
                <a:latin typeface="Times New Roman" panose="02020603050405020304" pitchFamily="18" charset="0"/>
                <a:cs typeface="Times New Roman" panose="02020603050405020304" pitchFamily="18" charset="0"/>
              </a:rPr>
              <a:t>Anghelus</a:t>
            </a:r>
            <a:endParaRPr lang="en-US" sz="2800" b="1" i="0" u="none" strike="noStrike" kern="1200" cap="none" spc="0" baseline="0" dirty="0">
              <a:solidFill>
                <a:srgbClr val="FF6600"/>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564D-1D9A-4BCB-92FA-A75D4AA9AD3A}"/>
              </a:ext>
            </a:extLst>
          </p:cNvPr>
          <p:cNvSpPr txBox="1">
            <a:spLocks noGrp="1"/>
          </p:cNvSpPr>
          <p:nvPr>
            <p:ph type="title"/>
          </p:nvPr>
        </p:nvSpPr>
        <p:spPr>
          <a:xfrm>
            <a:off x="0" y="1"/>
            <a:ext cx="12191996" cy="1127464"/>
          </a:xfrm>
          <a:solidFill>
            <a:srgbClr val="000000"/>
          </a:solidFill>
          <a:ln w="12701" cap="flat">
            <a:solidFill>
              <a:srgbClr val="000000"/>
            </a:solidFill>
            <a:prstDash val="solid"/>
            <a:miter/>
          </a:ln>
        </p:spPr>
        <p:txBody>
          <a:bodyPr anchorCtr="1">
            <a:normAutofit/>
          </a:bodyPr>
          <a:lstStyle/>
          <a:p>
            <a:pPr lvl="0" algn="ctr"/>
            <a:r>
              <a:rPr lang="en-GB" sz="3800" dirty="0">
                <a:solidFill>
                  <a:srgbClr val="FF6600"/>
                </a:solidFill>
                <a:latin typeface="Times New Roman" panose="02020603050405020304" pitchFamily="18" charset="0"/>
                <a:cs typeface="Times New Roman" panose="02020603050405020304" pitchFamily="18" charset="0"/>
              </a:rPr>
              <a:t>Conclusions and recommendations  </a:t>
            </a:r>
            <a:endParaRPr lang="en-US" sz="3800" dirty="0">
              <a:solidFill>
                <a:srgbClr val="FF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DC422D-B15F-45B5-BAB8-9046C03E65AE}"/>
              </a:ext>
            </a:extLst>
          </p:cNvPr>
          <p:cNvSpPr txBox="1">
            <a:spLocks noGrp="1"/>
          </p:cNvSpPr>
          <p:nvPr>
            <p:ph idx="1"/>
          </p:nvPr>
        </p:nvSpPr>
        <p:spPr>
          <a:xfrm>
            <a:off x="0" y="1331650"/>
            <a:ext cx="12191996" cy="5526349"/>
          </a:xfrm>
        </p:spPr>
        <p:txBody>
          <a:bodyPr>
            <a:normAutofit/>
          </a:bodyPr>
          <a:lstStyle/>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After a careful analysis of the key factors in taking an investment decision, we found the following:</a:t>
            </a:r>
          </a:p>
          <a:p>
            <a:pPr marL="914400" lvl="1" indent="-457200">
              <a:buFont typeface="+mj-lt"/>
              <a:buAutoNum type="arabicPeriod"/>
            </a:pPr>
            <a:r>
              <a:rPr lang="en-US" sz="1800" dirty="0">
                <a:latin typeface="Times New Roman" panose="02020603050405020304" pitchFamily="18" charset="0"/>
                <a:cs typeface="Times New Roman" panose="02020603050405020304" pitchFamily="18" charset="0"/>
              </a:rPr>
              <a:t>Yellow Cab has a wider covering range in the main cities of the US.</a:t>
            </a:r>
          </a:p>
          <a:p>
            <a:pPr marL="914400" lvl="1" indent="-457200">
              <a:buFont typeface="+mj-lt"/>
              <a:buAutoNum type="arabicPeriod"/>
            </a:pPr>
            <a:r>
              <a:rPr lang="en-US" sz="1800" dirty="0">
                <a:latin typeface="Times New Roman" panose="02020603050405020304" pitchFamily="18" charset="0"/>
                <a:cs typeface="Times New Roman" panose="02020603050405020304" pitchFamily="18" charset="0"/>
              </a:rPr>
              <a:t>Customers are around 18 – 40 years old, so most of them could come from corporations, which is a good sign of retention.</a:t>
            </a:r>
          </a:p>
          <a:p>
            <a:pPr marL="914400" lvl="1" indent="-457200">
              <a:buFont typeface="+mj-lt"/>
              <a:buAutoNum type="arabicPeriod"/>
            </a:pPr>
            <a:r>
              <a:rPr lang="en-US" sz="1800" dirty="0">
                <a:latin typeface="Times New Roman" panose="02020603050405020304" pitchFamily="18" charset="0"/>
                <a:cs typeface="Times New Roman" panose="02020603050405020304" pitchFamily="18" charset="0"/>
              </a:rPr>
              <a:t>Starting from September and up to it’s peak in December, Yellow Cab has a higher travel frequency than the Pink Cab.</a:t>
            </a:r>
          </a:p>
          <a:p>
            <a:pPr marL="914400" lvl="1" indent="-457200">
              <a:buFont typeface="+mj-lt"/>
              <a:buAutoNum type="arabicPeriod"/>
            </a:pPr>
            <a:r>
              <a:rPr lang="en-US" sz="1800" dirty="0">
                <a:latin typeface="Times New Roman" panose="02020603050405020304" pitchFamily="18" charset="0"/>
                <a:cs typeface="Times New Roman" panose="02020603050405020304" pitchFamily="18" charset="0"/>
              </a:rPr>
              <a:t>The profit margin (and the overall profit) is way much higher for the Yellow Cab than for the Pink Cab.</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 the basis of the above mentioned points, we recommend the Yellow Cab for investment.</a:t>
            </a:r>
          </a:p>
          <a:p>
            <a:endParaRPr lang="en-US" sz="2200"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41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F869-47F2-4F80-87E3-9B168B3F7069}"/>
              </a:ext>
            </a:extLst>
          </p:cNvPr>
          <p:cNvSpPr txBox="1">
            <a:spLocks noGrp="1"/>
          </p:cNvSpPr>
          <p:nvPr>
            <p:ph type="ctrTitle"/>
          </p:nvPr>
        </p:nvSpPr>
        <p:spPr>
          <a:xfrm rot="5400013">
            <a:off x="-562430" y="562430"/>
            <a:ext cx="6858000" cy="5733141"/>
          </a:xfrm>
          <a:solidFill>
            <a:srgbClr val="3B3B3B"/>
          </a:solidFill>
        </p:spPr>
        <p:txBody>
          <a:bodyPr anchor="t"/>
          <a:lstStyle/>
          <a:p>
            <a:r>
              <a:rPr lang="en-GB" dirty="0"/>
              <a:t> </a:t>
            </a:r>
            <a:endParaRPr lang="en-US" dirty="0"/>
          </a:p>
        </p:txBody>
      </p:sp>
      <p:pic>
        <p:nvPicPr>
          <p:cNvPr id="3" name="Picture 3">
            <a:extLst>
              <a:ext uri="{FF2B5EF4-FFF2-40B4-BE49-F238E27FC236}">
                <a16:creationId xmlns:a16="http://schemas.microsoft.com/office/drawing/2014/main" id="{FCB4DCFD-29DD-488A-8F2F-5F2F880680A9}"/>
              </a:ext>
            </a:extLst>
          </p:cNvPr>
          <p:cNvPicPr>
            <a:picLocks noChangeAspect="1"/>
          </p:cNvPicPr>
          <p:nvPr/>
        </p:nvPicPr>
        <p:blipFill>
          <a:blip r:embed="rId2"/>
          <a:stretch>
            <a:fillRect/>
          </a:stretch>
        </p:blipFill>
        <p:spPr>
          <a:xfrm>
            <a:off x="0" y="5863772"/>
            <a:ext cx="1654625" cy="994236"/>
          </a:xfrm>
          <a:prstGeom prst="rect">
            <a:avLst/>
          </a:prstGeom>
          <a:noFill/>
          <a:ln cap="flat">
            <a:noFill/>
          </a:ln>
        </p:spPr>
      </p:pic>
      <p:sp>
        <p:nvSpPr>
          <p:cNvPr id="4" name="Subtitle 5">
            <a:extLst>
              <a:ext uri="{FF2B5EF4-FFF2-40B4-BE49-F238E27FC236}">
                <a16:creationId xmlns:a16="http://schemas.microsoft.com/office/drawing/2014/main" id="{C5F97658-6746-4E89-A3DA-5E7F51F2AB6B}"/>
              </a:ext>
            </a:extLst>
          </p:cNvPr>
          <p:cNvSpPr txBox="1">
            <a:spLocks noGrp="1"/>
          </p:cNvSpPr>
          <p:nvPr>
            <p:ph type="subTitle" idx="1"/>
          </p:nvPr>
        </p:nvSpPr>
        <p:spPr>
          <a:xfrm>
            <a:off x="6253401" y="1638567"/>
            <a:ext cx="5558975" cy="1655758"/>
          </a:xfrm>
        </p:spPr>
        <p:txBody>
          <a:bodyPr/>
          <a:lstStyle/>
          <a:p>
            <a:pPr lvl="0"/>
            <a:r>
              <a:rPr lang="en-US" sz="6600" dirty="0">
                <a:solidFill>
                  <a:srgbClr val="FF6600"/>
                </a:solidFill>
                <a:latin typeface="Times New Roman" panose="02020603050405020304" pitchFamily="18" charset="0"/>
                <a:cs typeface="Times New Roman" panose="02020603050405020304" pitchFamily="18" charset="0"/>
              </a:rPr>
              <a:t>Thank You</a:t>
            </a:r>
          </a:p>
          <a:p>
            <a:pPr lvl="0"/>
            <a:endParaRPr lang="en-US" sz="6600" dirty="0">
              <a:solidFill>
                <a:srgbClr val="FF66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24EE-C6B5-4CA3-8FB2-7B9961F79F41}"/>
              </a:ext>
            </a:extLst>
          </p:cNvPr>
          <p:cNvSpPr txBox="1">
            <a:spLocks noGrp="1"/>
          </p:cNvSpPr>
          <p:nvPr>
            <p:ph type="title"/>
          </p:nvPr>
        </p:nvSpPr>
        <p:spPr>
          <a:xfrm>
            <a:off x="0" y="0"/>
            <a:ext cx="12191996" cy="1260629"/>
          </a:xfrm>
          <a:solidFill>
            <a:srgbClr val="000000"/>
          </a:solidFill>
          <a:ln w="12701" cap="flat">
            <a:solidFill>
              <a:srgbClr val="000000"/>
            </a:solidFill>
            <a:prstDash val="solid"/>
            <a:miter/>
          </a:ln>
        </p:spPr>
        <p:txBody>
          <a:bodyPr anchorCtr="1">
            <a:normAutofit/>
          </a:bodyPr>
          <a:lstStyle/>
          <a:p>
            <a:pPr lvl="0" algn="ctr"/>
            <a:r>
              <a:rPr lang="en-GB" sz="3800" dirty="0">
                <a:solidFill>
                  <a:srgbClr val="FF6600"/>
                </a:solidFill>
                <a:latin typeface="Times New Roman" panose="02020603050405020304" pitchFamily="18" charset="0"/>
                <a:cs typeface="Times New Roman" panose="02020603050405020304" pitchFamily="18" charset="0"/>
              </a:rPr>
              <a:t>Context – G2M (cab industry investment) case study</a:t>
            </a:r>
            <a:endParaRPr lang="en-US" sz="3800" dirty="0">
              <a:solidFill>
                <a:srgbClr val="FF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FA15D9-8944-4B71-87A2-1DA05EA9FE15}"/>
              </a:ext>
            </a:extLst>
          </p:cNvPr>
          <p:cNvSpPr txBox="1">
            <a:spLocks noGrp="1"/>
          </p:cNvSpPr>
          <p:nvPr>
            <p:ph idx="1"/>
          </p:nvPr>
        </p:nvSpPr>
        <p:spPr>
          <a:xfrm>
            <a:off x="0" y="1384917"/>
            <a:ext cx="12191996" cy="5473082"/>
          </a:xfrm>
        </p:spPr>
        <p:txBody>
          <a:bodyPr>
            <a:normAutofit/>
          </a:bodyPr>
          <a:lstStyle/>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Based on the provided data, construct an analysis for helping the company decide in what Cab should they invest in.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analysis was constructed in 3 parts:</a:t>
            </a:r>
          </a:p>
          <a:p>
            <a:pPr lvl="1"/>
            <a:r>
              <a:rPr lang="en-US" sz="1600" dirty="0">
                <a:latin typeface="Times New Roman" panose="02020603050405020304" pitchFamily="18" charset="0"/>
                <a:cs typeface="Times New Roman" panose="02020603050405020304" pitchFamily="18" charset="0"/>
              </a:rPr>
              <a:t>Data understanding</a:t>
            </a:r>
          </a:p>
          <a:p>
            <a:pPr lvl="1"/>
            <a:r>
              <a:rPr lang="en-US" sz="1600" dirty="0">
                <a:latin typeface="Times New Roman" panose="02020603050405020304" pitchFamily="18" charset="0"/>
                <a:cs typeface="Times New Roman" panose="02020603050405020304" pitchFamily="18" charset="0"/>
              </a:rPr>
              <a:t>Analyzing the travel frequency and the cities with the most traffic for both cabs</a:t>
            </a:r>
          </a:p>
          <a:p>
            <a:pPr lvl="1"/>
            <a:r>
              <a:rPr lang="en-US" sz="1600" dirty="0">
                <a:latin typeface="Times New Roman" panose="02020603050405020304" pitchFamily="18" charset="0"/>
                <a:cs typeface="Times New Roman" panose="02020603050405020304" pitchFamily="18" charset="0"/>
              </a:rPr>
              <a:t>Finding the most relevant details with respect to the profit of the two cab companies</a:t>
            </a:r>
          </a:p>
          <a:p>
            <a:pPr lvl="1"/>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2376-4985-49E1-9687-06F4153CDC52}"/>
              </a:ext>
            </a:extLst>
          </p:cNvPr>
          <p:cNvSpPr txBox="1">
            <a:spLocks noGrp="1"/>
          </p:cNvSpPr>
          <p:nvPr>
            <p:ph type="title"/>
          </p:nvPr>
        </p:nvSpPr>
        <p:spPr>
          <a:xfrm>
            <a:off x="0" y="0"/>
            <a:ext cx="12191996" cy="1207363"/>
          </a:xfrm>
          <a:solidFill>
            <a:srgbClr val="000000"/>
          </a:solidFill>
          <a:ln w="12701" cap="flat">
            <a:solidFill>
              <a:srgbClr val="000000"/>
            </a:solidFill>
            <a:prstDash val="solid"/>
            <a:miter/>
          </a:ln>
        </p:spPr>
        <p:txBody>
          <a:bodyPr anchorCtr="1">
            <a:normAutofit/>
          </a:bodyPr>
          <a:lstStyle/>
          <a:p>
            <a:pPr lvl="0" algn="ctr"/>
            <a:r>
              <a:rPr lang="en-GB" sz="3800" dirty="0">
                <a:solidFill>
                  <a:srgbClr val="FF6600"/>
                </a:solidFill>
                <a:latin typeface="Times New Roman" panose="02020603050405020304" pitchFamily="18" charset="0"/>
                <a:cs typeface="Times New Roman" panose="02020603050405020304" pitchFamily="18" charset="0"/>
              </a:rPr>
              <a:t>Data Exploration</a:t>
            </a:r>
            <a:endParaRPr lang="en-US" sz="3800" dirty="0">
              <a:solidFill>
                <a:srgbClr val="FF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035B1F-39BB-4640-A2EB-981E716EE506}"/>
              </a:ext>
            </a:extLst>
          </p:cNvPr>
          <p:cNvSpPr txBox="1">
            <a:spLocks noGrp="1"/>
          </p:cNvSpPr>
          <p:nvPr>
            <p:ph idx="1"/>
          </p:nvPr>
        </p:nvSpPr>
        <p:spPr>
          <a:xfrm>
            <a:off x="0" y="1278384"/>
            <a:ext cx="12191996" cy="5579615"/>
          </a:xfrm>
        </p:spPr>
        <p:txBody>
          <a:bodyPr>
            <a:normAutofit/>
          </a:bodyPr>
          <a:lstStyle/>
          <a:p>
            <a:r>
              <a:rPr lang="en-GB" sz="2000" dirty="0">
                <a:latin typeface="Times New Roman" panose="02020603050405020304" pitchFamily="18" charset="0"/>
                <a:cs typeface="Times New Roman" panose="02020603050405020304" pitchFamily="18" charset="0"/>
              </a:rPr>
              <a:t>4 individual datasets: Cab_Data.csv, Customer_ID.csv, Transaction_ID.csv, City.csv</a:t>
            </a:r>
          </a:p>
          <a:p>
            <a:r>
              <a:rPr lang="en-GB" sz="2000" dirty="0">
                <a:latin typeface="Times New Roman" panose="02020603050405020304" pitchFamily="18" charset="0"/>
                <a:cs typeface="Times New Roman" panose="02020603050405020304" pitchFamily="18" charset="0"/>
              </a:rPr>
              <a:t>Time period of Data: 31/01/2016 to 31/12/2018</a:t>
            </a:r>
          </a:p>
          <a:p>
            <a:r>
              <a:rPr lang="en-GB" sz="2000" dirty="0">
                <a:latin typeface="Times New Roman" panose="02020603050405020304" pitchFamily="18" charset="0"/>
                <a:cs typeface="Times New Roman" panose="02020603050405020304" pitchFamily="18" charset="0"/>
              </a:rPr>
              <a:t>No null values</a:t>
            </a: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Assumptions to be tested:</a:t>
            </a:r>
          </a:p>
          <a:p>
            <a:endParaRPr lang="en-GB" sz="2000" dirty="0">
              <a:latin typeface="Times New Roman" panose="02020603050405020304" pitchFamily="18" charset="0"/>
              <a:cs typeface="Times New Roman" panose="02020603050405020304" pitchFamily="18" charset="0"/>
            </a:endParaRPr>
          </a:p>
          <a:p>
            <a:pPr lvl="1"/>
            <a:r>
              <a:rPr lang="en-GB" sz="1800" dirty="0">
                <a:latin typeface="Times New Roman" panose="02020603050405020304" pitchFamily="18" charset="0"/>
                <a:cs typeface="Times New Roman" panose="02020603050405020304" pitchFamily="18" charset="0"/>
              </a:rPr>
              <a:t>There are certain months/month that raise the travel frequency for both cabs.</a:t>
            </a:r>
          </a:p>
          <a:p>
            <a:pPr lvl="1"/>
            <a:r>
              <a:rPr lang="en-GB" sz="1800" dirty="0">
                <a:latin typeface="Times New Roman" panose="02020603050405020304" pitchFamily="18" charset="0"/>
                <a:cs typeface="Times New Roman" panose="02020603050405020304" pitchFamily="18" charset="0"/>
              </a:rPr>
              <a:t>The crowded cities should be the “heart” of USA: NY, LA, Chicago, Washington.</a:t>
            </a:r>
          </a:p>
          <a:p>
            <a:pPr lvl="1"/>
            <a:r>
              <a:rPr lang="en-GB" sz="1800" dirty="0">
                <a:latin typeface="Times New Roman" panose="02020603050405020304" pitchFamily="18" charset="0"/>
                <a:cs typeface="Times New Roman" panose="02020603050405020304" pitchFamily="18" charset="0"/>
              </a:rPr>
              <a:t>From the profit point of view, the company with the main customer frequency should have the highest profit per ride and the highest profit overall (monthly &amp; yearly).</a:t>
            </a:r>
          </a:p>
          <a:p>
            <a:pPr lvl="1"/>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42C3-A9CC-473D-A770-A58688A8B63B}"/>
              </a:ext>
            </a:extLst>
          </p:cNvPr>
          <p:cNvSpPr txBox="1">
            <a:spLocks noGrp="1"/>
          </p:cNvSpPr>
          <p:nvPr>
            <p:ph type="title"/>
          </p:nvPr>
        </p:nvSpPr>
        <p:spPr>
          <a:xfrm>
            <a:off x="0" y="0"/>
            <a:ext cx="12191996" cy="1260629"/>
          </a:xfrm>
          <a:solidFill>
            <a:srgbClr val="000000"/>
          </a:solidFill>
          <a:ln w="12701" cap="flat">
            <a:solidFill>
              <a:srgbClr val="000000"/>
            </a:solidFill>
            <a:prstDash val="solid"/>
            <a:miter/>
          </a:ln>
        </p:spPr>
        <p:txBody>
          <a:bodyPr anchorCtr="1">
            <a:normAutofit/>
          </a:bodyPr>
          <a:lstStyle/>
          <a:p>
            <a:pPr lvl="0" algn="ctr"/>
            <a:r>
              <a:rPr lang="en-GB" sz="3800" dirty="0">
                <a:solidFill>
                  <a:srgbClr val="FF6600"/>
                </a:solidFill>
                <a:latin typeface="Times New Roman" panose="02020603050405020304" pitchFamily="18" charset="0"/>
                <a:cs typeface="Times New Roman" panose="02020603050405020304" pitchFamily="18" charset="0"/>
              </a:rPr>
              <a:t>Travel Frequency</a:t>
            </a:r>
            <a:endParaRPr lang="en-US" sz="3800" dirty="0">
              <a:solidFill>
                <a:srgbClr val="FF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AF4498-AA69-49F5-B5B7-7076A6589CBC}"/>
              </a:ext>
            </a:extLst>
          </p:cNvPr>
          <p:cNvSpPr txBox="1">
            <a:spLocks noGrp="1"/>
          </p:cNvSpPr>
          <p:nvPr>
            <p:ph idx="1"/>
          </p:nvPr>
        </p:nvSpPr>
        <p:spPr>
          <a:xfrm>
            <a:off x="0" y="1420427"/>
            <a:ext cx="12191996" cy="5437572"/>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AB6CB1-63DF-4C59-A70E-52B0C358AFE7}"/>
              </a:ext>
            </a:extLst>
          </p:cNvPr>
          <p:cNvPicPr>
            <a:picLocks noChangeAspect="1"/>
          </p:cNvPicPr>
          <p:nvPr/>
        </p:nvPicPr>
        <p:blipFill>
          <a:blip r:embed="rId2"/>
          <a:stretch>
            <a:fillRect/>
          </a:stretch>
        </p:blipFill>
        <p:spPr>
          <a:xfrm>
            <a:off x="156349" y="1458705"/>
            <a:ext cx="2911691" cy="2868872"/>
          </a:xfrm>
          <a:prstGeom prst="rect">
            <a:avLst/>
          </a:prstGeom>
        </p:spPr>
      </p:pic>
      <p:pic>
        <p:nvPicPr>
          <p:cNvPr id="7" name="Picture 6">
            <a:extLst>
              <a:ext uri="{FF2B5EF4-FFF2-40B4-BE49-F238E27FC236}">
                <a16:creationId xmlns:a16="http://schemas.microsoft.com/office/drawing/2014/main" id="{0F943081-4397-4740-ABA8-66705EDAF9B4}"/>
              </a:ext>
            </a:extLst>
          </p:cNvPr>
          <p:cNvPicPr>
            <a:picLocks noChangeAspect="1"/>
          </p:cNvPicPr>
          <p:nvPr/>
        </p:nvPicPr>
        <p:blipFill>
          <a:blip r:embed="rId3"/>
          <a:stretch>
            <a:fillRect/>
          </a:stretch>
        </p:blipFill>
        <p:spPr>
          <a:xfrm>
            <a:off x="3224389" y="1437295"/>
            <a:ext cx="2911691" cy="2911691"/>
          </a:xfrm>
          <a:prstGeom prst="rect">
            <a:avLst/>
          </a:prstGeom>
        </p:spPr>
      </p:pic>
      <p:pic>
        <p:nvPicPr>
          <p:cNvPr id="9" name="Picture 8">
            <a:extLst>
              <a:ext uri="{FF2B5EF4-FFF2-40B4-BE49-F238E27FC236}">
                <a16:creationId xmlns:a16="http://schemas.microsoft.com/office/drawing/2014/main" id="{B3F134E1-2D96-486A-9303-5E3C862A504C}"/>
              </a:ext>
            </a:extLst>
          </p:cNvPr>
          <p:cNvPicPr>
            <a:picLocks noChangeAspect="1"/>
          </p:cNvPicPr>
          <p:nvPr/>
        </p:nvPicPr>
        <p:blipFill>
          <a:blip r:embed="rId4"/>
          <a:stretch>
            <a:fillRect/>
          </a:stretch>
        </p:blipFill>
        <p:spPr>
          <a:xfrm>
            <a:off x="6136080" y="1316914"/>
            <a:ext cx="3234734" cy="3152451"/>
          </a:xfrm>
          <a:prstGeom prst="rect">
            <a:avLst/>
          </a:prstGeom>
        </p:spPr>
      </p:pic>
      <p:pic>
        <p:nvPicPr>
          <p:cNvPr id="11" name="Picture 10">
            <a:extLst>
              <a:ext uri="{FF2B5EF4-FFF2-40B4-BE49-F238E27FC236}">
                <a16:creationId xmlns:a16="http://schemas.microsoft.com/office/drawing/2014/main" id="{E94DEB02-6F7C-4E4F-8707-E2ACA0E2C93B}"/>
              </a:ext>
            </a:extLst>
          </p:cNvPr>
          <p:cNvPicPr>
            <a:picLocks noChangeAspect="1"/>
          </p:cNvPicPr>
          <p:nvPr/>
        </p:nvPicPr>
        <p:blipFill>
          <a:blip r:embed="rId5"/>
          <a:stretch>
            <a:fillRect/>
          </a:stretch>
        </p:blipFill>
        <p:spPr>
          <a:xfrm>
            <a:off x="9204120" y="1364142"/>
            <a:ext cx="2913899" cy="3105223"/>
          </a:xfrm>
          <a:prstGeom prst="rect">
            <a:avLst/>
          </a:prstGeom>
        </p:spPr>
      </p:pic>
      <p:sp>
        <p:nvSpPr>
          <p:cNvPr id="12" name="TextBox 11">
            <a:extLst>
              <a:ext uri="{FF2B5EF4-FFF2-40B4-BE49-F238E27FC236}">
                <a16:creationId xmlns:a16="http://schemas.microsoft.com/office/drawing/2014/main" id="{F0ED2B0E-3EC5-40C3-964B-95FE4582D477}"/>
              </a:ext>
            </a:extLst>
          </p:cNvPr>
          <p:cNvSpPr txBox="1"/>
          <p:nvPr/>
        </p:nvSpPr>
        <p:spPr>
          <a:xfrm>
            <a:off x="239697" y="4572000"/>
            <a:ext cx="11709647" cy="1631216"/>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From the above graphs we can observe that in December, the travel frequency is very high, due to the holidays season and the fact that is winter and the wheatear is not so good.</a:t>
            </a:r>
          </a:p>
          <a:p>
            <a:pPr marL="285750" indent="-28575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Pink Cab reaches a maximum frequency of almost 12,000 travels, while the Yellow Cab has it’s peak at more than 35,000 travels – both in the month of December.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583ED8-24F1-4113-B173-C612C8001885}"/>
              </a:ext>
            </a:extLst>
          </p:cNvPr>
          <p:cNvSpPr txBox="1">
            <a:spLocks noGrp="1"/>
          </p:cNvSpPr>
          <p:nvPr>
            <p:ph idx="1"/>
          </p:nvPr>
        </p:nvSpPr>
        <p:spPr>
          <a:xfrm>
            <a:off x="284088" y="1262545"/>
            <a:ext cx="11683011" cy="5053916"/>
          </a:xfrm>
        </p:spPr>
        <p:txBody>
          <a:bodyPr>
            <a:normAutofit/>
          </a:bodyPr>
          <a:lstStyle/>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Both companies had a great year in 2017:</a:t>
            </a:r>
          </a:p>
          <a:p>
            <a:pPr lvl="1" algn="just"/>
            <a:r>
              <a:rPr lang="en-GB" sz="2000" dirty="0">
                <a:latin typeface="Times New Roman" panose="02020603050405020304" pitchFamily="18" charset="0"/>
                <a:cs typeface="Times New Roman" panose="02020603050405020304" pitchFamily="18" charset="0"/>
              </a:rPr>
              <a:t>Pink Cab: 30,000 travels</a:t>
            </a:r>
          </a:p>
          <a:p>
            <a:pPr lvl="1" algn="just"/>
            <a:r>
              <a:rPr lang="en-GB" sz="2000" dirty="0">
                <a:latin typeface="Times New Roman" panose="02020603050405020304" pitchFamily="18" charset="0"/>
                <a:cs typeface="Times New Roman" panose="02020603050405020304" pitchFamily="18" charset="0"/>
              </a:rPr>
              <a:t>Yellow Cab: almost 100,000</a:t>
            </a:r>
          </a:p>
          <a:p>
            <a:pPr lvl="1" algn="just"/>
            <a:endParaRPr lang="en-GB"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From the travel frequency, Yellow Cab is the winner.</a:t>
            </a:r>
          </a:p>
          <a:p>
            <a:pPr marL="457200" lvl="1" indent="0">
              <a:buNone/>
            </a:pP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B476DCA-005C-4F00-8C61-DD0AB2E4B0A2}"/>
              </a:ext>
            </a:extLst>
          </p:cNvPr>
          <p:cNvSpPr txBox="1">
            <a:spLocks noGrp="1"/>
          </p:cNvSpPr>
          <p:nvPr>
            <p:ph type="title"/>
          </p:nvPr>
        </p:nvSpPr>
        <p:spPr>
          <a:xfrm>
            <a:off x="0" y="0"/>
            <a:ext cx="12191996" cy="1189609"/>
          </a:xfrm>
          <a:solidFill>
            <a:srgbClr val="000000"/>
          </a:solidFill>
          <a:ln w="12701" cap="flat">
            <a:solidFill>
              <a:srgbClr val="000000"/>
            </a:solidFill>
            <a:prstDash val="solid"/>
            <a:miter/>
          </a:ln>
        </p:spPr>
        <p:txBody>
          <a:bodyPr anchorCtr="1"/>
          <a:lstStyle/>
          <a:p>
            <a:pPr lvl="0" algn="ctr"/>
            <a:r>
              <a:rPr lang="en-GB" sz="3800" dirty="0">
                <a:solidFill>
                  <a:srgbClr val="FF6600"/>
                </a:solidFill>
                <a:latin typeface="Calibri"/>
              </a:rPr>
              <a:t> </a:t>
            </a:r>
            <a:endParaRPr lang="en-US" sz="3800" dirty="0">
              <a:solidFill>
                <a:srgbClr val="FF66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564D-1D9A-4BCB-92FA-A75D4AA9AD3A}"/>
              </a:ext>
            </a:extLst>
          </p:cNvPr>
          <p:cNvSpPr txBox="1">
            <a:spLocks noGrp="1"/>
          </p:cNvSpPr>
          <p:nvPr>
            <p:ph type="title"/>
          </p:nvPr>
        </p:nvSpPr>
        <p:spPr>
          <a:xfrm>
            <a:off x="0" y="1"/>
            <a:ext cx="12191996" cy="1233996"/>
          </a:xfrm>
          <a:solidFill>
            <a:srgbClr val="000000"/>
          </a:solidFill>
          <a:ln w="12701" cap="flat">
            <a:solidFill>
              <a:srgbClr val="000000"/>
            </a:solidFill>
            <a:prstDash val="solid"/>
            <a:miter/>
          </a:ln>
        </p:spPr>
        <p:txBody>
          <a:bodyPr anchorCtr="1">
            <a:normAutofit/>
          </a:bodyPr>
          <a:lstStyle/>
          <a:p>
            <a:pPr lvl="0" algn="ctr"/>
            <a:r>
              <a:rPr lang="en-GB" sz="3800" dirty="0">
                <a:solidFill>
                  <a:srgbClr val="FF6600"/>
                </a:solidFill>
                <a:latin typeface="Times New Roman" panose="02020603050405020304" pitchFamily="18" charset="0"/>
                <a:cs typeface="Times New Roman" panose="02020603050405020304" pitchFamily="18" charset="0"/>
              </a:rPr>
              <a:t>Most “crowded” cities</a:t>
            </a:r>
            <a:endParaRPr lang="en-US" sz="3800" dirty="0">
              <a:solidFill>
                <a:srgbClr val="FF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DC422D-B15F-45B5-BAB8-9046C03E65AE}"/>
              </a:ext>
            </a:extLst>
          </p:cNvPr>
          <p:cNvSpPr txBox="1">
            <a:spLocks noGrp="1"/>
          </p:cNvSpPr>
          <p:nvPr>
            <p:ph idx="1"/>
          </p:nvPr>
        </p:nvSpPr>
        <p:spPr>
          <a:xfrm>
            <a:off x="4" y="1573264"/>
            <a:ext cx="12191996" cy="5053916"/>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232F14-E571-485C-958E-9944D9793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637" y="1242874"/>
            <a:ext cx="7635575" cy="3620255"/>
          </a:xfrm>
          <a:prstGeom prst="rect">
            <a:avLst/>
          </a:prstGeom>
        </p:spPr>
      </p:pic>
      <p:sp>
        <p:nvSpPr>
          <p:cNvPr id="6" name="TextBox 5">
            <a:extLst>
              <a:ext uri="{FF2B5EF4-FFF2-40B4-BE49-F238E27FC236}">
                <a16:creationId xmlns:a16="http://schemas.microsoft.com/office/drawing/2014/main" id="{15582FD6-91F4-458E-BA45-7A19702F7408}"/>
              </a:ext>
            </a:extLst>
          </p:cNvPr>
          <p:cNvSpPr txBox="1"/>
          <p:nvPr/>
        </p:nvSpPr>
        <p:spPr>
          <a:xfrm>
            <a:off x="772357" y="5143376"/>
            <a:ext cx="8939814"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From the graph, we can observe that the cities with the highest number of travellers are New York, Washington DC, Los Angeles, Chicago and Boston.</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Yellow Cab has a superior number of rides in all of the mentioned cities.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564D-1D9A-4BCB-92FA-A75D4AA9AD3A}"/>
              </a:ext>
            </a:extLst>
          </p:cNvPr>
          <p:cNvSpPr txBox="1">
            <a:spLocks noGrp="1"/>
          </p:cNvSpPr>
          <p:nvPr>
            <p:ph type="title"/>
          </p:nvPr>
        </p:nvSpPr>
        <p:spPr>
          <a:xfrm>
            <a:off x="0" y="1"/>
            <a:ext cx="12191996" cy="1233996"/>
          </a:xfrm>
          <a:solidFill>
            <a:srgbClr val="000000"/>
          </a:solidFill>
          <a:ln w="12701" cap="flat">
            <a:solidFill>
              <a:srgbClr val="000000"/>
            </a:solidFill>
            <a:prstDash val="solid"/>
            <a:miter/>
          </a:ln>
        </p:spPr>
        <p:txBody>
          <a:bodyPr anchorCtr="1">
            <a:normAutofit/>
          </a:bodyPr>
          <a:lstStyle/>
          <a:p>
            <a:pPr lvl="0" algn="ctr"/>
            <a:r>
              <a:rPr lang="en-GB" sz="3800" dirty="0">
                <a:solidFill>
                  <a:srgbClr val="FF6600"/>
                </a:solidFill>
                <a:latin typeface="Times New Roman" panose="02020603050405020304" pitchFamily="18" charset="0"/>
                <a:cs typeface="Times New Roman" panose="02020603050405020304" pitchFamily="18" charset="0"/>
              </a:rPr>
              <a:t>Customers Details</a:t>
            </a:r>
            <a:endParaRPr lang="en-US" sz="3800" dirty="0">
              <a:solidFill>
                <a:srgbClr val="FF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DC422D-B15F-45B5-BAB8-9046C03E65AE}"/>
              </a:ext>
            </a:extLst>
          </p:cNvPr>
          <p:cNvSpPr txBox="1">
            <a:spLocks noGrp="1"/>
          </p:cNvSpPr>
          <p:nvPr>
            <p:ph idx="1"/>
          </p:nvPr>
        </p:nvSpPr>
        <p:spPr>
          <a:xfrm>
            <a:off x="0" y="1804083"/>
            <a:ext cx="12191996" cy="5053916"/>
          </a:xfrm>
        </p:spPr>
        <p:txBody>
          <a:bodyPr>
            <a:normAutofit/>
          </a:bodyPr>
          <a:lstStyle/>
          <a:p>
            <a:r>
              <a:rPr lang="en-GB" sz="2000" dirty="0">
                <a:latin typeface="Times New Roman" panose="02020603050405020304" pitchFamily="18" charset="0"/>
                <a:cs typeface="Times New Roman" panose="02020603050405020304" pitchFamily="18" charset="0"/>
              </a:rPr>
              <a:t>Most of the customers of the two cabs are between 18 – 40 years.</a:t>
            </a: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Yellow Cab has around 234,785 recurring rides from almost 40,000 clients while Pink Cab has 52,381 recurring rides from little more than 32,000 clients. </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FD5A1F-9945-43A5-88B8-42745034FF0D}"/>
              </a:ext>
            </a:extLst>
          </p:cNvPr>
          <p:cNvPicPr>
            <a:picLocks noChangeAspect="1"/>
          </p:cNvPicPr>
          <p:nvPr/>
        </p:nvPicPr>
        <p:blipFill>
          <a:blip r:embed="rId2"/>
          <a:stretch>
            <a:fillRect/>
          </a:stretch>
        </p:blipFill>
        <p:spPr>
          <a:xfrm>
            <a:off x="195308" y="2548795"/>
            <a:ext cx="4765459" cy="2573621"/>
          </a:xfrm>
          <a:prstGeom prst="rect">
            <a:avLst/>
          </a:prstGeom>
        </p:spPr>
      </p:pic>
      <p:pic>
        <p:nvPicPr>
          <p:cNvPr id="7" name="Picture 6">
            <a:extLst>
              <a:ext uri="{FF2B5EF4-FFF2-40B4-BE49-F238E27FC236}">
                <a16:creationId xmlns:a16="http://schemas.microsoft.com/office/drawing/2014/main" id="{5F672BD9-7670-47C1-8B54-53D28EC737B9}"/>
              </a:ext>
            </a:extLst>
          </p:cNvPr>
          <p:cNvPicPr>
            <a:picLocks noChangeAspect="1"/>
          </p:cNvPicPr>
          <p:nvPr/>
        </p:nvPicPr>
        <p:blipFill>
          <a:blip r:embed="rId3"/>
          <a:stretch>
            <a:fillRect/>
          </a:stretch>
        </p:blipFill>
        <p:spPr>
          <a:xfrm>
            <a:off x="5509678" y="2548795"/>
            <a:ext cx="4949420" cy="2431578"/>
          </a:xfrm>
          <a:prstGeom prst="rect">
            <a:avLst/>
          </a:prstGeom>
        </p:spPr>
      </p:pic>
    </p:spTree>
    <p:extLst>
      <p:ext uri="{BB962C8B-B14F-4D97-AF65-F5344CB8AC3E}">
        <p14:creationId xmlns:p14="http://schemas.microsoft.com/office/powerpoint/2010/main" val="178121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564D-1D9A-4BCB-92FA-A75D4AA9AD3A}"/>
              </a:ext>
            </a:extLst>
          </p:cNvPr>
          <p:cNvSpPr txBox="1">
            <a:spLocks noGrp="1"/>
          </p:cNvSpPr>
          <p:nvPr>
            <p:ph type="title"/>
          </p:nvPr>
        </p:nvSpPr>
        <p:spPr>
          <a:xfrm>
            <a:off x="0" y="1"/>
            <a:ext cx="12191996" cy="1251750"/>
          </a:xfrm>
          <a:solidFill>
            <a:srgbClr val="000000"/>
          </a:solidFill>
          <a:ln w="12701" cap="flat">
            <a:solidFill>
              <a:srgbClr val="000000"/>
            </a:solidFill>
            <a:prstDash val="solid"/>
            <a:miter/>
          </a:ln>
        </p:spPr>
        <p:txBody>
          <a:bodyPr anchorCtr="1">
            <a:normAutofit/>
          </a:bodyPr>
          <a:lstStyle/>
          <a:p>
            <a:pPr lvl="0" algn="ctr"/>
            <a:r>
              <a:rPr lang="en-GB" sz="3800" dirty="0">
                <a:solidFill>
                  <a:srgbClr val="FF6600"/>
                </a:solidFill>
                <a:latin typeface="Times New Roman" panose="02020603050405020304" pitchFamily="18" charset="0"/>
                <a:cs typeface="Times New Roman" panose="02020603050405020304" pitchFamily="18" charset="0"/>
              </a:rPr>
              <a:t>Profit Analysis</a:t>
            </a:r>
            <a:endParaRPr lang="en-US" sz="3800" dirty="0">
              <a:solidFill>
                <a:srgbClr val="FF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DC422D-B15F-45B5-BAB8-9046C03E65AE}"/>
              </a:ext>
            </a:extLst>
          </p:cNvPr>
          <p:cNvSpPr txBox="1">
            <a:spLocks noGrp="1"/>
          </p:cNvSpPr>
          <p:nvPr>
            <p:ph idx="1"/>
          </p:nvPr>
        </p:nvSpPr>
        <p:spPr>
          <a:xfrm>
            <a:off x="0" y="1438184"/>
            <a:ext cx="12191996" cy="5419816"/>
          </a:xfrm>
        </p:spPr>
        <p:txBody>
          <a:bodyPr/>
          <a:lstStyle/>
          <a:p>
            <a:pPr marL="0" indent="0">
              <a:buNone/>
            </a:pPr>
            <a:r>
              <a:rPr lang="en-GB" dirty="0"/>
              <a:t> </a:t>
            </a:r>
            <a:endParaRPr lang="en-US" dirty="0"/>
          </a:p>
        </p:txBody>
      </p:sp>
      <p:pic>
        <p:nvPicPr>
          <p:cNvPr id="5" name="Picture 4">
            <a:extLst>
              <a:ext uri="{FF2B5EF4-FFF2-40B4-BE49-F238E27FC236}">
                <a16:creationId xmlns:a16="http://schemas.microsoft.com/office/drawing/2014/main" id="{4FE5039F-CF93-4425-B53C-75EF6F2EA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94" y="1438184"/>
            <a:ext cx="5882504" cy="3141724"/>
          </a:xfrm>
          <a:prstGeom prst="rect">
            <a:avLst/>
          </a:prstGeom>
        </p:spPr>
      </p:pic>
      <p:pic>
        <p:nvPicPr>
          <p:cNvPr id="7" name="Picture 6">
            <a:extLst>
              <a:ext uri="{FF2B5EF4-FFF2-40B4-BE49-F238E27FC236}">
                <a16:creationId xmlns:a16="http://schemas.microsoft.com/office/drawing/2014/main" id="{4C9892AE-D9D2-443C-AB58-166851DF8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854" y="1553597"/>
            <a:ext cx="5666409" cy="3026312"/>
          </a:xfrm>
          <a:prstGeom prst="rect">
            <a:avLst/>
          </a:prstGeom>
        </p:spPr>
      </p:pic>
      <p:pic>
        <p:nvPicPr>
          <p:cNvPr id="9" name="Picture 8">
            <a:extLst>
              <a:ext uri="{FF2B5EF4-FFF2-40B4-BE49-F238E27FC236}">
                <a16:creationId xmlns:a16="http://schemas.microsoft.com/office/drawing/2014/main" id="{7C40E277-0526-4EC2-BA7F-48E38B050164}"/>
              </a:ext>
            </a:extLst>
          </p:cNvPr>
          <p:cNvPicPr>
            <a:picLocks noChangeAspect="1"/>
          </p:cNvPicPr>
          <p:nvPr/>
        </p:nvPicPr>
        <p:blipFill>
          <a:blip r:embed="rId4"/>
          <a:stretch>
            <a:fillRect/>
          </a:stretch>
        </p:blipFill>
        <p:spPr>
          <a:xfrm>
            <a:off x="3304848" y="4926203"/>
            <a:ext cx="4217035" cy="987225"/>
          </a:xfrm>
          <a:prstGeom prst="rect">
            <a:avLst/>
          </a:prstGeom>
        </p:spPr>
      </p:pic>
    </p:spTree>
    <p:extLst>
      <p:ext uri="{BB962C8B-B14F-4D97-AF65-F5344CB8AC3E}">
        <p14:creationId xmlns:p14="http://schemas.microsoft.com/office/powerpoint/2010/main" val="100483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564D-1D9A-4BCB-92FA-A75D4AA9AD3A}"/>
              </a:ext>
            </a:extLst>
          </p:cNvPr>
          <p:cNvSpPr txBox="1">
            <a:spLocks noGrp="1"/>
          </p:cNvSpPr>
          <p:nvPr>
            <p:ph type="title"/>
          </p:nvPr>
        </p:nvSpPr>
        <p:spPr>
          <a:xfrm>
            <a:off x="0" y="1"/>
            <a:ext cx="12191996" cy="1127464"/>
          </a:xfrm>
          <a:solidFill>
            <a:srgbClr val="000000"/>
          </a:solidFill>
          <a:ln w="12701" cap="flat">
            <a:solidFill>
              <a:srgbClr val="000000"/>
            </a:solidFill>
            <a:prstDash val="solid"/>
            <a:miter/>
          </a:ln>
        </p:spPr>
        <p:txBody>
          <a:bodyPr anchorCtr="1"/>
          <a:lstStyle/>
          <a:p>
            <a:pPr lvl="0" algn="ctr"/>
            <a:r>
              <a:rPr lang="en-GB" sz="3800" dirty="0">
                <a:solidFill>
                  <a:srgbClr val="FF6600"/>
                </a:solidFill>
                <a:latin typeface="Calibri"/>
              </a:rPr>
              <a:t>  </a:t>
            </a:r>
            <a:endParaRPr lang="en-US" sz="3800" dirty="0">
              <a:solidFill>
                <a:srgbClr val="FF6600"/>
              </a:solidFill>
              <a:latin typeface="Calibri"/>
            </a:endParaRPr>
          </a:p>
        </p:txBody>
      </p:sp>
      <p:sp>
        <p:nvSpPr>
          <p:cNvPr id="3" name="Content Placeholder 2">
            <a:extLst>
              <a:ext uri="{FF2B5EF4-FFF2-40B4-BE49-F238E27FC236}">
                <a16:creationId xmlns:a16="http://schemas.microsoft.com/office/drawing/2014/main" id="{9CDC422D-B15F-45B5-BAB8-9046C03E65AE}"/>
              </a:ext>
            </a:extLst>
          </p:cNvPr>
          <p:cNvSpPr txBox="1">
            <a:spLocks noGrp="1"/>
          </p:cNvSpPr>
          <p:nvPr>
            <p:ph idx="1"/>
          </p:nvPr>
        </p:nvSpPr>
        <p:spPr>
          <a:xfrm>
            <a:off x="0" y="1331650"/>
            <a:ext cx="12191996" cy="5526349"/>
          </a:xfrm>
        </p:spPr>
        <p:txBody>
          <a:bodyPr>
            <a:normAutofit/>
          </a:bodyPr>
          <a:lstStyle/>
          <a:p>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profit of the Yellow Cab totals around 44 mil. $ from 2016 until 2018, compared to the profit of 5,3 mil. $ of the Pink Cab</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With respect to total rides, Yellow Cab takes the lead also with more 274,000 rides overall while the Pink Cab has slightly more than 84,500 rides in the analysed period.</a:t>
            </a: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Profit per ride is calculated as Total Profit/Total Rides and represents 62.65$ for the Pink Cab. The Yellow Cab has a profit per ride of 160.26$.</a:t>
            </a: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247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Data%20Glacier%20Internship</Template>
  <TotalTime>374</TotalTime>
  <Words>675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Context – G2M (cab industry investment) case study</vt:lpstr>
      <vt:lpstr>Data Exploration</vt:lpstr>
      <vt:lpstr>Travel Frequency</vt:lpstr>
      <vt:lpstr> </vt:lpstr>
      <vt:lpstr>Most “crowded” cities</vt:lpstr>
      <vt:lpstr>Customers Details</vt:lpstr>
      <vt:lpstr>Profit Analysis</vt:lpstr>
      <vt:lpstr>  </vt:lpstr>
      <vt:lpstr>Conclusions and recommendations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Quant Rabbit</dc:creator>
  <cp:lastModifiedBy>Quant Rabbit</cp:lastModifiedBy>
  <cp:revision>25</cp:revision>
  <dcterms:created xsi:type="dcterms:W3CDTF">2021-08-04T08:43:48Z</dcterms:created>
  <dcterms:modified xsi:type="dcterms:W3CDTF">2021-08-04T14:58:49Z</dcterms:modified>
</cp:coreProperties>
</file>