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61808" autoAdjust="0"/>
  </p:normalViewPr>
  <p:slideViewPr>
    <p:cSldViewPr>
      <p:cViewPr>
        <p:scale>
          <a:sx n="100" d="100"/>
          <a:sy n="100" d="100"/>
        </p:scale>
        <p:origin x="-516" y="9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6327BCE-E770-486F-8DBA-C5349B19CF20}" type="datetimeFigureOut">
              <a:rPr lang="en-US" smtClean="0"/>
              <a:pPr/>
              <a:t>6/27/2018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50B2918-CA5C-460A-9F8F-E5710B3C79A7}"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ro-RO" dirty="0" smtClean="0"/>
              <a:t>Bună ziua,</a:t>
            </a:r>
          </a:p>
          <a:p>
            <a:r>
              <a:rPr lang="ro-RO" dirty="0" smtClean="0"/>
              <a:t>Numele</a:t>
            </a:r>
            <a:r>
              <a:rPr lang="ro-RO" baseline="0" dirty="0" smtClean="0"/>
              <a:t> meu este Boca Ioan-Bogdan și în cele ce urmează vă voi aduce la cunoștință lucrarea </a:t>
            </a:r>
            <a:r>
              <a:rPr lang="en-US" baseline="0" dirty="0" smtClean="0"/>
              <a:t>“</a:t>
            </a:r>
            <a:r>
              <a:rPr lang="en-US" baseline="0" dirty="0" err="1" smtClean="0"/>
              <a:t>Aplic</a:t>
            </a:r>
            <a:r>
              <a:rPr lang="ro-RO" baseline="0" dirty="0" smtClean="0"/>
              <a:t>ații ale problemelor de tip Stable Matching</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E50B2918-CA5C-460A-9F8F-E5710B3C79A7}"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ro-RO" dirty="0" smtClean="0"/>
              <a:t>În minutele următoare vom discuta despre motivația</a:t>
            </a:r>
            <a:r>
              <a:rPr lang="ro-RO" baseline="0" dirty="0" smtClean="0"/>
              <a:t> acestui proiect, algoritmul care stă în spate, urmând să discutăm despre soluția propusă și arhitectura acesteia. </a:t>
            </a:r>
          </a:p>
          <a:p>
            <a:r>
              <a:rPr lang="ro-RO" baseline="0" dirty="0" smtClean="0"/>
              <a:t>Va urma un scurt demo, iar în final voi preciza concluziile și direcțiile de dezvoltare</a:t>
            </a:r>
            <a:endParaRPr lang="en-US" dirty="0"/>
          </a:p>
        </p:txBody>
      </p:sp>
      <p:sp>
        <p:nvSpPr>
          <p:cNvPr id="4" name="Slide Number Placeholder 3"/>
          <p:cNvSpPr>
            <a:spLocks noGrp="1"/>
          </p:cNvSpPr>
          <p:nvPr>
            <p:ph type="sldNum" sz="quarter" idx="10"/>
          </p:nvPr>
        </p:nvSpPr>
        <p:spPr/>
        <p:txBody>
          <a:bodyPr/>
          <a:lstStyle/>
          <a:p>
            <a:fld id="{E50B2918-CA5C-460A-9F8F-E5710B3C79A7}"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ro-RO" dirty="0" smtClean="0"/>
              <a:t>Scopul principal al problemelor</a:t>
            </a:r>
            <a:r>
              <a:rPr lang="ro-RO" baseline="0" dirty="0" smtClean="0"/>
              <a:t> de tip Stable Matching este de a automatiza procese reale, în care sunt implicate numeroase persoane.</a:t>
            </a:r>
          </a:p>
          <a:p>
            <a:pPr marL="0" marR="0" indent="0" algn="l" defTabSz="914400" rtl="0" eaLnBrk="1" fontAlgn="auto" latinLnBrk="0" hangingPunct="1">
              <a:lnSpc>
                <a:spcPct val="100000"/>
              </a:lnSpc>
              <a:spcBef>
                <a:spcPts val="0"/>
              </a:spcBef>
              <a:spcAft>
                <a:spcPts val="0"/>
              </a:spcAft>
              <a:buClrTx/>
              <a:buSzTx/>
              <a:buFontTx/>
              <a:buNone/>
              <a:tabLst/>
              <a:defRPr/>
            </a:pPr>
            <a:r>
              <a:rPr lang="ro-RO" baseline="0" dirty="0" smtClean="0"/>
              <a:t>În 1962 cercetătorii Gale și Shapley au propus primul algoritm care rezolvă probleme de acest tip, in anul 2012 au primit Premiul Nobel pentru contribuțiile aduse.</a:t>
            </a:r>
          </a:p>
          <a:p>
            <a:r>
              <a:rPr lang="ro-RO" baseline="0" dirty="0" smtClean="0"/>
              <a:t>Astfel, există aplicații reale ale problemelor probleme care au fost implementate, printre care cele mai cunoscute sunt:</a:t>
            </a:r>
          </a:p>
          <a:p>
            <a:r>
              <a:rPr lang="ro-RO" baseline="0" dirty="0" smtClean="0"/>
              <a:t>	1.Distribuirea rezidenților către spitale: este probabil unul dintre cele mai cunoscute exemple. Este dat în funcțiune încă din anul 1952 și se ocupă anul de repartiția a aproximativ 30000 studenți absolvenți către spitale</a:t>
            </a:r>
          </a:p>
          <a:p>
            <a:r>
              <a:rPr lang="ro-RO" baseline="0" dirty="0" smtClean="0"/>
              <a:t>	2. A profesorilor către școli: Algoritmul lui Gale și Shapley s-a dovedit a fi util și în alte aplicații, cum ar fi alegerea liceului. Această aplicare s-a dovedit a fi un succes, reducându-se cu 90% numărul de elevi repartizați în școli pentru care nu și-au exprimat preferința.</a:t>
            </a:r>
          </a:p>
          <a:p>
            <a:r>
              <a:rPr lang="ro-RO" baseline="0" dirty="0" smtClean="0"/>
              <a:t>	3. A proiectelor de licență către studenți: Datorită faptului că în acest sunt implicați numeroși studenți, există un interes mare în a automatiza acest proces folosindu-se scheme centralizate de repartiție.  Asemenea scheme de repartiție se folosesc deja în următoarele instituții de învățământ: University of York, University of Southampton, etc.</a:t>
            </a:r>
          </a:p>
        </p:txBody>
      </p:sp>
      <p:sp>
        <p:nvSpPr>
          <p:cNvPr id="4" name="Slide Number Placeholder 3"/>
          <p:cNvSpPr>
            <a:spLocks noGrp="1"/>
          </p:cNvSpPr>
          <p:nvPr>
            <p:ph type="sldNum" sz="quarter" idx="10"/>
          </p:nvPr>
        </p:nvSpPr>
        <p:spPr/>
        <p:txBody>
          <a:bodyPr/>
          <a:lstStyle/>
          <a:p>
            <a:fld id="{E50B2918-CA5C-460A-9F8F-E5710B3C79A7}"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ro-RO" dirty="0" smtClean="0"/>
              <a:t>O problemă de tip Stable Matching este definită</a:t>
            </a:r>
            <a:r>
              <a:rPr lang="ro-RO" baseline="0" dirty="0" smtClean="0"/>
              <a:t> în mod clasic folosind două grupuri de entități: bărbați și femei, fiecare individ având o listă de preferințe cu corespondenți din setul opus. Se pune astfel problema găsirii unei repartiții stabile între cele două grupuri. Stabilitatea este dată de inexistența a două elemente care s-ar prefera reciproc față de cei cu care au fost asignați. </a:t>
            </a:r>
          </a:p>
          <a:p>
            <a:endParaRPr lang="ro-RO" baseline="0" dirty="0" smtClean="0"/>
          </a:p>
          <a:p>
            <a:r>
              <a:rPr lang="ro-RO" baseline="0" dirty="0" smtClean="0"/>
              <a:t>Probleme de tip Stable Matching se împart în trei categorii:</a:t>
            </a:r>
          </a:p>
          <a:p>
            <a:r>
              <a:rPr lang="ro-RO" baseline="0" dirty="0" smtClean="0"/>
              <a:t>	1. One to One – exemplul clasic este Stable-Marriage</a:t>
            </a:r>
          </a:p>
          <a:p>
            <a:r>
              <a:rPr lang="ro-RO" baseline="0" dirty="0" smtClean="0"/>
              <a:t>	2. One to Many – apare conceptul de capacitate, însă doar într-unul din cele două seturi</a:t>
            </a:r>
          </a:p>
          <a:p>
            <a:r>
              <a:rPr lang="ro-RO" baseline="0" dirty="0" smtClean="0"/>
              <a:t>	3. Many to Many – ambele seturi au constrângeri de capacitate</a:t>
            </a:r>
            <a:endParaRPr lang="en-US" dirty="0"/>
          </a:p>
        </p:txBody>
      </p:sp>
      <p:sp>
        <p:nvSpPr>
          <p:cNvPr id="4" name="Slide Number Placeholder 3"/>
          <p:cNvSpPr>
            <a:spLocks noGrp="1"/>
          </p:cNvSpPr>
          <p:nvPr>
            <p:ph type="sldNum" sz="quarter" idx="10"/>
          </p:nvPr>
        </p:nvSpPr>
        <p:spPr/>
        <p:txBody>
          <a:bodyPr/>
          <a:lstStyle/>
          <a:p>
            <a:fld id="{E50B2918-CA5C-460A-9F8F-E5710B3C79A7}"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ro-RO" dirty="0" smtClean="0"/>
              <a:t>Student-Project-Allocation</a:t>
            </a:r>
            <a:r>
              <a:rPr lang="ro-RO" baseline="0" dirty="0" smtClean="0"/>
              <a:t> este o generalizare a clasicii probleme a repartizării medicilor rezidenți către spitale.</a:t>
            </a:r>
            <a:r>
              <a:rPr lang="en-US" baseline="0" dirty="0" smtClean="0"/>
              <a:t> O </a:t>
            </a:r>
            <a:r>
              <a:rPr lang="en-US" baseline="0" dirty="0" err="1" smtClean="0"/>
              <a:t>instanta</a:t>
            </a:r>
            <a:r>
              <a:rPr lang="en-US" baseline="0" dirty="0" smtClean="0"/>
              <a:t> a SPA se </a:t>
            </a:r>
            <a:r>
              <a:rPr lang="en-US" baseline="0" dirty="0" err="1" smtClean="0"/>
              <a:t>defineste</a:t>
            </a:r>
            <a:r>
              <a:rPr lang="en-US" baseline="0" dirty="0" smtClean="0"/>
              <a:t> </a:t>
            </a:r>
            <a:r>
              <a:rPr lang="en-US" baseline="0" dirty="0" err="1" smtClean="0"/>
              <a:t>prin</a:t>
            </a:r>
            <a:r>
              <a:rPr lang="en-US" baseline="0" dirty="0" smtClean="0"/>
              <a:t> </a:t>
            </a:r>
            <a:r>
              <a:rPr lang="en-US" baseline="0" dirty="0" err="1" smtClean="0"/>
              <a:t>urm</a:t>
            </a:r>
            <a:r>
              <a:rPr lang="ro-RO" baseline="0" dirty="0" smtClean="0"/>
              <a:t>ătoarele:</a:t>
            </a:r>
          </a:p>
          <a:p>
            <a:r>
              <a:rPr lang="ro-RO" baseline="0" dirty="0" smtClean="0"/>
              <a:t>	1. Un set de studenți</a:t>
            </a:r>
          </a:p>
          <a:p>
            <a:r>
              <a:rPr lang="ro-RO" baseline="0" dirty="0" smtClean="0"/>
              <a:t>	2. Un set de proiecte</a:t>
            </a:r>
          </a:p>
          <a:p>
            <a:r>
              <a:rPr lang="ro-RO" baseline="0" dirty="0" smtClean="0"/>
              <a:t>	3. O mulțime de profesori</a:t>
            </a:r>
          </a:p>
          <a:p>
            <a:r>
              <a:rPr lang="ro-RO" baseline="0" dirty="0" smtClean="0"/>
              <a:t>Fiecare profesor oferă un set si nevid de proiecte și fiecare student își formează o listă de preferințe, ordonând o submulțime din proiecte în ordine strictă. De asemea profesorii, au asociati o lista de preferinte in care sunt ordonati strict studentii care gasesc acceptabil un proiect propus de acesta. </a:t>
            </a:r>
          </a:p>
          <a:p>
            <a:r>
              <a:rPr lang="ro-RO" baseline="0" dirty="0" smtClean="0"/>
              <a:t>Exista anumite constrangeri: </a:t>
            </a:r>
          </a:p>
          <a:p>
            <a:r>
              <a:rPr lang="ro-RO" baseline="0" dirty="0" smtClean="0"/>
              <a:t>	1. fiecare proiect are o anumita capacitate, reprezentand numarul maxim de studenti ce pot realiza acel proiect </a:t>
            </a:r>
          </a:p>
          <a:p>
            <a:r>
              <a:rPr lang="ro-RO" baseline="0" dirty="0" smtClean="0"/>
              <a:t>	2. fiecare profesor are asociat un numar intreg pozitiv,  reprezentand numarul maxim de studenti cu care acesta isi doreste sa colaboreze intr-o sesiune de licenta.</a:t>
            </a:r>
          </a:p>
          <a:p>
            <a:r>
              <a:rPr lang="ro-RO" baseline="0" dirty="0" smtClean="0"/>
              <a:t>Se doreste construirea unei repartitii M, care are urmatoarele proprietati:</a:t>
            </a:r>
          </a:p>
          <a:p>
            <a:r>
              <a:rPr lang="ro-RO" baseline="0" dirty="0" smtClean="0"/>
              <a:t>	1.  Fiecare student este asignat unui proiect pe care il gaseste acceptabil</a:t>
            </a:r>
          </a:p>
          <a:p>
            <a:r>
              <a:rPr lang="ro-RO" baseline="0" dirty="0" smtClean="0"/>
              <a:t>	2.  Un student este asignat maxim unui proiect</a:t>
            </a:r>
          </a:p>
        </p:txBody>
      </p:sp>
      <p:sp>
        <p:nvSpPr>
          <p:cNvPr id="4" name="Slide Number Placeholder 3"/>
          <p:cNvSpPr>
            <a:spLocks noGrp="1"/>
          </p:cNvSpPr>
          <p:nvPr>
            <p:ph type="sldNum" sz="quarter" idx="10"/>
          </p:nvPr>
        </p:nvSpPr>
        <p:spPr/>
        <p:txBody>
          <a:bodyPr/>
          <a:lstStyle/>
          <a:p>
            <a:fld id="{E50B2918-CA5C-460A-9F8F-E5710B3C79A7}"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ro-RO" dirty="0" smtClean="0"/>
              <a:t>Pentru</a:t>
            </a:r>
            <a:r>
              <a:rPr lang="ro-RO" baseline="0" dirty="0" smtClean="0"/>
              <a:t> a rezolva problema înscrierii studenților la proiecte de licență s-a realizat o aplicație web. </a:t>
            </a:r>
          </a:p>
          <a:p>
            <a:r>
              <a:rPr lang="ro-RO" baseline="0" dirty="0" smtClean="0"/>
              <a:t>Pe partea de client, am folosit framework-ul Angular, impreună cu biblioteca de componente oferită de Angular Material. </a:t>
            </a:r>
          </a:p>
          <a:p>
            <a:r>
              <a:rPr lang="ro-RO" baseline="0" dirty="0" smtClean="0"/>
              <a:t>Partea de server a fost realizată folosind tehnologii Java. S-a folosit framework-ul Spring. </a:t>
            </a:r>
          </a:p>
          <a:p>
            <a:r>
              <a:rPr lang="ro-RO" baseline="0" dirty="0" smtClean="0"/>
              <a:t>Serverul oferă un API RESTful, securizat folosind JWT, cu ajutorul căruia se realizează comunicarea între cele două componente.</a:t>
            </a:r>
          </a:p>
          <a:p>
            <a:r>
              <a:rPr lang="ro-RO" baseline="0" dirty="0" smtClean="0"/>
              <a:t>Baza de date este un PostgreSQL.</a:t>
            </a:r>
          </a:p>
          <a:p>
            <a:endParaRPr lang="ro-RO" baseline="0" dirty="0" smtClean="0"/>
          </a:p>
          <a:p>
            <a:r>
              <a:rPr lang="ro-RO" baseline="0" dirty="0" smtClean="0"/>
              <a:t>Serverul dispune de un sistem de securitate bazat de roluri, in care utilizatorii pot apela diverse metode in functie de rolul pe care acestia il au in aplicatie. Ținând cont de natura aplicației s-au identificat trei tipuri de utilizatori:</a:t>
            </a:r>
          </a:p>
          <a:p>
            <a:r>
              <a:rPr lang="ro-RO" baseline="0" dirty="0" smtClean="0"/>
              <a:t>	1. student</a:t>
            </a:r>
          </a:p>
          <a:p>
            <a:r>
              <a:rPr lang="ro-RO" baseline="0" dirty="0" smtClean="0"/>
              <a:t>	2. profesor</a:t>
            </a:r>
          </a:p>
          <a:p>
            <a:r>
              <a:rPr lang="ro-RO" baseline="0" dirty="0" smtClean="0"/>
              <a:t>	3. admin</a:t>
            </a:r>
          </a:p>
        </p:txBody>
      </p:sp>
      <p:sp>
        <p:nvSpPr>
          <p:cNvPr id="4" name="Slide Number Placeholder 3"/>
          <p:cNvSpPr>
            <a:spLocks noGrp="1"/>
          </p:cNvSpPr>
          <p:nvPr>
            <p:ph type="sldNum" sz="quarter" idx="10"/>
          </p:nvPr>
        </p:nvSpPr>
        <p:spPr/>
        <p:txBody>
          <a:bodyPr/>
          <a:lstStyle/>
          <a:p>
            <a:fld id="{E50B2918-CA5C-460A-9F8F-E5710B3C79A7}" type="slidenum">
              <a:rPr lang="en-US" smtClean="0"/>
              <a:pPr/>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ro-RO" dirty="0" smtClean="0"/>
              <a:t>Așa</a:t>
            </a:r>
            <a:r>
              <a:rPr lang="ro-RO" baseline="0" dirty="0" smtClean="0"/>
              <a:t> cum am menționat și la început, scopul acestei aplicații este de a automatiza procesul repartizării proiectelor de licență către studenți.  Astfel, printre beneficii se numără următoarele:</a:t>
            </a:r>
          </a:p>
          <a:p>
            <a:r>
              <a:rPr lang="ro-RO" baseline="0" dirty="0" smtClean="0"/>
              <a:t>	1. existența unui sistem centralizat de repartizare</a:t>
            </a:r>
          </a:p>
          <a:p>
            <a:r>
              <a:rPr lang="ro-RO" baseline="0" dirty="0" smtClean="0"/>
              <a:t>	2. procesul de inscriere și repartiție se va realiza într-un mod cât mai transparent</a:t>
            </a:r>
          </a:p>
          <a:p>
            <a:r>
              <a:rPr lang="ro-RO" baseline="0" dirty="0" smtClean="0"/>
              <a:t>	3. studenții au la dispoziție toate proiectele, și pot să își formeze o imagine de ansamblu care să-i ajute în alegerea proiectului potrivit pentru ei. De asemenea, profesorii economisesc timp</a:t>
            </a:r>
          </a:p>
          <a:p>
            <a:r>
              <a:rPr lang="ro-RO" baseline="0" dirty="0" smtClean="0"/>
              <a:t>	4. aplicația este accesibilă la orice oră, de pe dispozitive de orice fel. Se pot obține rapoarte din anii trecuți într-un mod ușor.</a:t>
            </a:r>
          </a:p>
          <a:p>
            <a:endParaRPr lang="ro-RO" baseline="0" dirty="0" smtClean="0"/>
          </a:p>
          <a:p>
            <a:r>
              <a:rPr lang="ro-RO" baseline="0" dirty="0" smtClean="0"/>
              <a:t>Directii de dezvoltare:</a:t>
            </a:r>
          </a:p>
          <a:p>
            <a:pPr marL="0" marR="0" indent="0" algn="l" defTabSz="914400" rtl="0" eaLnBrk="1" fontAlgn="auto" latinLnBrk="0" hangingPunct="1">
              <a:lnSpc>
                <a:spcPct val="100000"/>
              </a:lnSpc>
              <a:spcBef>
                <a:spcPts val="0"/>
              </a:spcBef>
              <a:spcAft>
                <a:spcPts val="0"/>
              </a:spcAft>
              <a:buClrTx/>
              <a:buSzTx/>
              <a:buFontTx/>
              <a:buNone/>
              <a:tabLst/>
              <a:defRPr/>
            </a:pPr>
            <a:r>
              <a:rPr lang="ro-RO" baseline="0" dirty="0" smtClean="0"/>
              <a:t>	Posibilitatea  de a modifica manual repartizarea creata de catre algoritm</a:t>
            </a:r>
          </a:p>
          <a:p>
            <a:r>
              <a:rPr lang="ro-RO" baseline="0" dirty="0" smtClean="0"/>
              <a:t>	Partea de repartizare a proiectelor ar putea reprezenta doar prima parte a aplicatiei. Se va putea extinde aplicatia astfel incat aceasta sa devina un ghid complet in indrumarea studentilor catre examenul de licenta. Astfel, profesorii ar putea sa urmareasca, cu ajutorul aplicatiei progresul studentilor pe intreg parcursul semestrului.</a:t>
            </a:r>
          </a:p>
          <a:p>
            <a:r>
              <a:rPr lang="ro-RO" baseline="0" dirty="0" smtClean="0"/>
              <a:t>	Extinderea aplicatiei astfel incat si studentii sa propuna proiecte. Propunerile studentilor vor trebui acceptate de catre un profesor.</a:t>
            </a:r>
          </a:p>
        </p:txBody>
      </p:sp>
      <p:sp>
        <p:nvSpPr>
          <p:cNvPr id="4" name="Slide Number Placeholder 3"/>
          <p:cNvSpPr>
            <a:spLocks noGrp="1"/>
          </p:cNvSpPr>
          <p:nvPr>
            <p:ph type="sldNum" sz="quarter" idx="10"/>
          </p:nvPr>
        </p:nvSpPr>
        <p:spPr/>
        <p:txBody>
          <a:bodyPr/>
          <a:lstStyle/>
          <a:p>
            <a:fld id="{E50B2918-CA5C-460A-9F8F-E5710B3C79A7}"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1D8BD707-D9CF-40AE-B4C6-C98DA3205C09}" type="datetimeFigureOut">
              <a:rPr lang="en-US" smtClean="0"/>
              <a:pPr/>
              <a:t>6/27/2018</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6/27/2018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B6F15528-21DE-4FAA-801E-634DDDAF4B2B}" type="slidenum">
              <a:rPr lang="en-US" smtClean="0"/>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6/27/2018</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6/27/2018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6/27/2018</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1D8BD707-D9CF-40AE-B4C6-C98DA3205C09}" type="datetimeFigureOut">
              <a:rPr lang="en-US" smtClean="0"/>
              <a:pPr/>
              <a:t>6/27/2018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6/27/2018</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B6F15528-21DE-4FAA-801E-634DDDAF4B2B}"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6/27/2018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1D8BD707-D9CF-40AE-B4C6-C98DA3205C09}" type="datetimeFigureOut">
              <a:rPr lang="en-US" smtClean="0"/>
              <a:pPr/>
              <a:t>6/27/2018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6/27/2018</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B6F15528-21DE-4FAA-801E-634DDDAF4B2B}" type="slidenum">
              <a:rPr lang="en-US" smtClean="0"/>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1D8BD707-D9CF-40AE-B4C6-C98DA3205C09}" type="datetimeFigureOut">
              <a:rPr lang="en-US" smtClean="0"/>
              <a:pPr/>
              <a:t>6/27/2018</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1D8BD707-D9CF-40AE-B4C6-C98DA3205C09}" type="datetimeFigureOut">
              <a:rPr lang="en-US" smtClean="0"/>
              <a:pPr/>
              <a:t>6/27/2018</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B6F15528-21DE-4FAA-801E-634DDDAF4B2B}" type="slidenum">
              <a:rPr lang="en-US" smtClean="0"/>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2895600"/>
            <a:ext cx="8915400" cy="2971800"/>
          </a:xfrm>
        </p:spPr>
        <p:txBody>
          <a:bodyPr>
            <a:normAutofit/>
          </a:bodyPr>
          <a:lstStyle/>
          <a:p>
            <a:r>
              <a:rPr lang="ro-RO" sz="2000" dirty="0" smtClean="0"/>
              <a:t>Aplicații ale problemelor de tip stable matching</a:t>
            </a:r>
          </a:p>
          <a:p>
            <a:endParaRPr lang="ro-RO" sz="2000" dirty="0" smtClean="0"/>
          </a:p>
          <a:p>
            <a:endParaRPr lang="ro-RO" sz="2000" dirty="0" smtClean="0"/>
          </a:p>
          <a:p>
            <a:r>
              <a:rPr lang="ro-RO" sz="1100" dirty="0" smtClean="0"/>
              <a:t>Propusă de:</a:t>
            </a:r>
          </a:p>
          <a:p>
            <a:endParaRPr lang="ro-RO" sz="1100" dirty="0" smtClean="0"/>
          </a:p>
          <a:p>
            <a:endParaRPr lang="en-US" sz="1100" dirty="0" smtClean="0"/>
          </a:p>
          <a:p>
            <a:endParaRPr lang="en-US" sz="1100" dirty="0" smtClean="0"/>
          </a:p>
          <a:p>
            <a:pPr algn="l"/>
            <a:r>
              <a:rPr lang="en-US" dirty="0" smtClean="0"/>
              <a:t> </a:t>
            </a:r>
            <a:r>
              <a:rPr lang="ro-RO" dirty="0" smtClean="0"/>
              <a:t>Student: Boca Ioan-Bogdan</a:t>
            </a:r>
            <a:endParaRPr lang="en-US" dirty="0" smtClean="0"/>
          </a:p>
          <a:p>
            <a:pPr algn="l"/>
            <a:r>
              <a:rPr lang="en-US" dirty="0" smtClean="0">
                <a:latin typeface="Sylfaen" panose="010A0502050306030303" pitchFamily="18" charset="0"/>
              </a:rPr>
              <a:t> </a:t>
            </a:r>
            <a:r>
              <a:rPr lang="ro-RO" dirty="0" smtClean="0">
                <a:latin typeface="Sylfaen" panose="010A0502050306030303" pitchFamily="18" charset="0"/>
              </a:rPr>
              <a:t>Coordonator Științific: Lect. Dr. Cristian Frăsinaru </a:t>
            </a:r>
            <a:endParaRPr lang="en-US" dirty="0" smtClean="0">
              <a:latin typeface="Sylfaen" panose="010A0502050306030303" pitchFamily="18" charset="0"/>
            </a:endParaRPr>
          </a:p>
          <a:p>
            <a:endParaRPr lang="en-US" sz="2000" dirty="0"/>
          </a:p>
        </p:txBody>
      </p:sp>
      <p:sp>
        <p:nvSpPr>
          <p:cNvPr id="2" name="Title 1"/>
          <p:cNvSpPr>
            <a:spLocks noGrp="1"/>
          </p:cNvSpPr>
          <p:nvPr>
            <p:ph type="ctrTitle"/>
          </p:nvPr>
        </p:nvSpPr>
        <p:spPr>
          <a:xfrm>
            <a:off x="685800" y="-228600"/>
            <a:ext cx="7772400" cy="1752600"/>
          </a:xfrm>
        </p:spPr>
        <p:txBody>
          <a:bodyPr>
            <a:normAutofit/>
          </a:bodyPr>
          <a:lstStyle/>
          <a:p>
            <a:r>
              <a:rPr lang="en-US" sz="2000" dirty="0" err="1" smtClean="0">
                <a:solidFill>
                  <a:srgbClr val="0070C0"/>
                </a:solidFill>
              </a:rPr>
              <a:t>Universitatea</a:t>
            </a:r>
            <a:r>
              <a:rPr lang="en-US" sz="2000" dirty="0" smtClean="0">
                <a:solidFill>
                  <a:srgbClr val="0070C0"/>
                </a:solidFill>
              </a:rPr>
              <a:t> </a:t>
            </a:r>
            <a:r>
              <a:rPr lang="en-US" sz="2000" dirty="0" err="1" smtClean="0">
                <a:solidFill>
                  <a:srgbClr val="0070C0"/>
                </a:solidFill>
              </a:rPr>
              <a:t>Alexandru</a:t>
            </a:r>
            <a:r>
              <a:rPr lang="en-US" sz="2000" dirty="0" smtClean="0">
                <a:solidFill>
                  <a:srgbClr val="0070C0"/>
                </a:solidFill>
              </a:rPr>
              <a:t> </a:t>
            </a:r>
            <a:r>
              <a:rPr lang="en-US" sz="2000" dirty="0" err="1" smtClean="0">
                <a:solidFill>
                  <a:srgbClr val="0070C0"/>
                </a:solidFill>
              </a:rPr>
              <a:t>Ioan-Cuza</a:t>
            </a:r>
            <a:r>
              <a:rPr lang="en-US" sz="2000" dirty="0" smtClean="0">
                <a:solidFill>
                  <a:srgbClr val="0070C0"/>
                </a:solidFill>
              </a:rPr>
              <a:t> din </a:t>
            </a:r>
            <a:r>
              <a:rPr lang="en-US" sz="2000" dirty="0" err="1" smtClean="0">
                <a:solidFill>
                  <a:srgbClr val="0070C0"/>
                </a:solidFill>
              </a:rPr>
              <a:t>Ia</a:t>
            </a:r>
            <a:r>
              <a:rPr lang="ro-RO" sz="2000" dirty="0" smtClean="0">
                <a:solidFill>
                  <a:srgbClr val="0070C0"/>
                </a:solidFill>
              </a:rPr>
              <a:t>și</a:t>
            </a:r>
            <a:br>
              <a:rPr lang="ro-RO" sz="2000" dirty="0" smtClean="0">
                <a:solidFill>
                  <a:srgbClr val="0070C0"/>
                </a:solidFill>
              </a:rPr>
            </a:br>
            <a:r>
              <a:rPr lang="ro-RO" sz="2000" dirty="0" smtClean="0">
                <a:solidFill>
                  <a:srgbClr val="0070C0"/>
                </a:solidFill>
              </a:rPr>
              <a:t>Facultatea de Informatică</a:t>
            </a:r>
            <a:endParaRPr lang="en-US" sz="2000" dirty="0">
              <a:solidFill>
                <a:srgbClr val="0070C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Vă mulțumesc</a:t>
            </a:r>
            <a:endParaRPr lang="en-US" dirty="0"/>
          </a:p>
        </p:txBody>
      </p:sp>
      <p:sp>
        <p:nvSpPr>
          <p:cNvPr id="3" name="Content Placeholder 2"/>
          <p:cNvSpPr>
            <a:spLocks noGrp="1"/>
          </p:cNvSpPr>
          <p:nvPr>
            <p:ph sz="quarter" idx="1"/>
          </p:nvPr>
        </p:nvSpPr>
        <p:spPr/>
        <p:txBody>
          <a:bodyPr/>
          <a:lstStyle/>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Cuprins</a:t>
            </a:r>
            <a:endParaRPr lang="en-US" dirty="0"/>
          </a:p>
        </p:txBody>
      </p:sp>
      <p:sp>
        <p:nvSpPr>
          <p:cNvPr id="3" name="Content Placeholder 2"/>
          <p:cNvSpPr>
            <a:spLocks noGrp="1"/>
          </p:cNvSpPr>
          <p:nvPr>
            <p:ph sz="quarter" idx="1"/>
          </p:nvPr>
        </p:nvSpPr>
        <p:spPr/>
        <p:txBody>
          <a:bodyPr/>
          <a:lstStyle/>
          <a:p>
            <a:pPr marL="514350" indent="-514350">
              <a:buFont typeface="+mj-lt"/>
              <a:buAutoNum type="arabicPeriod"/>
            </a:pPr>
            <a:r>
              <a:rPr lang="en-US" dirty="0" err="1" smtClean="0"/>
              <a:t>Motiv</a:t>
            </a:r>
            <a:r>
              <a:rPr lang="ro-RO" dirty="0" smtClean="0"/>
              <a:t>ație</a:t>
            </a:r>
          </a:p>
          <a:p>
            <a:pPr marL="514350" indent="-514350">
              <a:buFont typeface="+mj-lt"/>
              <a:buAutoNum type="arabicPeriod"/>
            </a:pPr>
            <a:r>
              <a:rPr lang="ro-RO" dirty="0" smtClean="0"/>
              <a:t>Stable-Matching</a:t>
            </a:r>
          </a:p>
          <a:p>
            <a:pPr marL="514350" indent="-514350">
              <a:buFont typeface="+mj-lt"/>
              <a:buAutoNum type="arabicPeriod"/>
            </a:pPr>
            <a:r>
              <a:rPr lang="ro-RO" dirty="0" smtClean="0"/>
              <a:t>Analiză și proiectare</a:t>
            </a:r>
          </a:p>
          <a:p>
            <a:pPr marL="514350" indent="-514350">
              <a:buFont typeface="+mj-lt"/>
              <a:buAutoNum type="arabicPeriod"/>
            </a:pPr>
            <a:r>
              <a:rPr lang="ro-RO" dirty="0" smtClean="0"/>
              <a:t>Demo</a:t>
            </a:r>
          </a:p>
          <a:p>
            <a:pPr marL="514350" indent="-514350">
              <a:buFont typeface="+mj-lt"/>
              <a:buAutoNum type="arabicPeriod"/>
            </a:pPr>
            <a:r>
              <a:rPr lang="ro-RO" dirty="0" smtClean="0"/>
              <a:t>Concluzii și direcții de dezvoltare</a:t>
            </a:r>
          </a:p>
          <a:p>
            <a:pPr marL="514350" indent="-514350">
              <a:buNone/>
            </a:pP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a:t>
            </a:r>
            <a:r>
              <a:rPr lang="ro-RO" dirty="0" smtClean="0"/>
              <a:t>ție</a:t>
            </a:r>
            <a:endParaRPr lang="en-US" dirty="0"/>
          </a:p>
        </p:txBody>
      </p:sp>
      <p:sp>
        <p:nvSpPr>
          <p:cNvPr id="3" name="Content Placeholder 2"/>
          <p:cNvSpPr>
            <a:spLocks noGrp="1"/>
          </p:cNvSpPr>
          <p:nvPr>
            <p:ph sz="quarter" idx="1"/>
          </p:nvPr>
        </p:nvSpPr>
        <p:spPr/>
        <p:txBody>
          <a:bodyPr>
            <a:normAutofit/>
          </a:bodyPr>
          <a:lstStyle/>
          <a:p>
            <a:r>
              <a:rPr lang="ro-RO" dirty="0" smtClean="0"/>
              <a:t>Scop</a:t>
            </a:r>
          </a:p>
          <a:p>
            <a:pPr>
              <a:buNone/>
            </a:pPr>
            <a:endParaRPr lang="ro-RO" dirty="0" smtClean="0"/>
          </a:p>
          <a:p>
            <a:r>
              <a:rPr lang="ro-RO" dirty="0" smtClean="0"/>
              <a:t>Gale și Shapley propun un algoritm încă din 1962</a:t>
            </a:r>
          </a:p>
          <a:p>
            <a:pPr>
              <a:buNone/>
            </a:pPr>
            <a:endParaRPr lang="ro-RO" dirty="0" smtClean="0"/>
          </a:p>
          <a:p>
            <a:r>
              <a:rPr lang="ro-RO" dirty="0" smtClean="0"/>
              <a:t>Situații reale:</a:t>
            </a:r>
          </a:p>
          <a:p>
            <a:pPr lvl="1"/>
            <a:r>
              <a:rPr lang="ro-RO" dirty="0" smtClean="0"/>
              <a:t>Distribuirea rezidenților către spitale</a:t>
            </a:r>
          </a:p>
          <a:p>
            <a:pPr lvl="1"/>
            <a:r>
              <a:rPr lang="ro-RO" dirty="0" smtClean="0"/>
              <a:t>A elevilor către diferite școli</a:t>
            </a:r>
          </a:p>
          <a:p>
            <a:pPr lvl="1"/>
            <a:r>
              <a:rPr lang="ro-RO" dirty="0" smtClean="0"/>
              <a:t>A studenților către proiecte de licență</a:t>
            </a:r>
          </a:p>
          <a:p>
            <a:pPr lvl="1">
              <a:buNone/>
            </a:pPr>
            <a:endParaRPr lang="ro-RO" dirty="0" smtClean="0"/>
          </a:p>
          <a:p>
            <a:pPr lvl="1">
              <a:buNone/>
            </a:pPr>
            <a:endParaRPr lang="ro-RO" dirty="0" smtClean="0"/>
          </a:p>
          <a:p>
            <a:pPr lvl="1">
              <a:buNone/>
            </a:pPr>
            <a:endParaRPr lang="ro-RO" dirty="0" smtClean="0"/>
          </a:p>
          <a:p>
            <a:pPr lvl="1">
              <a:buNone/>
            </a:pPr>
            <a:endParaRPr lang="ro-RO"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Stable Matching</a:t>
            </a:r>
            <a:endParaRPr lang="en-US" dirty="0"/>
          </a:p>
        </p:txBody>
      </p:sp>
      <p:sp>
        <p:nvSpPr>
          <p:cNvPr id="3" name="Content Placeholder 2"/>
          <p:cNvSpPr>
            <a:spLocks noGrp="1"/>
          </p:cNvSpPr>
          <p:nvPr>
            <p:ph sz="quarter" idx="1"/>
          </p:nvPr>
        </p:nvSpPr>
        <p:spPr/>
        <p:txBody>
          <a:bodyPr/>
          <a:lstStyle/>
          <a:p>
            <a:r>
              <a:rPr lang="ro-RO" dirty="0" smtClean="0"/>
              <a:t>Definiție</a:t>
            </a:r>
          </a:p>
          <a:p>
            <a:endParaRPr lang="ro-RO" dirty="0" smtClean="0"/>
          </a:p>
          <a:p>
            <a:r>
              <a:rPr lang="ro-RO" dirty="0" smtClean="0"/>
              <a:t>Clasificare:</a:t>
            </a:r>
          </a:p>
          <a:p>
            <a:pPr lvl="1"/>
            <a:r>
              <a:rPr lang="ro-RO" dirty="0" smtClean="0"/>
              <a:t>One-to-One: (ex: Stable-Marriage)</a:t>
            </a:r>
          </a:p>
          <a:p>
            <a:pPr lvl="1"/>
            <a:r>
              <a:rPr lang="ro-RO" dirty="0" smtClean="0"/>
              <a:t>One-to-Many: (ex: Student-Project Allocation, Hospital-Residents, Stable-Admissions)</a:t>
            </a:r>
          </a:p>
          <a:p>
            <a:pPr lvl="1"/>
            <a:r>
              <a:rPr lang="ro-RO" dirty="0" smtClean="0"/>
              <a:t>Many-to-Many: (ex: Stable –Allocations, Teachers-Repartitions)</a:t>
            </a: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Student-Project Allocation </a:t>
            </a:r>
            <a:endParaRPr lang="en-US" dirty="0"/>
          </a:p>
        </p:txBody>
      </p:sp>
      <p:sp>
        <p:nvSpPr>
          <p:cNvPr id="3" name="Content Placeholder 2"/>
          <p:cNvSpPr>
            <a:spLocks noGrp="1"/>
          </p:cNvSpPr>
          <p:nvPr>
            <p:ph sz="quarter" idx="1"/>
          </p:nvPr>
        </p:nvSpPr>
        <p:spPr/>
        <p:txBody>
          <a:bodyPr/>
          <a:lstStyle/>
          <a:p>
            <a:pPr>
              <a:buNone/>
            </a:pPr>
            <a:endParaRPr lang="ro-RO" dirty="0" smtClean="0"/>
          </a:p>
          <a:p>
            <a:r>
              <a:rPr lang="ro-RO" dirty="0" smtClean="0"/>
              <a:t>Definirea problemei</a:t>
            </a:r>
          </a:p>
          <a:p>
            <a:pPr lvl="1"/>
            <a:r>
              <a:rPr lang="ro-RO" dirty="0" smtClean="0"/>
              <a:t>S=</a:t>
            </a:r>
            <a:r>
              <a:rPr lang="en-US" dirty="0" smtClean="0"/>
              <a:t>{s</a:t>
            </a:r>
            <a:r>
              <a:rPr lang="en-US" baseline="-25000" dirty="0" smtClean="0"/>
              <a:t>1</a:t>
            </a:r>
            <a:r>
              <a:rPr lang="en-US" dirty="0" smtClean="0"/>
              <a:t>, s</a:t>
            </a:r>
            <a:r>
              <a:rPr lang="en-US" baseline="-25000" dirty="0" smtClean="0"/>
              <a:t>2</a:t>
            </a:r>
            <a:r>
              <a:rPr lang="en-US" dirty="0" smtClean="0"/>
              <a:t>, s</a:t>
            </a:r>
            <a:r>
              <a:rPr lang="en-US" baseline="-25000" dirty="0" smtClean="0"/>
              <a:t>3</a:t>
            </a:r>
            <a:r>
              <a:rPr lang="en-US" dirty="0" smtClean="0"/>
              <a:t>, .., </a:t>
            </a:r>
            <a:r>
              <a:rPr lang="en-US" dirty="0" err="1" smtClean="0"/>
              <a:t>s</a:t>
            </a:r>
            <a:r>
              <a:rPr lang="en-US" baseline="-25000" dirty="0" err="1" smtClean="0"/>
              <a:t>n</a:t>
            </a:r>
            <a:r>
              <a:rPr lang="en-US" dirty="0" smtClean="0"/>
              <a:t>}</a:t>
            </a:r>
          </a:p>
          <a:p>
            <a:pPr lvl="1"/>
            <a:r>
              <a:rPr lang="en-US" dirty="0" smtClean="0"/>
              <a:t>P={p</a:t>
            </a:r>
            <a:r>
              <a:rPr lang="en-US" baseline="-25000" dirty="0" smtClean="0"/>
              <a:t>1</a:t>
            </a:r>
            <a:r>
              <a:rPr lang="en-US" dirty="0" smtClean="0"/>
              <a:t>,p</a:t>
            </a:r>
            <a:r>
              <a:rPr lang="en-US" baseline="-25000" dirty="0" smtClean="0"/>
              <a:t>2</a:t>
            </a:r>
            <a:r>
              <a:rPr lang="en-US" dirty="0" smtClean="0"/>
              <a:t>, p</a:t>
            </a:r>
            <a:r>
              <a:rPr lang="en-US" baseline="-25000" dirty="0" smtClean="0"/>
              <a:t>3</a:t>
            </a:r>
            <a:r>
              <a:rPr lang="en-US" dirty="0" smtClean="0"/>
              <a:t>, .. , p</a:t>
            </a:r>
            <a:r>
              <a:rPr lang="en-US" baseline="-25000" dirty="0" smtClean="0"/>
              <a:t>m</a:t>
            </a:r>
            <a:r>
              <a:rPr lang="en-US" dirty="0" smtClean="0"/>
              <a:t>}</a:t>
            </a:r>
          </a:p>
          <a:p>
            <a:pPr lvl="1"/>
            <a:r>
              <a:rPr lang="en-US" dirty="0" smtClean="0"/>
              <a:t>L={l</a:t>
            </a:r>
            <a:r>
              <a:rPr lang="en-US" baseline="-25000" dirty="0" smtClean="0"/>
              <a:t>1</a:t>
            </a:r>
            <a:r>
              <a:rPr lang="en-US" dirty="0" smtClean="0"/>
              <a:t>, l</a:t>
            </a:r>
            <a:r>
              <a:rPr lang="en-US" baseline="-25000" dirty="0" smtClean="0"/>
              <a:t>2</a:t>
            </a:r>
            <a:r>
              <a:rPr lang="en-US" dirty="0" smtClean="0"/>
              <a:t>, l</a:t>
            </a:r>
            <a:r>
              <a:rPr lang="en-US" baseline="-25000" dirty="0" smtClean="0"/>
              <a:t>3</a:t>
            </a:r>
            <a:r>
              <a:rPr lang="en-US" dirty="0" smtClean="0"/>
              <a:t>, …, </a:t>
            </a:r>
            <a:r>
              <a:rPr lang="en-US" dirty="0" err="1" smtClean="0"/>
              <a:t>l</a:t>
            </a:r>
            <a:r>
              <a:rPr lang="en-US" baseline="-25000" dirty="0" err="1" smtClean="0"/>
              <a:t>k</a:t>
            </a:r>
            <a:r>
              <a:rPr lang="en-US" dirty="0" smtClean="0"/>
              <a:t>}</a:t>
            </a:r>
            <a:endParaRPr lang="ro-RO" dirty="0" smtClean="0"/>
          </a:p>
          <a:p>
            <a:pPr lvl="1"/>
            <a:r>
              <a:rPr lang="ro-RO" dirty="0" smtClean="0"/>
              <a:t>M submulțime a S x P a.î.</a:t>
            </a:r>
          </a:p>
          <a:p>
            <a:pPr lvl="2"/>
            <a:r>
              <a:rPr lang="ro-RO" dirty="0" smtClean="0"/>
              <a:t>(s</a:t>
            </a:r>
            <a:r>
              <a:rPr lang="ro-RO" baseline="-25000" dirty="0" smtClean="0"/>
              <a:t>i</a:t>
            </a:r>
            <a:r>
              <a:rPr lang="ro-RO" dirty="0" smtClean="0"/>
              <a:t>, p</a:t>
            </a:r>
            <a:r>
              <a:rPr lang="ro-RO" baseline="-25000" dirty="0" smtClean="0"/>
              <a:t>j</a:t>
            </a:r>
            <a:r>
              <a:rPr lang="ro-RO" dirty="0" smtClean="0"/>
              <a:t>) </a:t>
            </a:r>
            <a:r>
              <a:rPr lang="en-US" dirty="0" smtClean="0"/>
              <a:t>∈ M a.</a:t>
            </a:r>
            <a:r>
              <a:rPr lang="ro-RO" dirty="0" smtClean="0"/>
              <a:t>î. p</a:t>
            </a:r>
            <a:r>
              <a:rPr lang="ro-RO" baseline="-25000" dirty="0" smtClean="0"/>
              <a:t>j</a:t>
            </a:r>
            <a:r>
              <a:rPr lang="ro-RO" dirty="0" smtClean="0"/>
              <a:t> </a:t>
            </a:r>
            <a:r>
              <a:rPr lang="en-US" dirty="0" smtClean="0"/>
              <a:t>∈</a:t>
            </a:r>
            <a:r>
              <a:rPr lang="ro-RO" dirty="0" smtClean="0"/>
              <a:t> A</a:t>
            </a:r>
            <a:r>
              <a:rPr lang="ro-RO" baseline="-25000" dirty="0" smtClean="0"/>
              <a:t>i </a:t>
            </a:r>
          </a:p>
          <a:p>
            <a:pPr lvl="2"/>
            <a:r>
              <a:rPr lang="en-US" dirty="0" smtClean="0"/>
              <a:t>∀ </a:t>
            </a:r>
            <a:r>
              <a:rPr lang="ro-RO" dirty="0" smtClean="0"/>
              <a:t>si </a:t>
            </a:r>
            <a:r>
              <a:rPr lang="en-US" dirty="0" smtClean="0"/>
              <a:t>∈</a:t>
            </a:r>
            <a:r>
              <a:rPr lang="ro-RO" dirty="0" smtClean="0"/>
              <a:t> S este valabil  |{(si,pj) ∈ M : pj ∈ P}|≤ 1</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Algoritm</a:t>
            </a:r>
            <a:endParaRPr lang="en-US" dirty="0"/>
          </a:p>
        </p:txBody>
      </p:sp>
      <p:sp>
        <p:nvSpPr>
          <p:cNvPr id="3" name="Content Placeholder 2"/>
          <p:cNvSpPr>
            <a:spLocks noGrp="1"/>
          </p:cNvSpPr>
          <p:nvPr>
            <p:ph sz="quarter" idx="1"/>
          </p:nvPr>
        </p:nvSpPr>
        <p:spPr/>
        <p:txBody>
          <a:bodyPr>
            <a:normAutofit/>
          </a:bodyPr>
          <a:lstStyle/>
          <a:p>
            <a:pPr>
              <a:buNone/>
            </a:pPr>
            <a:r>
              <a:rPr lang="en-US" sz="1600" dirty="0" smtClean="0">
                <a:solidFill>
                  <a:srgbClr val="0070C0"/>
                </a:solidFill>
              </a:rPr>
              <a:t>Project Allocation Algorithm</a:t>
            </a:r>
            <a:endParaRPr lang="ro-RO" sz="1600" dirty="0" smtClean="0">
              <a:solidFill>
                <a:srgbClr val="0070C0"/>
              </a:solidFill>
            </a:endParaRPr>
          </a:p>
          <a:p>
            <a:pPr>
              <a:buNone/>
            </a:pPr>
            <a:r>
              <a:rPr lang="en-US" sz="1200" dirty="0" smtClean="0"/>
              <a:t> 1:</a:t>
            </a:r>
            <a:r>
              <a:rPr lang="ro-RO" sz="1200" dirty="0" smtClean="0"/>
              <a:t>	</a:t>
            </a:r>
            <a:r>
              <a:rPr lang="en-US" sz="1200" dirty="0" smtClean="0"/>
              <a:t>assign each student to be free; </a:t>
            </a:r>
            <a:endParaRPr lang="ro-RO" sz="1200" dirty="0" smtClean="0"/>
          </a:p>
          <a:p>
            <a:pPr>
              <a:buNone/>
            </a:pPr>
            <a:r>
              <a:rPr lang="ro-RO" sz="1200" dirty="0" smtClean="0"/>
              <a:t> </a:t>
            </a:r>
            <a:r>
              <a:rPr lang="en-US" sz="1200" dirty="0" smtClean="0"/>
              <a:t>2:</a:t>
            </a:r>
            <a:r>
              <a:rPr lang="ro-RO" sz="1200" dirty="0" smtClean="0"/>
              <a:t>	</a:t>
            </a:r>
            <a:r>
              <a:rPr lang="en-US" sz="1200" dirty="0" smtClean="0"/>
              <a:t>assign each project and lecturer to be totally unsubscribed ; </a:t>
            </a:r>
            <a:endParaRPr lang="ro-RO" sz="1200" dirty="0" smtClean="0"/>
          </a:p>
          <a:p>
            <a:pPr>
              <a:buNone/>
            </a:pPr>
            <a:r>
              <a:rPr lang="ro-RO" sz="1200" dirty="0" smtClean="0"/>
              <a:t> </a:t>
            </a:r>
            <a:r>
              <a:rPr lang="en-US" sz="1200" dirty="0" smtClean="0"/>
              <a:t>3: </a:t>
            </a:r>
            <a:r>
              <a:rPr lang="ro-RO" sz="1200" dirty="0" smtClean="0"/>
              <a:t>	</a:t>
            </a:r>
            <a:r>
              <a:rPr lang="en-US" sz="1200" dirty="0" smtClean="0"/>
              <a:t>while some student </a:t>
            </a:r>
            <a:r>
              <a:rPr lang="en-US" sz="1200" dirty="0" err="1" smtClean="0"/>
              <a:t>s</a:t>
            </a:r>
            <a:r>
              <a:rPr lang="en-US" sz="1200" baseline="-25000" dirty="0" err="1" smtClean="0"/>
              <a:t>i</a:t>
            </a:r>
            <a:r>
              <a:rPr lang="en-US" sz="1200" dirty="0" smtClean="0"/>
              <a:t> is </a:t>
            </a:r>
            <a:r>
              <a:rPr lang="en-US" sz="1200" dirty="0" smtClean="0"/>
              <a:t>free and </a:t>
            </a:r>
            <a:r>
              <a:rPr lang="en-US" sz="1200" dirty="0" err="1" smtClean="0"/>
              <a:t>s</a:t>
            </a:r>
            <a:r>
              <a:rPr lang="en-US" sz="1200" baseline="-25000" dirty="0" err="1" smtClean="0"/>
              <a:t>i</a:t>
            </a:r>
            <a:r>
              <a:rPr lang="en-US" sz="1200" dirty="0" smtClean="0"/>
              <a:t> has non-empty list do </a:t>
            </a:r>
            <a:endParaRPr lang="ro-RO" sz="1200" dirty="0" smtClean="0"/>
          </a:p>
          <a:p>
            <a:pPr>
              <a:buNone/>
            </a:pPr>
            <a:r>
              <a:rPr lang="ro-RO" sz="1200" dirty="0" smtClean="0"/>
              <a:t> </a:t>
            </a:r>
            <a:r>
              <a:rPr lang="en-US" sz="1200" dirty="0" smtClean="0"/>
              <a:t>4:</a:t>
            </a:r>
            <a:r>
              <a:rPr lang="ro-RO" sz="1200" dirty="0" smtClean="0"/>
              <a:t>	    </a:t>
            </a:r>
            <a:r>
              <a:rPr lang="en-US" sz="1200" dirty="0" err="1" smtClean="0"/>
              <a:t>p</a:t>
            </a:r>
            <a:r>
              <a:rPr lang="en-US" sz="1200" baseline="-25000" dirty="0" err="1" smtClean="0"/>
              <a:t>j</a:t>
            </a:r>
            <a:r>
              <a:rPr lang="en-US" sz="1200" dirty="0" smtClean="0"/>
              <a:t> ←</a:t>
            </a:r>
            <a:r>
              <a:rPr lang="ro-RO" sz="1200" dirty="0" smtClean="0"/>
              <a:t>fi</a:t>
            </a:r>
            <a:r>
              <a:rPr lang="en-US" sz="1200" dirty="0" err="1" smtClean="0"/>
              <a:t>rst</a:t>
            </a:r>
            <a:r>
              <a:rPr lang="en-US" sz="1200" dirty="0" smtClean="0"/>
              <a:t> project on </a:t>
            </a:r>
            <a:r>
              <a:rPr lang="en-US" sz="1200" dirty="0" err="1" smtClean="0"/>
              <a:t>s</a:t>
            </a:r>
            <a:r>
              <a:rPr lang="en-US" sz="1200" baseline="-25000" dirty="0" err="1" smtClean="0"/>
              <a:t>i</a:t>
            </a:r>
            <a:r>
              <a:rPr lang="en-US" sz="1200" dirty="0" err="1" smtClean="0"/>
              <a:t>'s</a:t>
            </a:r>
            <a:r>
              <a:rPr lang="en-US" sz="1200" dirty="0" smtClean="0"/>
              <a:t> list; </a:t>
            </a:r>
            <a:endParaRPr lang="ro-RO" sz="1200" dirty="0" smtClean="0"/>
          </a:p>
          <a:p>
            <a:pPr>
              <a:buNone/>
            </a:pPr>
            <a:r>
              <a:rPr lang="ro-RO" sz="1200" dirty="0" smtClean="0"/>
              <a:t> </a:t>
            </a:r>
            <a:r>
              <a:rPr lang="en-US" sz="1200" dirty="0" smtClean="0"/>
              <a:t>5: </a:t>
            </a:r>
            <a:r>
              <a:rPr lang="ro-RO" sz="1200" dirty="0" smtClean="0"/>
              <a:t>	    </a:t>
            </a:r>
            <a:r>
              <a:rPr lang="en-US" sz="1200" dirty="0" err="1" smtClean="0"/>
              <a:t>l</a:t>
            </a:r>
            <a:r>
              <a:rPr lang="en-US" sz="1200" baseline="-25000" dirty="0" err="1" smtClean="0"/>
              <a:t>k</a:t>
            </a:r>
            <a:r>
              <a:rPr lang="en-US" sz="1200" dirty="0" smtClean="0"/>
              <a:t> ←lecturer who </a:t>
            </a:r>
            <a:r>
              <a:rPr lang="en-US" sz="1200" dirty="0" smtClean="0"/>
              <a:t>offers </a:t>
            </a:r>
            <a:r>
              <a:rPr lang="en-US" sz="1200" dirty="0" err="1" smtClean="0"/>
              <a:t>p</a:t>
            </a:r>
            <a:r>
              <a:rPr lang="en-US" sz="1200" baseline="-25000" dirty="0" err="1" smtClean="0"/>
              <a:t>j</a:t>
            </a:r>
            <a:r>
              <a:rPr lang="en-US" sz="1200" dirty="0" smtClean="0"/>
              <a:t>; </a:t>
            </a:r>
            <a:endParaRPr lang="ro-RO" sz="1200" dirty="0" smtClean="0"/>
          </a:p>
          <a:p>
            <a:pPr>
              <a:buNone/>
            </a:pPr>
            <a:r>
              <a:rPr lang="ro-RO" sz="1200" dirty="0" smtClean="0"/>
              <a:t> </a:t>
            </a:r>
            <a:r>
              <a:rPr lang="en-US" sz="1200" dirty="0" smtClean="0"/>
              <a:t>6: </a:t>
            </a:r>
            <a:r>
              <a:rPr lang="ro-RO" sz="1200" dirty="0" smtClean="0"/>
              <a:t>	    </a:t>
            </a:r>
            <a:r>
              <a:rPr lang="en-US" sz="1200" dirty="0" smtClean="0"/>
              <a:t>M = M ∪(</a:t>
            </a:r>
            <a:r>
              <a:rPr lang="en-US" sz="1200" dirty="0" err="1" smtClean="0"/>
              <a:t>s</a:t>
            </a:r>
            <a:r>
              <a:rPr lang="en-US" sz="1200" baseline="-25000" dirty="0" err="1" smtClean="0"/>
              <a:t>i</a:t>
            </a:r>
            <a:r>
              <a:rPr lang="en-US" sz="1200" dirty="0" err="1" smtClean="0"/>
              <a:t>,p</a:t>
            </a:r>
            <a:r>
              <a:rPr lang="en-US" sz="1200" baseline="-25000" dirty="0" err="1" smtClean="0"/>
              <a:t>j</a:t>
            </a:r>
            <a:r>
              <a:rPr lang="en-US" sz="1200" dirty="0" smtClean="0"/>
              <a:t>) </a:t>
            </a:r>
            <a:endParaRPr lang="ro-RO" sz="1200" dirty="0" smtClean="0"/>
          </a:p>
          <a:p>
            <a:pPr>
              <a:buNone/>
            </a:pPr>
            <a:r>
              <a:rPr lang="ro-RO" sz="1200" dirty="0" smtClean="0"/>
              <a:t> </a:t>
            </a:r>
            <a:r>
              <a:rPr lang="en-US" sz="1200" dirty="0" smtClean="0"/>
              <a:t>7: </a:t>
            </a:r>
            <a:r>
              <a:rPr lang="ro-RO" sz="1200" dirty="0" smtClean="0"/>
              <a:t>	    </a:t>
            </a:r>
            <a:r>
              <a:rPr lang="en-US" sz="1200" dirty="0" smtClean="0"/>
              <a:t>if </a:t>
            </a:r>
            <a:r>
              <a:rPr lang="en-US" sz="1200" dirty="0" err="1" smtClean="0"/>
              <a:t>p</a:t>
            </a:r>
            <a:r>
              <a:rPr lang="en-US" sz="1200" baseline="-25000" dirty="0" err="1" smtClean="0"/>
              <a:t>j</a:t>
            </a:r>
            <a:r>
              <a:rPr lang="ro-RO" sz="1200" dirty="0" smtClean="0"/>
              <a:t> </a:t>
            </a:r>
            <a:r>
              <a:rPr lang="en-US" sz="1200" dirty="0" smtClean="0"/>
              <a:t>is over-subscribed then </a:t>
            </a:r>
            <a:endParaRPr lang="ro-RO" sz="1200" dirty="0" smtClean="0"/>
          </a:p>
          <a:p>
            <a:pPr>
              <a:buNone/>
            </a:pPr>
            <a:r>
              <a:rPr lang="ro-RO" sz="1200" dirty="0" smtClean="0"/>
              <a:t> </a:t>
            </a:r>
            <a:r>
              <a:rPr lang="en-US" sz="1200" dirty="0" smtClean="0"/>
              <a:t>8: </a:t>
            </a:r>
            <a:r>
              <a:rPr lang="ro-RO" sz="1200" dirty="0" smtClean="0"/>
              <a:t>          </a:t>
            </a:r>
            <a:r>
              <a:rPr lang="en-US" sz="1200" dirty="0" err="1" smtClean="0"/>
              <a:t>s</a:t>
            </a:r>
            <a:r>
              <a:rPr lang="en-US" sz="1200" baseline="-25000" dirty="0" err="1" smtClean="0"/>
              <a:t>r</a:t>
            </a:r>
            <a:r>
              <a:rPr lang="en-US" sz="1200" dirty="0" smtClean="0"/>
              <a:t> ←worst student assigned to </a:t>
            </a:r>
            <a:r>
              <a:rPr lang="en-US" sz="1200" dirty="0" err="1" smtClean="0"/>
              <a:t>p</a:t>
            </a:r>
            <a:r>
              <a:rPr lang="en-US" sz="1200" baseline="-25000" dirty="0" err="1" smtClean="0"/>
              <a:t>j</a:t>
            </a:r>
            <a:r>
              <a:rPr lang="en-US" sz="1200" dirty="0" smtClean="0"/>
              <a:t> </a:t>
            </a:r>
            <a:endParaRPr lang="ro-RO" sz="1200" dirty="0" smtClean="0"/>
          </a:p>
          <a:p>
            <a:pPr>
              <a:buNone/>
            </a:pPr>
            <a:r>
              <a:rPr lang="ro-RO" sz="1200" dirty="0" smtClean="0"/>
              <a:t> </a:t>
            </a:r>
            <a:r>
              <a:rPr lang="en-US" sz="1200" dirty="0" smtClean="0"/>
              <a:t>9: </a:t>
            </a:r>
            <a:r>
              <a:rPr lang="ro-RO" sz="1200" dirty="0" smtClean="0"/>
              <a:t>          </a:t>
            </a:r>
            <a:r>
              <a:rPr lang="en-US" sz="1200" dirty="0" smtClean="0"/>
              <a:t>M = M \(</a:t>
            </a:r>
            <a:r>
              <a:rPr lang="en-US" sz="1200" dirty="0" err="1" smtClean="0"/>
              <a:t>s</a:t>
            </a:r>
            <a:r>
              <a:rPr lang="en-US" sz="1200" baseline="-25000" dirty="0" err="1" smtClean="0"/>
              <a:t>r</a:t>
            </a:r>
            <a:r>
              <a:rPr lang="en-US" sz="1200" dirty="0" err="1" smtClean="0"/>
              <a:t>,p</a:t>
            </a:r>
            <a:r>
              <a:rPr lang="en-US" sz="1200" baseline="-25000" dirty="0" err="1" smtClean="0"/>
              <a:t>j</a:t>
            </a:r>
            <a:r>
              <a:rPr lang="en-US" sz="1200" dirty="0" smtClean="0"/>
              <a:t>); </a:t>
            </a:r>
            <a:endParaRPr lang="ro-RO" sz="1200" dirty="0" smtClean="0"/>
          </a:p>
          <a:p>
            <a:pPr>
              <a:buNone/>
            </a:pPr>
            <a:r>
              <a:rPr lang="en-US" sz="1200" dirty="0" smtClean="0"/>
              <a:t>10: </a:t>
            </a:r>
            <a:r>
              <a:rPr lang="ro-RO" sz="1200" dirty="0" smtClean="0"/>
              <a:t>	    </a:t>
            </a:r>
            <a:r>
              <a:rPr lang="en-US" sz="1200" dirty="0" smtClean="0"/>
              <a:t>else if </a:t>
            </a:r>
            <a:r>
              <a:rPr lang="en-US" sz="1200" dirty="0" err="1" smtClean="0"/>
              <a:t>l</a:t>
            </a:r>
            <a:r>
              <a:rPr lang="en-US" sz="1200" baseline="-25000" dirty="0" err="1" smtClean="0"/>
              <a:t>k</a:t>
            </a:r>
            <a:r>
              <a:rPr lang="ro-RO" sz="1200" dirty="0" smtClean="0"/>
              <a:t> </a:t>
            </a:r>
            <a:r>
              <a:rPr lang="en-US" sz="1200" dirty="0" smtClean="0"/>
              <a:t>is over-subscribed then </a:t>
            </a:r>
            <a:endParaRPr lang="ro-RO" sz="1200" dirty="0" smtClean="0"/>
          </a:p>
          <a:p>
            <a:pPr>
              <a:buNone/>
            </a:pPr>
            <a:r>
              <a:rPr lang="en-US" sz="1200" dirty="0" smtClean="0"/>
              <a:t>11: </a:t>
            </a:r>
            <a:r>
              <a:rPr lang="ro-RO" sz="1200" dirty="0" smtClean="0"/>
              <a:t>          </a:t>
            </a:r>
            <a:r>
              <a:rPr lang="en-US" sz="1200" dirty="0" err="1" smtClean="0"/>
              <a:t>s</a:t>
            </a:r>
            <a:r>
              <a:rPr lang="en-US" sz="1200" baseline="-25000" dirty="0" err="1" smtClean="0"/>
              <a:t>r</a:t>
            </a:r>
            <a:r>
              <a:rPr lang="en-US" sz="1200" dirty="0" smtClean="0"/>
              <a:t> ←worst student assigned to </a:t>
            </a:r>
            <a:r>
              <a:rPr lang="en-US" sz="1200" dirty="0" err="1" smtClean="0"/>
              <a:t>l</a:t>
            </a:r>
            <a:r>
              <a:rPr lang="en-US" sz="1200" baseline="-25000" dirty="0" err="1" smtClean="0"/>
              <a:t>k</a:t>
            </a:r>
            <a:r>
              <a:rPr lang="en-US" sz="1200" dirty="0" smtClean="0"/>
              <a:t>; </a:t>
            </a:r>
            <a:endParaRPr lang="ro-RO" sz="1200" dirty="0" smtClean="0"/>
          </a:p>
          <a:p>
            <a:pPr>
              <a:buNone/>
            </a:pPr>
            <a:r>
              <a:rPr lang="en-US" sz="1200" dirty="0" smtClean="0"/>
              <a:t>12: </a:t>
            </a:r>
            <a:r>
              <a:rPr lang="ro-RO" sz="1200" dirty="0" smtClean="0"/>
              <a:t>         </a:t>
            </a:r>
            <a:r>
              <a:rPr lang="en-US" sz="1200" dirty="0" smtClean="0"/>
              <a:t>p</a:t>
            </a:r>
            <a:r>
              <a:rPr lang="en-US" sz="1200" baseline="-25000" dirty="0" smtClean="0"/>
              <a:t>t</a:t>
            </a:r>
            <a:r>
              <a:rPr lang="en-US" sz="1200" dirty="0" smtClean="0"/>
              <a:t> ←project assigned to</a:t>
            </a:r>
            <a:r>
              <a:rPr lang="ro-RO" sz="1200" dirty="0" smtClean="0"/>
              <a:t> </a:t>
            </a:r>
            <a:r>
              <a:rPr lang="en-US" sz="1200" dirty="0" err="1" smtClean="0"/>
              <a:t>s</a:t>
            </a:r>
            <a:r>
              <a:rPr lang="en-US" sz="1200" baseline="-25000" dirty="0" err="1" smtClean="0"/>
              <a:t>r</a:t>
            </a:r>
            <a:r>
              <a:rPr lang="en-US" sz="1200" dirty="0" smtClean="0"/>
              <a:t>; </a:t>
            </a:r>
            <a:endParaRPr lang="ro-RO" sz="1200" dirty="0" smtClean="0"/>
          </a:p>
          <a:p>
            <a:pPr>
              <a:buNone/>
            </a:pPr>
            <a:r>
              <a:rPr lang="en-US" sz="1200" dirty="0" smtClean="0"/>
              <a:t>13:</a:t>
            </a:r>
            <a:r>
              <a:rPr lang="ro-RO" sz="1200" dirty="0" smtClean="0"/>
              <a:t> </a:t>
            </a:r>
            <a:r>
              <a:rPr lang="en-US" sz="1200" dirty="0" smtClean="0"/>
              <a:t> </a:t>
            </a:r>
            <a:r>
              <a:rPr lang="ro-RO" sz="1200" dirty="0" smtClean="0"/>
              <a:t>        </a:t>
            </a:r>
            <a:r>
              <a:rPr lang="en-US" sz="1200" dirty="0" smtClean="0"/>
              <a:t>M = M \(</a:t>
            </a:r>
            <a:r>
              <a:rPr lang="en-US" sz="1200" dirty="0" err="1" smtClean="0"/>
              <a:t>s</a:t>
            </a:r>
            <a:r>
              <a:rPr lang="en-US" sz="1200" baseline="-25000" dirty="0" err="1" smtClean="0"/>
              <a:t>r</a:t>
            </a:r>
            <a:r>
              <a:rPr lang="en-US" sz="1200" dirty="0" smtClean="0"/>
              <a:t>,</a:t>
            </a:r>
            <a:r>
              <a:rPr lang="ro-RO" sz="1200" dirty="0" smtClean="0"/>
              <a:t> </a:t>
            </a:r>
            <a:r>
              <a:rPr lang="en-US" sz="1200" dirty="0" smtClean="0"/>
              <a:t>p</a:t>
            </a:r>
            <a:r>
              <a:rPr lang="en-US" sz="1200" baseline="-25000" dirty="0" smtClean="0"/>
              <a:t>t</a:t>
            </a:r>
            <a:r>
              <a:rPr lang="en-US" sz="1200" dirty="0" smtClean="0"/>
              <a:t>); </a:t>
            </a:r>
            <a:endParaRPr lang="ro-RO" sz="1200" dirty="0" smtClean="0"/>
          </a:p>
          <a:p>
            <a:pPr>
              <a:buNone/>
            </a:pPr>
            <a:r>
              <a:rPr lang="en-US" sz="1200" dirty="0" smtClean="0"/>
              <a:t>14: </a:t>
            </a:r>
            <a:r>
              <a:rPr lang="ro-RO" sz="1200" dirty="0" smtClean="0"/>
              <a:t>    </a:t>
            </a:r>
            <a:r>
              <a:rPr lang="en-US" sz="1200" dirty="0" smtClean="0"/>
              <a:t>if </a:t>
            </a:r>
            <a:r>
              <a:rPr lang="en-US" sz="1200" dirty="0" err="1" smtClean="0"/>
              <a:t>p</a:t>
            </a:r>
            <a:r>
              <a:rPr lang="en-US" sz="1200" baseline="-25000" dirty="0" err="1" smtClean="0"/>
              <a:t>j</a:t>
            </a:r>
            <a:r>
              <a:rPr lang="en-US" sz="1200" dirty="0" smtClean="0"/>
              <a:t> is full then </a:t>
            </a:r>
            <a:endParaRPr lang="ro-RO" sz="1200" dirty="0" smtClean="0"/>
          </a:p>
          <a:p>
            <a:pPr>
              <a:buNone/>
            </a:pPr>
            <a:r>
              <a:rPr lang="en-US" sz="1200" dirty="0" smtClean="0"/>
              <a:t>15: </a:t>
            </a:r>
            <a:r>
              <a:rPr lang="ro-RO" sz="1200" dirty="0" smtClean="0"/>
              <a:t>        </a:t>
            </a:r>
            <a:r>
              <a:rPr lang="en-US" sz="1200" dirty="0" err="1" smtClean="0"/>
              <a:t>s</a:t>
            </a:r>
            <a:r>
              <a:rPr lang="en-US" sz="1200" baseline="-25000" dirty="0" err="1" smtClean="0"/>
              <a:t>r</a:t>
            </a:r>
            <a:r>
              <a:rPr lang="en-US" sz="1200" baseline="-25000" dirty="0" smtClean="0"/>
              <a:t> </a:t>
            </a:r>
            <a:r>
              <a:rPr lang="en-US" sz="1200" dirty="0" smtClean="0"/>
              <a:t>←worst student assigned to </a:t>
            </a:r>
            <a:r>
              <a:rPr lang="en-US" sz="1200" dirty="0" err="1" smtClean="0"/>
              <a:t>l</a:t>
            </a:r>
            <a:r>
              <a:rPr lang="en-US" sz="1200" baseline="-25000" dirty="0" err="1" smtClean="0"/>
              <a:t>k</a:t>
            </a:r>
            <a:r>
              <a:rPr lang="en-US" sz="1200" dirty="0" smtClean="0"/>
              <a:t>; </a:t>
            </a:r>
            <a:endParaRPr lang="ro-RO" sz="1200" dirty="0" smtClean="0"/>
          </a:p>
          <a:p>
            <a:pPr>
              <a:buNone/>
            </a:pPr>
            <a:r>
              <a:rPr lang="en-US" sz="1200" dirty="0" smtClean="0"/>
              <a:t>16:</a:t>
            </a:r>
            <a:r>
              <a:rPr lang="ro-RO" sz="1200" dirty="0" smtClean="0"/>
              <a:t>        </a:t>
            </a:r>
            <a:r>
              <a:rPr lang="en-US" sz="1200" dirty="0" smtClean="0"/>
              <a:t> for each </a:t>
            </a:r>
            <a:r>
              <a:rPr lang="en-US" sz="1200" dirty="0" err="1" smtClean="0"/>
              <a:t>succesor</a:t>
            </a:r>
            <a:r>
              <a:rPr lang="en-US" sz="1200" dirty="0" smtClean="0"/>
              <a:t> </a:t>
            </a:r>
            <a:r>
              <a:rPr lang="en-US" sz="1200" dirty="0" err="1" smtClean="0"/>
              <a:t>s</a:t>
            </a:r>
            <a:r>
              <a:rPr lang="en-US" sz="1200" baseline="-25000" dirty="0" err="1" smtClean="0"/>
              <a:t>t</a:t>
            </a:r>
            <a:r>
              <a:rPr lang="en-US" sz="1200" dirty="0" smtClean="0"/>
              <a:t> of </a:t>
            </a:r>
            <a:r>
              <a:rPr lang="en-US" sz="1200" dirty="0" err="1" smtClean="0"/>
              <a:t>s</a:t>
            </a:r>
            <a:r>
              <a:rPr lang="en-US" sz="1200" baseline="-25000" dirty="0" err="1" smtClean="0"/>
              <a:t>r</a:t>
            </a:r>
            <a:r>
              <a:rPr lang="en-US" sz="1200" dirty="0" smtClean="0"/>
              <a:t> on </a:t>
            </a:r>
            <a:r>
              <a:rPr lang="en-US" sz="1200" dirty="0" err="1" smtClean="0"/>
              <a:t>L</a:t>
            </a:r>
            <a:r>
              <a:rPr lang="en-US" sz="1200" baseline="-25000" dirty="0" err="1" smtClean="0"/>
              <a:t>k</a:t>
            </a:r>
            <a:r>
              <a:rPr lang="en-US" sz="1200" dirty="0" smtClean="0"/>
              <a:t> do </a:t>
            </a:r>
            <a:endParaRPr lang="ro-RO" sz="1200" dirty="0" smtClean="0"/>
          </a:p>
          <a:p>
            <a:pPr>
              <a:buNone/>
            </a:pPr>
            <a:r>
              <a:rPr lang="en-US" sz="1200" dirty="0" smtClean="0"/>
              <a:t>17: </a:t>
            </a:r>
            <a:r>
              <a:rPr lang="ro-RO" sz="1200" dirty="0" smtClean="0"/>
              <a:t>            </a:t>
            </a:r>
            <a:r>
              <a:rPr lang="en-US" sz="1200" dirty="0" smtClean="0"/>
              <a:t>for each project </a:t>
            </a:r>
            <a:r>
              <a:rPr lang="en-US" sz="1200" dirty="0" err="1" smtClean="0"/>
              <a:t>p</a:t>
            </a:r>
            <a:r>
              <a:rPr lang="en-US" sz="1200" baseline="-25000" dirty="0" err="1" smtClean="0"/>
              <a:t>u</a:t>
            </a:r>
            <a:r>
              <a:rPr lang="en-US" sz="1200" dirty="0" smtClean="0"/>
              <a:t> ∈ </a:t>
            </a:r>
            <a:r>
              <a:rPr lang="en-US" sz="1200" dirty="0" err="1" smtClean="0"/>
              <a:t>P</a:t>
            </a:r>
            <a:r>
              <a:rPr lang="en-US" sz="1200" baseline="-25000" dirty="0" err="1" smtClean="0"/>
              <a:t>k</a:t>
            </a:r>
            <a:r>
              <a:rPr lang="en-US" sz="1200" dirty="0" smtClean="0"/>
              <a:t> ∩A</a:t>
            </a:r>
            <a:r>
              <a:rPr lang="en-US" sz="1200" baseline="-25000" dirty="0" smtClean="0"/>
              <a:t>t</a:t>
            </a:r>
            <a:r>
              <a:rPr lang="en-US" sz="1200" dirty="0" smtClean="0"/>
              <a:t> do </a:t>
            </a:r>
            <a:endParaRPr lang="ro-RO" sz="1200" dirty="0" smtClean="0"/>
          </a:p>
          <a:p>
            <a:pPr>
              <a:buNone/>
            </a:pPr>
            <a:r>
              <a:rPr lang="en-US" sz="1200" dirty="0" smtClean="0"/>
              <a:t>18: </a:t>
            </a:r>
            <a:r>
              <a:rPr lang="ro-RO" sz="1200" dirty="0" smtClean="0"/>
              <a:t>                </a:t>
            </a:r>
            <a:r>
              <a:rPr lang="en-US" sz="1200" dirty="0" smtClean="0"/>
              <a:t>delete (</a:t>
            </a:r>
            <a:r>
              <a:rPr lang="en-US" sz="1200" dirty="0" err="1" smtClean="0"/>
              <a:t>s</a:t>
            </a:r>
            <a:r>
              <a:rPr lang="en-US" sz="1200" baseline="-25000" dirty="0" err="1" smtClean="0"/>
              <a:t>t</a:t>
            </a:r>
            <a:r>
              <a:rPr lang="en-US" sz="1200" dirty="0" smtClean="0"/>
              <a:t>, </a:t>
            </a:r>
            <a:r>
              <a:rPr lang="en-US" sz="1200" dirty="0" err="1" smtClean="0"/>
              <a:t>p</a:t>
            </a:r>
            <a:r>
              <a:rPr lang="en-US" sz="1200" baseline="-25000" dirty="0" err="1" smtClean="0"/>
              <a:t>u</a:t>
            </a:r>
            <a:r>
              <a:rPr lang="en-US" sz="1200" dirty="0" smtClean="0"/>
              <a:t>); </a:t>
            </a:r>
            <a:endParaRPr lang="ro-RO" sz="1200" dirty="0" smtClean="0"/>
          </a:p>
          <a:p>
            <a:pPr>
              <a:buNone/>
            </a:pPr>
            <a:r>
              <a:rPr lang="en-US" sz="1200" dirty="0" smtClean="0"/>
              <a:t>19: </a:t>
            </a:r>
            <a:r>
              <a:rPr lang="ro-RO" sz="1200" dirty="0" smtClean="0"/>
              <a:t> </a:t>
            </a:r>
            <a:r>
              <a:rPr lang="en-US" sz="1200" dirty="0" smtClean="0"/>
              <a:t>return M</a:t>
            </a:r>
          </a:p>
          <a:p>
            <a:pPr>
              <a:buNone/>
            </a:pPr>
            <a:endParaRPr lang="en-US" sz="12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Analiză și proiectare</a:t>
            </a:r>
            <a:endParaRPr lang="en-US" dirty="0"/>
          </a:p>
        </p:txBody>
      </p:sp>
      <p:pic>
        <p:nvPicPr>
          <p:cNvPr id="3075" name="Picture 3" descr="C:\Users\Bogdan\Downloads\imageedit_1_4987175911.png"/>
          <p:cNvPicPr>
            <a:picLocks noGrp="1" noChangeAspect="1" noChangeArrowheads="1"/>
          </p:cNvPicPr>
          <p:nvPr>
            <p:ph sz="quarter" idx="1"/>
          </p:nvPr>
        </p:nvPicPr>
        <p:blipFill>
          <a:blip r:embed="rId3"/>
          <a:srcRect/>
          <a:stretch>
            <a:fillRect/>
          </a:stretch>
        </p:blipFill>
        <p:spPr bwMode="auto">
          <a:xfrm>
            <a:off x="381000" y="1981200"/>
            <a:ext cx="8180896" cy="3783013"/>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Demo</a:t>
            </a:r>
            <a:endParaRPr lang="en-US" dirty="0"/>
          </a:p>
        </p:txBody>
      </p:sp>
      <p:sp>
        <p:nvSpPr>
          <p:cNvPr id="3" name="Content Placeholder 2"/>
          <p:cNvSpPr>
            <a:spLocks noGrp="1"/>
          </p:cNvSpPr>
          <p:nvPr>
            <p:ph sz="quarter" idx="1"/>
          </p:nvPr>
        </p:nvSpPr>
        <p:spPr/>
        <p:txBody>
          <a:bodyPr/>
          <a:lstStyle/>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Concluzii</a:t>
            </a:r>
            <a:endParaRPr lang="en-US" dirty="0"/>
          </a:p>
        </p:txBody>
      </p:sp>
      <p:sp>
        <p:nvSpPr>
          <p:cNvPr id="3" name="Content Placeholder 2"/>
          <p:cNvSpPr>
            <a:spLocks noGrp="1"/>
          </p:cNvSpPr>
          <p:nvPr>
            <p:ph sz="quarter" idx="1"/>
          </p:nvPr>
        </p:nvSpPr>
        <p:spPr/>
        <p:txBody>
          <a:bodyPr/>
          <a:lstStyle/>
          <a:p>
            <a:pPr>
              <a:buNone/>
            </a:pPr>
            <a:endParaRPr lang="ro-RO" dirty="0" smtClean="0"/>
          </a:p>
          <a:p>
            <a:r>
              <a:rPr lang="ro-RO" dirty="0" smtClean="0"/>
              <a:t> Beneficii:</a:t>
            </a:r>
          </a:p>
          <a:p>
            <a:pPr lvl="1"/>
            <a:r>
              <a:rPr lang="ro-RO" dirty="0" smtClean="0"/>
              <a:t>Sistem centralizat de repartizare</a:t>
            </a:r>
          </a:p>
          <a:p>
            <a:pPr lvl="1"/>
            <a:r>
              <a:rPr lang="ro-RO" dirty="0" smtClean="0"/>
              <a:t>Transparența înscrierilor</a:t>
            </a:r>
          </a:p>
          <a:p>
            <a:pPr lvl="1"/>
            <a:r>
              <a:rPr lang="ro-RO" dirty="0" smtClean="0"/>
              <a:t>Accesibilitate	</a:t>
            </a:r>
          </a:p>
          <a:p>
            <a:r>
              <a:rPr lang="ro-RO" dirty="0" smtClean="0"/>
              <a:t>Direcții de dezvoltare:</a:t>
            </a:r>
          </a:p>
          <a:p>
            <a:pPr lvl="1"/>
            <a:r>
              <a:rPr lang="ro-RO" dirty="0" smtClean="0"/>
              <a:t>Modificare manuală a repartizării</a:t>
            </a:r>
          </a:p>
          <a:p>
            <a:pPr lvl="1"/>
            <a:r>
              <a:rPr lang="ro-RO" dirty="0" smtClean="0"/>
              <a:t>Ghid complet în obținerea diplomei de licență</a:t>
            </a:r>
          </a:p>
          <a:p>
            <a:pPr lvl="1"/>
            <a:r>
              <a:rPr lang="ro-RO" dirty="0" smtClean="0"/>
              <a:t>Propuneri din partea studenților</a:t>
            </a:r>
          </a:p>
          <a:p>
            <a:pPr lvl="1">
              <a:buNone/>
            </a:pPr>
            <a:endParaRPr lang="ro-RO" dirty="0" smtClean="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318</TotalTime>
  <Words>612</Words>
  <Application>Microsoft Office PowerPoint</Application>
  <PresentationFormat>On-screen Show (4:3)</PresentationFormat>
  <Paragraphs>131</Paragraphs>
  <Slides>10</Slides>
  <Notes>7</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Civic</vt:lpstr>
      <vt:lpstr>Universitatea Alexandru Ioan-Cuza din Iași Facultatea de Informatică</vt:lpstr>
      <vt:lpstr>Cuprins</vt:lpstr>
      <vt:lpstr>Motivație</vt:lpstr>
      <vt:lpstr>Stable Matching</vt:lpstr>
      <vt:lpstr>Student-Project Allocation </vt:lpstr>
      <vt:lpstr>Algoritm</vt:lpstr>
      <vt:lpstr>Analiză și proiectare</vt:lpstr>
      <vt:lpstr>Demo</vt:lpstr>
      <vt:lpstr>Concluzii</vt:lpstr>
      <vt:lpstr>Vă mulțumesc</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Universitatea Alexandru Ioan-Cuza din Iași Facultatea de Informatică</dc:title>
  <dc:creator>Bogdan</dc:creator>
  <cp:lastModifiedBy>Windows User</cp:lastModifiedBy>
  <cp:revision>27</cp:revision>
  <dcterms:created xsi:type="dcterms:W3CDTF">2006-08-16T00:00:00Z</dcterms:created>
  <dcterms:modified xsi:type="dcterms:W3CDTF">2018-06-27T18:52:20Z</dcterms:modified>
</cp:coreProperties>
</file>