
<file path=[Content_Types].xml><?xml version="1.0" encoding="utf-8"?>
<Types xmlns="http://schemas.openxmlformats.org/package/2006/content-types">
  <Default Extension="jpeg" ContentType="image/jpeg"/>
  <Default Extension="PhpPresentationReaderPpt2007BkgBJMiIM" ContentType="application/octet-stream"/>
  <Default Extension="PhpPresentationReaderPpt2007BkgcPalcM" ContentType="application/octet-stream"/>
  <Default Extension="PhpPresentationReaderPpt2007BkgCpgoOM" ContentType="application/octet-stream"/>
  <Default Extension="PhpPresentationReaderPpt2007BkgDcLfBM" ContentType="application/octet-stream"/>
  <Default Extension="PhpPresentationReaderPpt2007BkgeMbaaM" ContentType="application/octet-stream"/>
  <Default Extension="PhpPresentationReaderPpt2007BkggaHBLM" ContentType="application/octet-stream"/>
  <Default Extension="PhpPresentationReaderPpt2007BkgGPgoMM" ContentType="application/octet-stream"/>
  <Default Extension="PhpPresentationReaderPpt2007BkghmfEHM" ContentType="application/octet-stream"/>
  <Default Extension="PhpPresentationReaderPpt2007BkgioMceM" ContentType="application/octet-stream"/>
  <Default Extension="PhpPresentationReaderPpt2007BkgLigeFM" ContentType="application/octet-stream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9" r:id="rId9"/>
    <p:sldId id="262" r:id="rId10"/>
    <p:sldId id="263" r:id="rId11"/>
    <p:sldId id="264" r:id="rId12"/>
    <p:sldId id="265" r:id="rId13"/>
    <p:sldId id="267" r:id="rId14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94660"/>
  </p:normalViewPr>
  <p:slideViewPr>
    <p:cSldViewPr>
      <p:cViewPr varScale="1">
        <p:scale>
          <a:sx n="138" d="100"/>
          <a:sy n="138" d="100"/>
        </p:scale>
        <p:origin x="7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hpPresentationReaderPpt2007BkgDcLfBM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hpPresentationReaderPpt2007BkgioMceM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hpPresentationReaderPpt2007BkgBJMiIM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hpPresentationReaderPpt2007BkgGPgoMM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hpPresentationReaderPpt2007BkgLigeFM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hpPresentationReaderPpt2007BkghmfEHM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hpPresentationReaderPpt2007BkgBJMiIM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hpPresentationReaderPpt2007BkggaHBLM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hpPresentationReaderPpt2007BkgGPgoMM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hpPresentationReaderPpt2007BkgCpgoOM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hpPresentationReaderPpt2007BkgeMbaaM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hpPresentationReaderPpt2007BkgcPalcM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TION_ONLY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TITLE_AND_DESCRIPTION_1_3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1_1_2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BOD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ONL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TION_ONLY_3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TITLE_AND_DESCRIPTION_1_1_3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TITLE_AND_DESCRIPTION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TITLE_AND_DESCRIPTION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TION_ONLY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6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436867339" r:id="rId1"/>
    <p:sldLayoutId id="2436867340" r:id="rId2"/>
    <p:sldLayoutId id="2436867341" r:id="rId3"/>
    <p:sldLayoutId id="2436867342" r:id="rId4"/>
    <p:sldLayoutId id="2436867343" r:id="rId5"/>
    <p:sldLayoutId id="2436867344" r:id="rId6"/>
    <p:sldLayoutId id="2436867345" r:id="rId7"/>
    <p:sldLayoutId id="2436867346" r:id="rId8"/>
    <p:sldLayoutId id="2436867347" r:id="rId9"/>
    <p:sldLayoutId id="2436867348" r:id="rId10"/>
    <p:sldLayoutId id="2436867349" r:id="rId11"/>
    <p:sldLayoutId id="2436867350" r:id="rId12"/>
  </p:sldLayoutIdLst>
  <p:txStyles>
    <p:titleStyle>
      <a:defPPr algn="l">
        <a:defRPr kern="1200"/>
      </a:defPPr>
      <a:lvl1pPr algn="l">
        <a:defRPr sz="1400" kern="1200"/>
      </a:lvl1pPr>
      <a:lvl2pPr algn="l">
        <a:defRPr sz="1400" kern="1200"/>
      </a:lvl2pPr>
      <a:lvl3pPr algn="l">
        <a:defRPr sz="1400" kern="1200"/>
      </a:lvl3pPr>
      <a:lvl4pPr algn="l">
        <a:defRPr sz="1400" kern="1200"/>
      </a:lvl4pPr>
      <a:lvl5pPr algn="l">
        <a:defRPr sz="1400" kern="1200"/>
      </a:lvl5pPr>
      <a:lvl6pPr algn="l">
        <a:defRPr sz="1400" kern="1200"/>
      </a:lvl6pPr>
      <a:lvl7pPr algn="l">
        <a:defRPr sz="1400" kern="1200"/>
      </a:lvl7pPr>
      <a:lvl8pPr algn="l">
        <a:defRPr sz="1400" kern="1200"/>
      </a:lvl8pPr>
      <a:lvl9pPr algn="l">
        <a:defRPr sz="1400" kern="1200"/>
      </a:lvl9pPr>
      <a:extLst/>
    </p:titleStyle>
    <p:bodyStyle>
      <a:defPPr algn="l">
        <a:defRPr kern="1200"/>
      </a:defPPr>
      <a:lvl1pPr algn="l">
        <a:defRPr sz="1400" kern="1200"/>
      </a:lvl1pPr>
      <a:lvl2pPr algn="l">
        <a:defRPr sz="1400" kern="1200"/>
      </a:lvl2pPr>
      <a:lvl3pPr algn="l">
        <a:defRPr sz="1400" kern="1200"/>
      </a:lvl3pPr>
      <a:lvl4pPr algn="l">
        <a:defRPr sz="1400" kern="1200"/>
      </a:lvl4pPr>
      <a:lvl5pPr algn="l">
        <a:defRPr sz="1400" kern="1200"/>
      </a:lvl5pPr>
      <a:lvl6pPr algn="l">
        <a:defRPr sz="1400" kern="1200"/>
      </a:lvl6pPr>
      <a:lvl7pPr algn="l">
        <a:defRPr sz="1400" kern="1200"/>
      </a:lvl7pPr>
      <a:lvl8pPr algn="l">
        <a:defRPr sz="1400" kern="1200"/>
      </a:lvl8pPr>
      <a:lvl9pPr algn="l">
        <a:defRPr sz="1400" kern="1200"/>
      </a:lvl9pPr>
      <a:extLst/>
    </p:bodyStyle>
    <p:otherStyle>
      <a:defPPr algn="l">
        <a:defRPr kern="1200"/>
      </a:defPPr>
      <a:lvl1pPr algn="l">
        <a:defRPr sz="1400" kern="1200"/>
      </a:lvl1pPr>
      <a:lvl2pPr algn="l">
        <a:defRPr sz="1400" kern="1200"/>
      </a:lvl2pPr>
      <a:lvl3pPr algn="l">
        <a:defRPr sz="1400" kern="1200"/>
      </a:lvl3pPr>
      <a:lvl4pPr algn="l">
        <a:defRPr sz="1400" kern="1200"/>
      </a:lvl4pPr>
      <a:lvl5pPr algn="l">
        <a:defRPr sz="1400" kern="1200"/>
      </a:lvl5pPr>
      <a:lvl6pPr algn="l">
        <a:defRPr sz="1400" kern="1200"/>
      </a:lvl6pPr>
      <a:lvl7pPr algn="l">
        <a:defRPr sz="1400" kern="1200"/>
      </a:lvl7pPr>
      <a:lvl8pPr algn="l">
        <a:defRPr sz="1400" kern="1200"/>
      </a:lvl8pPr>
      <a:lvl9pPr algn="l">
        <a:defRPr sz="1400" kern="1200"/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543050"/>
          <a:ext cx="8229600" cy="3257550"/>
          <a:chOff x="914400" y="1543050"/>
          <a:chExt cx="8229600" cy="3257550"/>
        </a:xfrm>
      </p:grpSpPr>
      <p:sp>
        <p:nvSpPr>
          <p:cNvPr id="2" name="TextBox 1"/>
          <p:cNvSpPr txBox="1"/>
          <p:nvPr/>
        </p:nvSpPr>
        <p:spPr>
          <a:xfrm>
            <a:off x="1828800" y="1276350"/>
            <a:ext cx="5486400" cy="1938992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Adaptive Security Framework for Fintech Platforms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257550"/>
            <a:ext cx="7315200" cy="40011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Digital Security Project Overview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52322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Key Risk Discussions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7315200" cy="1631216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Discusses the impact and likelihood of various risks.
Emphasizes the critical need for secure key management.
Outlines strategies for mitigating potential performance overhead.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52322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Conclusion and Future Work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7315200" cy="1938992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The framework provides a robust solution for fintech security.
Future work includes transitioning to stronger hashing algorithms.
Plans for integrating behavioral biometrics and advanced anomaly detection.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4200525"/>
          <a:chOff x="914400" y="1028700"/>
          <a:chExt cx="8229600" cy="4200525"/>
        </a:xfrm>
      </p:grpSpPr>
      <p:sp>
        <p:nvSpPr>
          <p:cNvPr id="2" name="TextBox 1"/>
          <p:cNvSpPr txBox="1"/>
          <p:nvPr/>
        </p:nvSpPr>
        <p:spPr>
          <a:xfrm>
            <a:off x="1828800" y="1028700"/>
            <a:ext cx="5486400" cy="707886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7315200" cy="2308324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This work presents a comprehensive adaptive security framework aimed at enhancing the security landscape for fintech platforms, ensuring user trust and regulatory compliance.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828800" y="1028700"/>
          <a:ext cx="7315200" cy="3581400"/>
          <a:chOff x="1828800" y="1028700"/>
          <a:chExt cx="7315200" cy="3581400"/>
        </a:xfrm>
      </p:grpSpPr>
      <p:sp>
        <p:nvSpPr>
          <p:cNvPr id="2" name="TextBox 1"/>
          <p:cNvSpPr txBox="1"/>
          <p:nvPr/>
        </p:nvSpPr>
        <p:spPr>
          <a:xfrm>
            <a:off x="1828800" y="1028700"/>
            <a:ext cx="5486400" cy="8572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000" b="1" u="none" strike="noStrike" cap="none" spc="0">
                <a:solidFill>
                  <a:srgbClr val="FFFFFF">
                    <a:alpha val="100000"/>
                  </a:srgbClr>
                </a:solidFill>
                <a:latin typeface="Calibri"/>
              </a:rPr>
              <a:t>Thank you!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2057400"/>
            <a:ext cx="5486400" cy="40011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Do you have 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4676775"/>
          <a:chOff x="914400" y="1028700"/>
          <a:chExt cx="8229600" cy="4676775"/>
        </a:xfrm>
      </p:grpSpPr>
      <p:sp>
        <p:nvSpPr>
          <p:cNvPr id="2" name="TextBox 1"/>
          <p:cNvSpPr txBox="1"/>
          <p:nvPr/>
        </p:nvSpPr>
        <p:spPr>
          <a:xfrm>
            <a:off x="1828800" y="1028700"/>
            <a:ext cx="5486400" cy="707886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7315200" cy="2308324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This presentation discusses the design and implementation of an adaptive security framework tailored for modern fintech platforms, addressing the evolving threats in the digital financial services landscape.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52322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Overview of Fintech Platform Security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733550"/>
            <a:ext cx="4267200" cy="317009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Ctr="0">
            <a:spAutoFit/>
          </a:bodyPr>
          <a:lstStyle/>
          <a:p>
            <a:pPr marL="342900" marR="0" lvl="0" indent="-34290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Fintech platforms integrate financial services with digital technology.
They face threats like credential theft, SQL injection, and session hijacking.
Traditional security models are inadequate, necessitating adaptive frameworks.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DF8D5D9-CC74-8B70-A2FA-FE56E3BD8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733550"/>
            <a:ext cx="2862322" cy="28623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52322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Project Context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7315200" cy="193899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Ctr="0">
            <a:spAutoFit/>
          </a:bodyPr>
          <a:lstStyle/>
          <a:p>
            <a:pPr marL="342900" marR="0" lvl="0" indent="-34290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The project addresses the urgent need for security in fintech platforms.
Consequences of breaches include financial fraud and regulatory penalties.
Existing security implementations often lag behind technological advancements.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2714625"/>
          <a:chOff x="914400" y="1028700"/>
          <a:chExt cx="8229600" cy="27146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52322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Objectives of the Framework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3886200" cy="255454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Ctr="0">
            <a:spAutoFit/>
          </a:bodyPr>
          <a:lstStyle/>
          <a:p>
            <a:pPr marL="342900" marR="0" lvl="0" indent="-34290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Implement secure session management using JWT.
Prevent SQL injection through prepared statements.
Incorporate email-based 2FA.</a:t>
            </a:r>
          </a:p>
          <a:p>
            <a:pPr marL="342900" marR="0" lvl="0" indent="-34290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>
                    <a:alpha val="100000"/>
                  </a:srgb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Password hashing.</a:t>
            </a:r>
            <a:endParaRPr lang="en-US" sz="2000" u="none" strike="noStrike" cap="none" spc="0" dirty="0">
              <a:solidFill>
                <a:srgbClr val="FFFFFF">
                  <a:alpha val="100000"/>
                </a:srgb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050" name="Picture 2" descr="Security Images – Browse 10,511,172 Stock Photos, Vectors, and Video |  Adobe Stock">
            <a:extLst>
              <a:ext uri="{FF2B5EF4-FFF2-40B4-BE49-F238E27FC236}">
                <a16:creationId xmlns:a16="http://schemas.microsoft.com/office/drawing/2014/main" id="{95549423-1C0F-2A0A-F653-1FBE1A38B8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56" r="-1"/>
          <a:stretch/>
        </p:blipFill>
        <p:spPr bwMode="auto">
          <a:xfrm>
            <a:off x="5049089" y="1800225"/>
            <a:ext cx="2914438" cy="26765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5A5C33-C069-8D48-E69B-CF4B6C3801CD}"/>
              </a:ext>
            </a:extLst>
          </p:cNvPr>
          <p:cNvSpPr txBox="1"/>
          <p:nvPr/>
        </p:nvSpPr>
        <p:spPr>
          <a:xfrm>
            <a:off x="914400" y="1028700"/>
            <a:ext cx="7315200" cy="52322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Password Hashing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4F9BD5-B912-993E-21C4-08E85D2F6AA3}"/>
              </a:ext>
            </a:extLst>
          </p:cNvPr>
          <p:cNvSpPr txBox="1"/>
          <p:nvPr/>
        </p:nvSpPr>
        <p:spPr>
          <a:xfrm>
            <a:off x="914400" y="1800225"/>
            <a:ext cx="7467600" cy="255454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Ctr="0">
            <a:spAutoFit/>
          </a:bodyPr>
          <a:lstStyle/>
          <a:p>
            <a:pPr marL="342900" marR="0" lvl="0" indent="-34290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>
                    <a:alpha val="100000"/>
                  </a:srgb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Passwords are hashed with </a:t>
            </a:r>
            <a:r>
              <a:rPr lang="en-US" sz="2000" dirty="0">
                <a:solidFill>
                  <a:srgbClr val="FFFFFF">
                    <a:alpha val="100000"/>
                  </a:srgbClr>
                </a:solidFill>
                <a:latin typeface="OCR A Extended" panose="02010509020102010303" pitchFamily="50" charset="0"/>
                <a:cs typeface="Poppins" panose="00000500000000000000" pitchFamily="2" charset="0"/>
              </a:rPr>
              <a:t>MD5</a:t>
            </a:r>
            <a:r>
              <a:rPr lang="en-US" sz="2000" dirty="0">
                <a:solidFill>
                  <a:srgbClr val="FFFFFF">
                    <a:alpha val="100000"/>
                  </a:srgb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marL="342900" marR="0" lvl="0" indent="-34290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>
                    <a:alpha val="100000"/>
                  </a:srgb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Hashes are stored securely for each user in the database.</a:t>
            </a:r>
          </a:p>
          <a:p>
            <a:pPr marL="342900" marR="0" lvl="0" indent="-34290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No need for any decryption which can lead to passwords being compromised, as 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OCR A Extended" panose="02010509020102010303" pitchFamily="50" charset="0"/>
                <a:cs typeface="Poppins" panose="00000500000000000000" pitchFamily="2" charset="0"/>
              </a:rPr>
              <a:t>MD5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is a one-way hashing algorithm.</a:t>
            </a:r>
          </a:p>
          <a:p>
            <a:pPr marL="342900" marR="0" lvl="0" indent="-34290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>
                    <a:alpha val="100000"/>
                  </a:srgb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For the login system, the password is being rehashed and compared to the database stored variant.</a:t>
            </a:r>
            <a:endParaRPr lang="en-US" sz="2000" u="none" strike="noStrike" cap="none" spc="0" dirty="0">
              <a:solidFill>
                <a:srgbClr val="FFFFFF">
                  <a:alpha val="100000"/>
                </a:srgb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553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324225"/>
          <a:chOff x="914400" y="1028700"/>
          <a:chExt cx="8229600" cy="33242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52322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Email Code System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7467600" cy="255454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Ctr="0">
            <a:spAutoFit/>
          </a:bodyPr>
          <a:lstStyle/>
          <a:p>
            <a:pPr marL="342900" marR="0" lvl="0" indent="-34290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>
                    <a:alpha val="100000"/>
                  </a:srgb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After a successful login attempt, the user is prompted to insert a validation code.</a:t>
            </a:r>
          </a:p>
          <a:p>
            <a:pPr marL="342900" marR="0" lvl="0" indent="-34290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>
                    <a:alpha val="100000"/>
                  </a:srgb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 the backend, a random </a:t>
            </a:r>
            <a:r>
              <a:rPr lang="en-US" sz="2000" dirty="0">
                <a:solidFill>
                  <a:srgbClr val="FFFFFF">
                    <a:alpha val="100000"/>
                  </a:srgbClr>
                </a:solidFill>
                <a:latin typeface="OCR A Extended" panose="02010509020102010303" pitchFamily="50" charset="0"/>
                <a:cs typeface="Poppins" panose="00000500000000000000" pitchFamily="2" charset="0"/>
              </a:rPr>
              <a:t>6-digit</a:t>
            </a:r>
            <a:r>
              <a:rPr lang="en-US" sz="2000" dirty="0">
                <a:solidFill>
                  <a:srgbClr val="FFFFFF">
                    <a:alpha val="100000"/>
                  </a:srgb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code is generated with the </a:t>
            </a:r>
            <a:r>
              <a:rPr lang="en-US" sz="2000" dirty="0" err="1">
                <a:solidFill>
                  <a:srgbClr val="FFFFFF">
                    <a:alpha val="100000"/>
                  </a:srgbClr>
                </a:solidFill>
                <a:latin typeface="OCR A Extended" panose="02010509020102010303" pitchFamily="50" charset="0"/>
                <a:cs typeface="Poppins" panose="00000500000000000000" pitchFamily="2" charset="0"/>
              </a:rPr>
              <a:t>randomBytes</a:t>
            </a:r>
            <a:r>
              <a:rPr lang="en-US" sz="2000" dirty="0">
                <a:solidFill>
                  <a:srgbClr val="FFFFFF">
                    <a:alpha val="100000"/>
                  </a:srgb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function.</a:t>
            </a:r>
          </a:p>
          <a:p>
            <a:pPr marL="342900" marR="0" lvl="0" indent="-34290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 email is sent via the integration of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OCR A Extended" panose="02010509020102010303" pitchFamily="50" charset="0"/>
                <a:cs typeface="Poppins" panose="00000500000000000000" pitchFamily="2" charset="0"/>
              </a:rPr>
              <a:t>nodemailer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to the recipient.</a:t>
            </a:r>
          </a:p>
          <a:p>
            <a:pPr marL="342900" marR="0" lvl="0" indent="-34290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>
                    <a:alpha val="100000"/>
                  </a:srgb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If the correct code is inserted, the user is prompted to the dashboard of the platform.</a:t>
            </a:r>
            <a:endParaRPr lang="en-US" sz="2000" u="none" strike="noStrike" cap="none" spc="0" dirty="0">
              <a:solidFill>
                <a:srgbClr val="FFFFFF">
                  <a:alpha val="100000"/>
                </a:srgb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23F18E-A11E-6FC6-8E21-C0E4F926B5C1}"/>
              </a:ext>
            </a:extLst>
          </p:cNvPr>
          <p:cNvSpPr txBox="1"/>
          <p:nvPr/>
        </p:nvSpPr>
        <p:spPr>
          <a:xfrm>
            <a:off x="914400" y="1028700"/>
            <a:ext cx="7315200" cy="52322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Secure Sessions with JWT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F00A50-7D3B-24B0-B932-D940C24BD234}"/>
              </a:ext>
            </a:extLst>
          </p:cNvPr>
          <p:cNvSpPr txBox="1"/>
          <p:nvPr/>
        </p:nvSpPr>
        <p:spPr>
          <a:xfrm>
            <a:off x="914400" y="1800225"/>
            <a:ext cx="7467600" cy="255454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Ctr="0">
            <a:spAutoFit/>
          </a:bodyPr>
          <a:lstStyle/>
          <a:p>
            <a:pPr marL="342900" marR="0" lvl="0" indent="-34290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>
                    <a:alpha val="100000"/>
                  </a:srgb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After a successful login, a </a:t>
            </a:r>
            <a:r>
              <a:rPr lang="en-US" sz="2000" dirty="0">
                <a:solidFill>
                  <a:srgbClr val="FFFFFF">
                    <a:alpha val="100000"/>
                  </a:srgbClr>
                </a:solidFill>
                <a:latin typeface="OCR A Extended" panose="02010509020102010303" pitchFamily="50" charset="0"/>
                <a:cs typeface="Poppins" panose="00000500000000000000" pitchFamily="2" charset="0"/>
              </a:rPr>
              <a:t>JWT</a:t>
            </a:r>
            <a:r>
              <a:rPr lang="en-US" sz="2000" dirty="0">
                <a:solidFill>
                  <a:srgbClr val="FFFFFF">
                    <a:alpha val="100000"/>
                  </a:srgb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is signed with a </a:t>
            </a:r>
            <a:r>
              <a:rPr lang="en-US" sz="2000" dirty="0">
                <a:solidFill>
                  <a:srgbClr val="FFFFFF">
                    <a:alpha val="100000"/>
                  </a:srgbClr>
                </a:solidFill>
                <a:latin typeface="OCR A Extended" panose="02010509020102010303" pitchFamily="50" charset="0"/>
                <a:cs typeface="Poppins" panose="00000500000000000000" pitchFamily="2" charset="0"/>
              </a:rPr>
              <a:t>256-bit</a:t>
            </a:r>
            <a:r>
              <a:rPr lang="en-US" sz="2000" dirty="0">
                <a:solidFill>
                  <a:srgbClr val="FFFFFF">
                    <a:alpha val="100000"/>
                  </a:srgb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secret key, and stored with user information in the </a:t>
            </a:r>
            <a:r>
              <a:rPr lang="en-US" sz="2000" dirty="0">
                <a:solidFill>
                  <a:srgbClr val="FFFFFF">
                    <a:alpha val="100000"/>
                  </a:srgbClr>
                </a:solidFill>
                <a:latin typeface="OCR A Extended" panose="02010509020102010303" pitchFamily="50" charset="0"/>
                <a:cs typeface="Poppins" panose="00000500000000000000" pitchFamily="2" charset="0"/>
              </a:rPr>
              <a:t>payload</a:t>
            </a:r>
            <a:r>
              <a:rPr lang="en-US" sz="2000" dirty="0">
                <a:solidFill>
                  <a:srgbClr val="FFFFFF">
                    <a:alpha val="100000"/>
                  </a:srgb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marL="342900" marR="0" lvl="0" indent="-34290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>
                    <a:alpha val="100000"/>
                  </a:srgb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Every private endpoint in the </a:t>
            </a:r>
            <a:r>
              <a:rPr lang="en-US" sz="2000" dirty="0">
                <a:solidFill>
                  <a:srgbClr val="FFFFFF">
                    <a:alpha val="100000"/>
                  </a:srgbClr>
                </a:solidFill>
                <a:latin typeface="OCR A Extended" panose="02010509020102010303" pitchFamily="50" charset="0"/>
                <a:cs typeface="Poppins" panose="00000500000000000000" pitchFamily="2" charset="0"/>
              </a:rPr>
              <a:t>RESTful Express API </a:t>
            </a:r>
            <a:r>
              <a:rPr lang="en-US" sz="2000" dirty="0">
                <a:solidFill>
                  <a:srgbClr val="FFFFFF">
                    <a:alpha val="100000"/>
                  </a:srgb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is secured with an </a:t>
            </a:r>
            <a:r>
              <a:rPr lang="en-US" sz="2000" dirty="0">
                <a:solidFill>
                  <a:srgbClr val="FFFFFF">
                    <a:alpha val="100000"/>
                  </a:srgbClr>
                </a:solidFill>
                <a:latin typeface="OCR A Extended" panose="02010509020102010303" pitchFamily="50" charset="0"/>
                <a:cs typeface="Poppins" panose="00000500000000000000" pitchFamily="2" charset="0"/>
              </a:rPr>
              <a:t>authorization header</a:t>
            </a:r>
            <a:r>
              <a:rPr lang="en-US" sz="2000" dirty="0">
                <a:solidFill>
                  <a:srgbClr val="FFFFFF">
                    <a:alpha val="100000"/>
                  </a:srgb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marL="342900" marR="0" lvl="0" indent="-34290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User information for filtering database queries is obtained through the validation of the 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OCR A Extended" panose="02010509020102010303" pitchFamily="50" charset="0"/>
                <a:cs typeface="Poppins" panose="00000500000000000000" pitchFamily="2" charset="0"/>
              </a:rPr>
              <a:t>JWT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using 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OCR A Extended" panose="02010509020102010303" pitchFamily="50" charset="0"/>
                <a:cs typeface="Poppins" panose="00000500000000000000" pitchFamily="2" charset="0"/>
              </a:rPr>
              <a:t>Express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middleware</a:t>
            </a:r>
            <a:r>
              <a:rPr lang="en-US" sz="2000" dirty="0">
                <a:solidFill>
                  <a:srgbClr val="FFFFFF">
                    <a:alpha val="100000"/>
                  </a:srgb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  <a:endParaRPr lang="en-US" sz="2000" u="none" strike="noStrike" cap="none" spc="0" dirty="0">
              <a:solidFill>
                <a:srgbClr val="FFFFFF">
                  <a:alpha val="100000"/>
                </a:srgb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895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019425"/>
          <a:chOff x="914400" y="1028700"/>
          <a:chExt cx="8229600" cy="30194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52322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Potential Risks of Implementation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7315200" cy="1323439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Cryptographic weaknesses due to reliance on MD5.
Email delivery failures affecting 2FA.
JWT key management errors leading to unauthorized access.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64">
  <a:themeElements>
    <a:clrScheme name="Theme64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Theme64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6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456</Words>
  <Application>Microsoft Office PowerPoint</Application>
  <PresentationFormat>On-screen Show (16:9)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OCR A Extended</vt:lpstr>
      <vt:lpstr>Poppins</vt:lpstr>
      <vt:lpstr>Theme64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Bogdan Bargaoanu</cp:lastModifiedBy>
  <cp:revision>2</cp:revision>
  <dcterms:created xsi:type="dcterms:W3CDTF">2025-05-21T18:11:06Z</dcterms:created>
  <dcterms:modified xsi:type="dcterms:W3CDTF">2025-05-21T18:53:32Z</dcterms:modified>
  <cp:category/>
  <cp:contentStatus/>
</cp:coreProperties>
</file>