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3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81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8238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15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988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34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50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6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4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8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4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2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8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2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141FC-7DA1-F82F-8C00-806A2C808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120" y="1020871"/>
            <a:ext cx="6960759" cy="284967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it-IT" sz="4600">
                <a:solidFill>
                  <a:srgbClr val="FFFFFF"/>
                </a:solidFill>
              </a:rPr>
              <a:t>REGLAREA DEBITULUI ŞI A TEMPERATURII UNUI MATERIAL GRANULAR</a:t>
            </a:r>
            <a:endParaRPr lang="en-US" sz="4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EF893-C11F-0DD3-3DE2-CB2B7D864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088" y="3962088"/>
            <a:ext cx="6112077" cy="118610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300" dirty="0" err="1">
                <a:solidFill>
                  <a:srgbClr val="FFFFFF">
                    <a:alpha val="70000"/>
                  </a:srgbClr>
                </a:solidFill>
              </a:rPr>
              <a:t>Bârgăoanu</a:t>
            </a:r>
            <a:r>
              <a:rPr lang="en-US" sz="1300" dirty="0">
                <a:solidFill>
                  <a:srgbClr val="FFFFFF">
                    <a:alpha val="70000"/>
                  </a:srgbClr>
                </a:solidFill>
              </a:rPr>
              <a:t> Bogdan-Alexandru</a:t>
            </a:r>
          </a:p>
          <a:p>
            <a:pPr algn="l">
              <a:lnSpc>
                <a:spcPct val="90000"/>
              </a:lnSpc>
            </a:pPr>
            <a:r>
              <a:rPr lang="en-US" sz="1300" dirty="0" err="1">
                <a:solidFill>
                  <a:srgbClr val="FFFFFF">
                    <a:alpha val="70000"/>
                  </a:srgbClr>
                </a:solidFill>
              </a:rPr>
              <a:t>Grupa</a:t>
            </a:r>
            <a:r>
              <a:rPr lang="en-US" sz="1300" dirty="0">
                <a:solidFill>
                  <a:srgbClr val="FFFFFF">
                    <a:alpha val="70000"/>
                  </a:srgbClr>
                </a:solidFill>
              </a:rPr>
              <a:t>: 30135/1</a:t>
            </a:r>
          </a:p>
          <a:p>
            <a:pPr algn="l">
              <a:lnSpc>
                <a:spcPct val="90000"/>
              </a:lnSpc>
            </a:pPr>
            <a:r>
              <a:rPr lang="en-US" sz="1300" dirty="0" err="1">
                <a:solidFill>
                  <a:srgbClr val="FFFFFF">
                    <a:alpha val="70000"/>
                  </a:srgbClr>
                </a:solidFill>
              </a:rPr>
              <a:t>Profesor</a:t>
            </a:r>
            <a:r>
              <a:rPr lang="en-US" sz="1300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sz="1300" dirty="0" err="1">
                <a:solidFill>
                  <a:srgbClr val="FFFFFF">
                    <a:alpha val="70000"/>
                  </a:srgbClr>
                </a:solidFill>
              </a:rPr>
              <a:t>îndrumător</a:t>
            </a:r>
            <a:r>
              <a:rPr lang="en-US" sz="1300" dirty="0">
                <a:solidFill>
                  <a:srgbClr val="FFFFFF">
                    <a:alpha val="70000"/>
                  </a:srgbClr>
                </a:solidFill>
              </a:rPr>
              <a:t>: </a:t>
            </a:r>
            <a:r>
              <a:rPr lang="en-US" sz="1300" dirty="0" err="1">
                <a:solidFill>
                  <a:srgbClr val="FFFFFF">
                    <a:alpha val="70000"/>
                  </a:srgbClr>
                </a:solidFill>
              </a:rPr>
              <a:t>Berciu</a:t>
            </a:r>
            <a:r>
              <a:rPr lang="en-US" sz="1300">
                <a:solidFill>
                  <a:srgbClr val="FFFFFF">
                    <a:alpha val="70000"/>
                  </a:srgbClr>
                </a:solidFill>
              </a:rPr>
              <a:t> George Alexandru</a:t>
            </a:r>
          </a:p>
          <a:p>
            <a:pPr algn="l">
              <a:lnSpc>
                <a:spcPct val="90000"/>
              </a:lnSpc>
            </a:pPr>
            <a:r>
              <a:rPr lang="en-US" sz="1300" dirty="0">
                <a:solidFill>
                  <a:srgbClr val="FFFFFF">
                    <a:alpha val="70000"/>
                  </a:srgbClr>
                </a:solidFill>
              </a:rPr>
              <a:t>An </a:t>
            </a:r>
            <a:r>
              <a:rPr lang="en-US" sz="1300" dirty="0" err="1">
                <a:solidFill>
                  <a:srgbClr val="FFFFFF">
                    <a:alpha val="70000"/>
                  </a:srgbClr>
                </a:solidFill>
              </a:rPr>
              <a:t>universitar</a:t>
            </a:r>
            <a:r>
              <a:rPr lang="en-US" sz="1300" dirty="0">
                <a:solidFill>
                  <a:srgbClr val="FFFFFF">
                    <a:alpha val="70000"/>
                  </a:srgbClr>
                </a:solidFill>
              </a:rPr>
              <a:t>: 2023-2024</a:t>
            </a:r>
          </a:p>
          <a:p>
            <a:pPr algn="l">
              <a:lnSpc>
                <a:spcPct val="90000"/>
              </a:lnSpc>
            </a:pPr>
            <a:endParaRPr lang="en-US" sz="13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2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39EB-B3E3-B76A-74F8-9B2CFEE7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2. CALCULUL REGULATOARELOR PRIN METODE FRECVENŢIALE PE BAZA SISTEMULUI ECHIVALENT DE ORDINUL DOI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D5142C-D036-DC07-649D-3592B2D608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Raspunsurile </a:t>
                </a:r>
                <a:r>
                  <a:rPr lang="en-US" dirty="0" err="1"/>
                  <a:t>sistemului</a:t>
                </a:r>
                <a:r>
                  <a:rPr lang="en-US" dirty="0"/>
                  <a:t> cu </a:t>
                </a:r>
                <a:r>
                  <a:rPr lang="en-US" dirty="0" err="1"/>
                  <a:t>regulatorul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PD </a:t>
                </a:r>
                <a:r>
                  <a:rPr lang="en-US" dirty="0" err="1"/>
                  <a:t>calculat</a:t>
                </a:r>
                <a:r>
                  <a:rPr lang="en-US" dirty="0"/>
                  <a:t>:</a:t>
                </a:r>
              </a:p>
              <a:p>
                <a:r>
                  <a:rPr lang="en-US" dirty="0" err="1"/>
                  <a:t>Hpd</a:t>
                </a:r>
                <a:r>
                  <a:rPr lang="en-US" dirty="0"/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7.216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+3.89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4.813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err="1"/>
                  <a:t>Raspunsurile</a:t>
                </a:r>
                <a:r>
                  <a:rPr lang="en-US" dirty="0"/>
                  <a:t> </a:t>
                </a:r>
                <a:r>
                  <a:rPr lang="en-US" dirty="0" err="1"/>
                  <a:t>sistemului</a:t>
                </a:r>
                <a:r>
                  <a:rPr lang="en-US" dirty="0"/>
                  <a:t> cu </a:t>
                </a:r>
                <a:r>
                  <a:rPr lang="en-US" dirty="0" err="1"/>
                  <a:t>regulatorul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PID </a:t>
                </a:r>
                <a:r>
                  <a:rPr lang="en-US" dirty="0" err="1"/>
                  <a:t>calculat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 err="1"/>
                  <a:t>Hpid</a:t>
                </a:r>
                <a:r>
                  <a:rPr lang="en-US" dirty="0"/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4.859 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+ 8.181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+ 2.998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2.267 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+ 3.045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+ 1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D5142C-D036-DC07-649D-3592B2D608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83499EF-9B9E-3FA3-3862-86E166414452}"/>
              </a:ext>
            </a:extLst>
          </p:cNvPr>
          <p:cNvGrpSpPr/>
          <p:nvPr/>
        </p:nvGrpSpPr>
        <p:grpSpPr>
          <a:xfrm>
            <a:off x="5300061" y="2160589"/>
            <a:ext cx="5937915" cy="2259076"/>
            <a:chOff x="0" y="0"/>
            <a:chExt cx="6630035" cy="2569845"/>
          </a:xfrm>
        </p:grpSpPr>
        <p:pic>
          <p:nvPicPr>
            <p:cNvPr id="5" name="Picture 4" descr="A graph of a step response&#10;&#10;Description automatically generated">
              <a:extLst>
                <a:ext uri="{FF2B5EF4-FFF2-40B4-BE49-F238E27FC236}">
                  <a16:creationId xmlns:a16="http://schemas.microsoft.com/office/drawing/2014/main" id="{91F436F2-5703-FE8F-269C-845B70AD1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295650" cy="2569845"/>
            </a:xfrm>
            <a:prstGeom prst="rect">
              <a:avLst/>
            </a:prstGeom>
          </p:spPr>
        </p:pic>
        <p:pic>
          <p:nvPicPr>
            <p:cNvPr id="6" name="Picture 5" descr="A graph with a line&#10;&#10;Description automatically generated">
              <a:extLst>
                <a:ext uri="{FF2B5EF4-FFF2-40B4-BE49-F238E27FC236}">
                  <a16:creationId xmlns:a16="http://schemas.microsoft.com/office/drawing/2014/main" id="{B4733782-C44A-8AF7-0067-DDC50470F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9925" y="0"/>
              <a:ext cx="3420110" cy="256984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1EB4F8-9D55-53FC-9AA4-E1505FF32A3C}"/>
              </a:ext>
            </a:extLst>
          </p:cNvPr>
          <p:cNvGrpSpPr/>
          <p:nvPr/>
        </p:nvGrpSpPr>
        <p:grpSpPr>
          <a:xfrm>
            <a:off x="5300061" y="4534916"/>
            <a:ext cx="5937915" cy="2259076"/>
            <a:chOff x="0" y="0"/>
            <a:chExt cx="7315200" cy="2840990"/>
          </a:xfrm>
        </p:grpSpPr>
        <p:pic>
          <p:nvPicPr>
            <p:cNvPr id="8" name="Picture 7" descr="A graph of a step response&#10;&#10;Description automatically generated">
              <a:extLst>
                <a:ext uri="{FF2B5EF4-FFF2-40B4-BE49-F238E27FC236}">
                  <a16:creationId xmlns:a16="http://schemas.microsoft.com/office/drawing/2014/main" id="{CA0F61F6-8AA7-7609-320E-A902F24BA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696970" cy="2838450"/>
            </a:xfrm>
            <a:prstGeom prst="rect">
              <a:avLst/>
            </a:prstGeom>
          </p:spPr>
        </p:pic>
        <p:pic>
          <p:nvPicPr>
            <p:cNvPr id="9" name="Picture 8" descr="A graph with a line&#10;&#10;Description automatically generated">
              <a:extLst>
                <a:ext uri="{FF2B5EF4-FFF2-40B4-BE49-F238E27FC236}">
                  <a16:creationId xmlns:a16="http://schemas.microsoft.com/office/drawing/2014/main" id="{7E3ED585-A563-4E76-3FE2-9D98A0FB9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6650" y="0"/>
              <a:ext cx="3638550" cy="2840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7630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3B5A8-3A80-2D53-0643-F97AA62C3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CALCULUL REGULATOARELOR PRIN METODE FRECVENŢIALE CU ASIGURAREA UNEI MARGINI DE FAZĂ IMPUSE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501328-DEF7-037C-01F5-2D590F7FA3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Proiectarea</a:t>
                </a:r>
                <a:r>
                  <a:rPr lang="en-US" dirty="0"/>
                  <a:t> </a:t>
                </a:r>
                <a:r>
                  <a:rPr lang="en-US" dirty="0" err="1"/>
                  <a:t>unui</a:t>
                </a:r>
                <a:r>
                  <a:rPr lang="en-US" dirty="0"/>
                  <a:t> regulator PI:</a:t>
                </a:r>
              </a:p>
              <a:p>
                <a:r>
                  <a:rPr lang="en-US" dirty="0" err="1"/>
                  <a:t>Verificare</a:t>
                </a:r>
                <a:r>
                  <a:rPr lang="en-US" dirty="0"/>
                  <a:t> </a:t>
                </a:r>
                <a:r>
                  <a:rPr lang="en-US" dirty="0" err="1"/>
                  <a:t>performante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 err="1"/>
                  <a:t>mk</a:t>
                </a:r>
                <a:r>
                  <a:rPr lang="en-US" dirty="0"/>
                  <a:t> = 7.1dB</a:t>
                </a:r>
              </a:p>
              <a:p>
                <a:pPr marL="0" indent="0">
                  <a:buNone/>
                </a:pPr>
                <a:r>
                  <a:rPr lang="el-GR" i="0" dirty="0">
                    <a:solidFill>
                      <a:srgbClr val="202122"/>
                    </a:solidFill>
                    <a:effectLst/>
                    <a:highlight>
                      <a:srgbClr val="FFFFFF"/>
                    </a:highlight>
                  </a:rPr>
                  <a:t>γ</a:t>
                </a:r>
                <a:r>
                  <a:rPr lang="en-US" dirty="0">
                    <a:solidFill>
                      <a:srgbClr val="202122"/>
                    </a:solidFill>
                    <a:highlight>
                      <a:srgbClr val="FFFFFF"/>
                    </a:highlight>
                  </a:rPr>
                  <a:t>k =  50.2deg</a:t>
                </a:r>
              </a:p>
              <a:p>
                <a:pPr marL="0" indent="0">
                  <a:buNone/>
                </a:pPr>
                <a:r>
                  <a:rPr lang="en-US" dirty="0" err="1">
                    <a:solidFill>
                      <a:srgbClr val="202122"/>
                    </a:solidFill>
                    <a:highlight>
                      <a:srgbClr val="FFFFFF"/>
                    </a:highlight>
                  </a:rPr>
                  <a:t>Hr</a:t>
                </a:r>
                <a:r>
                  <a:rPr lang="en-US" dirty="0">
                    <a:solidFill>
                      <a:srgbClr val="202122"/>
                    </a:solidFill>
                    <a:highlight>
                      <a:srgbClr val="FFFFFF"/>
                    </a:highlight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4999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+7.499</m:t>
                        </m:r>
                      </m:num>
                      <m:den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666.7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501328-DEF7-037C-01F5-2D590F7FA3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622D2BC-8E22-B24B-0C51-2EC3B4345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53" y="2160589"/>
            <a:ext cx="4915586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5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9DDEE-C652-E4A6-8C40-44BCDB3D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CALCULUL REGULATOARELOR PRIN METODE FRECVENŢIALE CU ASIGURAREA UNEI MARGINI DE FAZĂ IMPUSE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C673BB-4791-D33A-3454-500F9AEC70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Proiectarea</a:t>
                </a:r>
                <a:r>
                  <a:rPr lang="en-US" dirty="0"/>
                  <a:t> </a:t>
                </a:r>
                <a:r>
                  <a:rPr lang="en-US" dirty="0" err="1"/>
                  <a:t>unui</a:t>
                </a:r>
                <a:r>
                  <a:rPr lang="en-US" dirty="0"/>
                  <a:t> regulator PD:</a:t>
                </a:r>
              </a:p>
              <a:p>
                <a:r>
                  <a:rPr lang="en-US" dirty="0" err="1"/>
                  <a:t>Verificare</a:t>
                </a:r>
                <a:r>
                  <a:rPr lang="en-US" dirty="0"/>
                  <a:t> </a:t>
                </a:r>
                <a:r>
                  <a:rPr lang="en-US" dirty="0" err="1"/>
                  <a:t>performante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 err="1"/>
                  <a:t>mk</a:t>
                </a:r>
                <a:r>
                  <a:rPr lang="en-US" dirty="0"/>
                  <a:t> = 0.956dB</a:t>
                </a:r>
              </a:p>
              <a:p>
                <a:pPr marL="0" indent="0">
                  <a:buNone/>
                </a:pPr>
                <a:r>
                  <a:rPr lang="el-GR" i="0" dirty="0">
                    <a:solidFill>
                      <a:srgbClr val="202122"/>
                    </a:solidFill>
                    <a:effectLst/>
                    <a:highlight>
                      <a:srgbClr val="FFFFFF"/>
                    </a:highlight>
                  </a:rPr>
                  <a:t>γ</a:t>
                </a:r>
                <a:r>
                  <a:rPr lang="en-US" dirty="0">
                    <a:solidFill>
                      <a:srgbClr val="202122"/>
                    </a:solidFill>
                    <a:highlight>
                      <a:srgbClr val="FFFFFF"/>
                    </a:highlight>
                  </a:rPr>
                  <a:t>k =  51deg</a:t>
                </a:r>
              </a:p>
              <a:p>
                <a:pPr marL="0" indent="0">
                  <a:buNone/>
                </a:pPr>
                <a:r>
                  <a:rPr lang="en-US" dirty="0" err="1">
                    <a:solidFill>
                      <a:srgbClr val="202122"/>
                    </a:solidFill>
                    <a:highlight>
                      <a:srgbClr val="FFFFFF"/>
                    </a:highlight>
                  </a:rPr>
                  <a:t>Hr</a:t>
                </a:r>
                <a:r>
                  <a:rPr lang="en-US" dirty="0">
                    <a:solidFill>
                      <a:srgbClr val="202122"/>
                    </a:solidFill>
                    <a:highlight>
                      <a:srgbClr val="FFFFFF"/>
                    </a:highlight>
                  </a:rPr>
                  <a:t>(s) =</a:t>
                </a:r>
                <a:r>
                  <a:rPr lang="en-US" sz="1800" dirty="0">
                    <a:effectLst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1252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+5.623</m:t>
                        </m:r>
                      </m:num>
                      <m:den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22.27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+1 </m:t>
                        </m:r>
                      </m:den>
                    </m:f>
                  </m:oMath>
                </a14:m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C673BB-4791-D33A-3454-500F9AEC70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91C8B01-FE89-E639-5182-7DBD65FF7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2160589"/>
            <a:ext cx="4972744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25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81652-D867-BA60-923E-2DD66C2B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CALCULUL REGULATOARELOR PRIN METODE FRECVENŢIALE CU ASIGURAREA UNEI MARGINI DE FAZĂ IMPUSE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E5BC7-CEDE-3886-2EA9-CB16F11BAD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Proiectarea</a:t>
                </a:r>
                <a:r>
                  <a:rPr lang="en-US" dirty="0"/>
                  <a:t> </a:t>
                </a:r>
                <a:r>
                  <a:rPr lang="en-US" dirty="0" err="1"/>
                  <a:t>unui</a:t>
                </a:r>
                <a:r>
                  <a:rPr lang="en-US" dirty="0"/>
                  <a:t> regulator PID:</a:t>
                </a:r>
              </a:p>
              <a:p>
                <a:r>
                  <a:rPr lang="en-US" dirty="0" err="1"/>
                  <a:t>Verificare</a:t>
                </a:r>
                <a:r>
                  <a:rPr lang="en-US" dirty="0"/>
                  <a:t> </a:t>
                </a:r>
                <a:r>
                  <a:rPr lang="en-US" dirty="0" err="1"/>
                  <a:t>performante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 err="1"/>
                  <a:t>mk</a:t>
                </a:r>
                <a:r>
                  <a:rPr lang="en-US" dirty="0"/>
                  <a:t> = 82.8dB</a:t>
                </a:r>
              </a:p>
              <a:p>
                <a:pPr marL="0" indent="0">
                  <a:buNone/>
                </a:pPr>
                <a:r>
                  <a:rPr lang="el-GR" i="0" dirty="0">
                    <a:solidFill>
                      <a:srgbClr val="202122"/>
                    </a:solidFill>
                    <a:effectLst/>
                    <a:highlight>
                      <a:srgbClr val="FFFFFF"/>
                    </a:highlight>
                  </a:rPr>
                  <a:t>γ</a:t>
                </a:r>
                <a:r>
                  <a:rPr lang="en-US" dirty="0">
                    <a:solidFill>
                      <a:srgbClr val="202122"/>
                    </a:solidFill>
                    <a:highlight>
                      <a:srgbClr val="FFFFFF"/>
                    </a:highlight>
                  </a:rPr>
                  <a:t>k =  90deg</a:t>
                </a:r>
              </a:p>
              <a:p>
                <a:pPr marL="0" indent="0">
                  <a:buNone/>
                </a:pPr>
                <a:r>
                  <a:rPr lang="en-US" dirty="0" err="1">
                    <a:solidFill>
                      <a:srgbClr val="202122"/>
                    </a:solidFill>
                    <a:highlight>
                      <a:srgbClr val="FFFFFF"/>
                    </a:highlight>
                  </a:rPr>
                  <a:t>Hr</a:t>
                </a:r>
                <a:r>
                  <a:rPr lang="en-US" dirty="0">
                    <a:solidFill>
                      <a:srgbClr val="202122"/>
                    </a:solidFill>
                    <a:highlight>
                      <a:srgbClr val="FFFFFF"/>
                    </a:highlight>
                  </a:rPr>
                  <a:t>(s) =</a:t>
                </a:r>
                <a:r>
                  <a:rPr lang="en-US" sz="1800" dirty="0">
                    <a:effectLst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0.0019188(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+0.002333)(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+0.009722)</m:t>
                        </m:r>
                      </m:num>
                      <m:den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+0.01167)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E5BC7-CEDE-3886-2EA9-CB16F11BAD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115EBB6-E5DB-D3BB-2BAE-BA211B98E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2160589"/>
            <a:ext cx="5077534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96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65AD-B467-E925-25E1-16129096E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</a:t>
            </a:r>
            <a:r>
              <a:rPr lang="pt-BR" dirty="0"/>
              <a:t>CALCULUL REGULATOARELOR PRIN METODE DE CVASIOPTIM</a:t>
            </a:r>
            <a:br>
              <a:rPr lang="pt-BR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7C5A8-2BB7-0C97-8ED4-B6B517512A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Metoda</a:t>
                </a:r>
                <a:r>
                  <a:rPr lang="en-US" dirty="0"/>
                  <a:t> </a:t>
                </a:r>
                <a:r>
                  <a:rPr lang="en-US" dirty="0" err="1"/>
                  <a:t>modulului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 err="1"/>
                  <a:t>Dupa</a:t>
                </a:r>
                <a:r>
                  <a:rPr lang="en-US" dirty="0"/>
                  <a:t> </a:t>
                </a:r>
                <a:r>
                  <a:rPr lang="en-US" dirty="0" err="1"/>
                  <a:t>impunerea</a:t>
                </a:r>
                <a:r>
                  <a:rPr lang="en-US" dirty="0"/>
                  <a:t> </a:t>
                </a:r>
                <a:r>
                  <a:rPr lang="en-US" dirty="0" err="1"/>
                  <a:t>formei</a:t>
                </a:r>
                <a:r>
                  <a:rPr lang="en-US" dirty="0"/>
                  <a:t> </a:t>
                </a:r>
                <a:r>
                  <a:rPr lang="en-US" dirty="0" err="1"/>
                  <a:t>generale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dirty="0" err="1"/>
                  <a:t>sistemului</a:t>
                </a:r>
                <a:r>
                  <a:rPr lang="en-US" dirty="0"/>
                  <a:t> </a:t>
                </a:r>
                <a:r>
                  <a:rPr lang="en-US" dirty="0" err="1"/>
                  <a:t>deschis</a:t>
                </a:r>
                <a:r>
                  <a:rPr lang="en-US" dirty="0"/>
                  <a:t> s-a</a:t>
                </a:r>
              </a:p>
              <a:p>
                <a:pPr marL="0" indent="0">
                  <a:buNone/>
                </a:pPr>
                <a:r>
                  <a:rPr lang="en-US" dirty="0" err="1"/>
                  <a:t>obtinut</a:t>
                </a:r>
                <a:r>
                  <a:rPr lang="en-US" dirty="0"/>
                  <a:t> </a:t>
                </a:r>
                <a:r>
                  <a:rPr lang="en-US" dirty="0" err="1"/>
                  <a:t>Hr</a:t>
                </a:r>
                <a:r>
                  <a:rPr lang="en-US" dirty="0"/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0.47897 (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+16.65) (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+1.785)</m:t>
                        </m:r>
                      </m:num>
                      <m:den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7C5A8-2BB7-0C97-8ED4-B6B517512A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graph of a step response&#10;&#10;Description automatically generated">
            <a:extLst>
              <a:ext uri="{FF2B5EF4-FFF2-40B4-BE49-F238E27FC236}">
                <a16:creationId xmlns:a16="http://schemas.microsoft.com/office/drawing/2014/main" id="{E60CD298-67E0-9971-CF75-D404A10ED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660" y="2160589"/>
            <a:ext cx="6273187" cy="344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30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A837-AB3E-4365-17A4-3AD5C2B48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4. </a:t>
            </a:r>
            <a:r>
              <a:rPr lang="pt-BR" sz="3200" dirty="0"/>
              <a:t>CALCULUL REGULATOARELOR PRIN METODE DE CVASIOPTIM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B2375-4AF5-D36F-EE69-B3CBE114BF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Metoda</a:t>
                </a:r>
                <a:r>
                  <a:rPr lang="en-US" dirty="0"/>
                  <a:t> </a:t>
                </a:r>
                <a:r>
                  <a:rPr lang="en-US" dirty="0" err="1"/>
                  <a:t>simetriei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 err="1"/>
                  <a:t>Dupa</a:t>
                </a:r>
                <a:r>
                  <a:rPr lang="en-US" dirty="0"/>
                  <a:t> </a:t>
                </a:r>
                <a:r>
                  <a:rPr lang="en-US" dirty="0" err="1"/>
                  <a:t>impunerea</a:t>
                </a:r>
                <a:r>
                  <a:rPr lang="en-US" dirty="0"/>
                  <a:t> </a:t>
                </a:r>
                <a:r>
                  <a:rPr lang="en-US" dirty="0" err="1"/>
                  <a:t>formei</a:t>
                </a:r>
                <a:r>
                  <a:rPr lang="en-US" dirty="0"/>
                  <a:t> </a:t>
                </a:r>
                <a:r>
                  <a:rPr lang="en-US" dirty="0" err="1"/>
                  <a:t>generale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dirty="0" err="1"/>
                  <a:t>sistemului</a:t>
                </a:r>
                <a:r>
                  <a:rPr lang="en-US" dirty="0"/>
                  <a:t> </a:t>
                </a:r>
                <a:r>
                  <a:rPr lang="en-US" dirty="0" err="1"/>
                  <a:t>deschis</a:t>
                </a:r>
                <a:r>
                  <a:rPr lang="en-US" dirty="0"/>
                  <a:t> s-a</a:t>
                </a:r>
              </a:p>
              <a:p>
                <a:pPr marL="0" indent="0">
                  <a:buNone/>
                </a:pPr>
                <a:r>
                  <a:rPr lang="en-US" dirty="0" err="1"/>
                  <a:t>obtinut</a:t>
                </a:r>
                <a:r>
                  <a:rPr lang="en-US" dirty="0"/>
                  <a:t> </a:t>
                </a:r>
                <a:r>
                  <a:rPr lang="en-US" dirty="0" err="1"/>
                  <a:t>Hr</a:t>
                </a:r>
                <a:r>
                  <a:rPr lang="en-US" dirty="0"/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0.47897 (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+25) (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+16.65) (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+1.785)</m:t>
                        </m:r>
                      </m:num>
                      <m:den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+2.5) (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B2375-4AF5-D36F-EE69-B3CBE114BF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graph of a step response&#10;&#10;Description automatically generated">
            <a:extLst>
              <a:ext uri="{FF2B5EF4-FFF2-40B4-BE49-F238E27FC236}">
                <a16:creationId xmlns:a16="http://schemas.microsoft.com/office/drawing/2014/main" id="{7E369980-2130-9AD5-AAD1-BE923A79E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129" y="2160589"/>
            <a:ext cx="6387101" cy="327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90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0DF3-3BFF-432F-7FA7-60CE7215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 </a:t>
            </a:r>
            <a:r>
              <a:rPr lang="it-IT" dirty="0"/>
              <a:t>CALCULUL REGULATOARELOR IN CAZUL REGLARII IN CASCADA</a:t>
            </a:r>
            <a:br>
              <a:rPr lang="it-IT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5A50EA-435A-1BA5-BCA2-D600954312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5.2. </a:t>
                </a:r>
                <a:r>
                  <a:rPr lang="pt-BR" b="1" dirty="0"/>
                  <a:t>Calculul regulatoarelor sistemului de reglare a debitului</a:t>
                </a:r>
              </a:p>
              <a:p>
                <a:r>
                  <a:rPr lang="ro-RO" sz="1800" dirty="0">
                    <a:effectLst/>
                    <a:ea typeface="Times New Roman" panose="02020603050405020304" pitchFamily="18" charset="0"/>
                  </a:rPr>
                  <a:t>H</a:t>
                </a:r>
                <a:r>
                  <a:rPr lang="ro-RO" sz="1800" baseline="-25000" dirty="0">
                    <a:effectLst/>
                    <a:ea typeface="Times New Roman" panose="02020603050405020304" pitchFamily="18" charset="0"/>
                  </a:rPr>
                  <a:t>R</a:t>
                </a:r>
                <a:r>
                  <a:rPr lang="ro-RO" sz="1800" baseline="-25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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(s) </a:t>
                </a:r>
                <a:r>
                  <a:rPr lang="en-US" sz="1800" dirty="0">
                    <a:effectLst/>
                    <a:ea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0.2265 </m:t>
                        </m:r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+4.175 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+ 6.73</m:t>
                        </m:r>
                      </m:num>
                      <m:den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 - </a:t>
                </a:r>
                <a:r>
                  <a:rPr lang="en-US" dirty="0" err="1"/>
                  <a:t>pentru</a:t>
                </a:r>
                <a:r>
                  <a:rPr lang="en-US" dirty="0"/>
                  <a:t> </a:t>
                </a:r>
                <a:r>
                  <a:rPr lang="en-US" dirty="0" err="1"/>
                  <a:t>bucla</a:t>
                </a:r>
                <a:r>
                  <a:rPr lang="en-US" dirty="0"/>
                  <a:t> </a:t>
                </a:r>
                <a:r>
                  <a:rPr lang="en-US" dirty="0" err="1"/>
                  <a:t>interioara</a:t>
                </a:r>
                <a:endParaRPr lang="en-US" dirty="0"/>
              </a:p>
              <a:p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</a:t>
                </a:r>
                <a:r>
                  <a:rPr lang="ro-RO" sz="1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RQ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(s) 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16.3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num>
                      <m:den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72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 - </a:t>
                </a:r>
                <a:r>
                  <a:rPr lang="en-US" dirty="0" err="1"/>
                  <a:t>pentru</a:t>
                </a:r>
                <a:r>
                  <a:rPr lang="en-US" dirty="0"/>
                  <a:t> </a:t>
                </a:r>
                <a:r>
                  <a:rPr lang="en-US" dirty="0" err="1"/>
                  <a:t>bucla</a:t>
                </a:r>
                <a:r>
                  <a:rPr lang="en-US" dirty="0"/>
                  <a:t> </a:t>
                </a:r>
                <a:r>
                  <a:rPr lang="en-US" dirty="0" err="1"/>
                  <a:t>exterioara</a:t>
                </a:r>
                <a:endParaRPr lang="en-US" dirty="0"/>
              </a:p>
              <a:p>
                <a:r>
                  <a:rPr lang="en-US" dirty="0" err="1"/>
                  <a:t>Raspunsul</a:t>
                </a:r>
                <a:r>
                  <a:rPr lang="en-US" dirty="0"/>
                  <a:t> la </a:t>
                </a:r>
                <a:r>
                  <a:rPr lang="en-US" dirty="0" err="1"/>
                  <a:t>perturbatie</a:t>
                </a:r>
                <a:r>
                  <a:rPr lang="en-US" dirty="0"/>
                  <a:t> </a:t>
                </a:r>
                <a:r>
                  <a:rPr lang="en-US" dirty="0" err="1"/>
                  <a:t>aplicat</a:t>
                </a:r>
                <a:r>
                  <a:rPr lang="en-US" dirty="0"/>
                  <a:t> </a:t>
                </a:r>
                <a:r>
                  <a:rPr lang="en-US" dirty="0" err="1"/>
                  <a:t>buclei</a:t>
                </a:r>
                <a:r>
                  <a:rPr lang="en-US" dirty="0"/>
                  <a:t> </a:t>
                </a:r>
                <a:r>
                  <a:rPr lang="en-US" dirty="0" err="1"/>
                  <a:t>interioare</a:t>
                </a:r>
                <a:r>
                  <a:rPr lang="en-US" dirty="0"/>
                  <a:t>: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5A50EA-435A-1BA5-BCA2-D600954312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981E2907-3074-FD9F-727D-E6730310A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244" y="3429000"/>
            <a:ext cx="4219575" cy="317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08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2B97-E07B-19CC-1595-1EC6D33E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5. </a:t>
            </a:r>
            <a:r>
              <a:rPr lang="it-IT" sz="3200" dirty="0"/>
              <a:t>CALCULUL REGULATOARELOR IN CAZUL REGLARII IN CASCADA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F04B1-A06D-43B5-A152-05C48ECECA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5.3. </a:t>
                </a:r>
                <a:r>
                  <a:rPr lang="pt-BR" b="1" dirty="0"/>
                  <a:t>Calculul regulatoarelor sistemului de reglare a temperaturii</a:t>
                </a:r>
              </a:p>
              <a:p>
                <a:r>
                  <a:rPr lang="pt-BR" dirty="0"/>
                  <a:t>Ho(s)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28.21 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+ 0.1308</m:t>
                        </m:r>
                      </m:num>
                      <m:den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1.872∗</m:t>
                        </m:r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sup>
                        </m:sSup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+ 2.287</m:t>
                        </m:r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∗10</m:t>
                            </m:r>
                          </m:e>
                          <m:sup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+ 337.7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+ 0.1308</m:t>
                        </m:r>
                      </m:den>
                    </m:f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r>
                  <a:rPr lang="pt-BR" dirty="0"/>
                  <a:t>Cu polii: </a:t>
                </a:r>
                <a:r>
                  <a:rPr lang="nn-NO" dirty="0"/>
                  <a:t>p1=-0.0106, p2=-0.0009, p3=-0.0007</a:t>
                </a:r>
                <a:endParaRPr lang="pt-BR" dirty="0"/>
              </a:p>
              <a:p>
                <a:r>
                  <a:rPr lang="pt-BR" dirty="0"/>
                  <a:t>Ho(s) simplificat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1.5071</m:t>
                        </m:r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∗10</m:t>
                            </m:r>
                          </m:e>
                          <m:sup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−6</m:t>
                            </m:r>
                          </m:sup>
                        </m:sSup>
                      </m:num>
                      <m:den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+0.01057)</m:t>
                        </m:r>
                      </m:den>
                    </m:f>
                  </m:oMath>
                </a14:m>
                <a:endParaRPr lang="pt-BR" dirty="0"/>
              </a:p>
              <a:p>
                <a:r>
                  <a:rPr lang="pt-BR" dirty="0"/>
                  <a:t>Parametrii regulatorului extern:</a:t>
                </a:r>
              </a:p>
              <a:p>
                <a:pPr marL="0" indent="0">
                  <a:buNone/>
                </a:pPr>
                <a:r>
                  <a:rPr lang="ro-RO" sz="1800" dirty="0"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</a:rPr>
                  <a:t>V</a:t>
                </a:r>
                <a:r>
                  <a:rPr lang="ro-RO" sz="1800" baseline="-25000" dirty="0"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</a:rPr>
                  <a:t>rm </a:t>
                </a:r>
                <a:r>
                  <a:rPr lang="en-US" dirty="0">
                    <a:latin typeface="Book Antiqua" panose="02040602050305030304" pitchFamily="18" charset="0"/>
                  </a:rPr>
                  <a:t>= 0.101,</a:t>
                </a:r>
                <a:r>
                  <a:rPr lang="ro-RO" sz="1800" dirty="0"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</a:rPr>
                  <a:t> tau</a:t>
                </a:r>
                <a:r>
                  <a:rPr lang="ro-RO" sz="1800" baseline="-25000" dirty="0"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</a:rPr>
                  <a:t>im </a:t>
                </a:r>
                <a:r>
                  <a:rPr lang="en-US" dirty="0">
                    <a:latin typeface="Book Antiqua" panose="02040602050305030304" pitchFamily="18" charset="0"/>
                  </a:rPr>
                  <a:t>= 0.0073, </a:t>
                </a:r>
                <a:r>
                  <a:rPr lang="ro-RO" sz="1800" dirty="0"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</a:rPr>
                  <a:t>tau</a:t>
                </a:r>
                <a:r>
                  <a:rPr lang="ro-RO" sz="1800" baseline="-25000" dirty="0"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</a:rPr>
                  <a:t>dm </a:t>
                </a:r>
                <a:r>
                  <a:rPr lang="en-US" dirty="0">
                    <a:latin typeface="Book Antiqua" panose="02040602050305030304" pitchFamily="18" charset="0"/>
                  </a:rPr>
                  <a:t>= 0.0012</a:t>
                </a:r>
                <a:endParaRPr lang="pt-BR" dirty="0"/>
              </a:p>
              <a:p>
                <a:r>
                  <a:rPr lang="en-US" dirty="0" err="1"/>
                  <a:t>Hr</a:t>
                </a:r>
                <a:r>
                  <a:rPr lang="en-US" dirty="0"/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8.949</m:t>
                        </m:r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∗10</m:t>
                            </m:r>
                          </m:e>
                          <m:sup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−6</m:t>
                            </m:r>
                          </m:sup>
                        </m:sSup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+ 0.0007401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+ 1</m:t>
                        </m:r>
                      </m:num>
                      <m:den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0.007328 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F04B1-A06D-43B5-A152-05C48ECECA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112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03A3-33F2-0EDD-3464-FC69EEB9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6. CALCULUL UNUI REGULATOR CU PREDICŢIE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5AF77-FC18-DBF4-D210-2B38B5A1A0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err="1"/>
                  <a:t>Structura</a:t>
                </a:r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dirty="0"/>
                  <a:t>B(s)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16.16 </m:t>
                        </m:r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+8.04 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iar</a:t>
                </a:r>
                <a:r>
                  <a:rPr lang="en-US" dirty="0"/>
                  <a:t> Hr1(s)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ro-RO" i="1"/>
                          <m:t>1.198 </m:t>
                        </m:r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ro-RO" i="1"/>
                              <m:t>𝑠</m:t>
                            </m:r>
                          </m:e>
                          <m:sup>
                            <m:r>
                              <a:rPr lang="ro-RO" i="1"/>
                              <m:t>3</m:t>
                            </m:r>
                          </m:sup>
                        </m:sSup>
                        <m:r>
                          <a:rPr lang="ro-RO" i="1"/>
                          <m:t> + 60.22 </m:t>
                        </m:r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ro-RO" i="1"/>
                              <m:t>𝑠</m:t>
                            </m:r>
                          </m:e>
                          <m:sup>
                            <m:r>
                              <a:rPr lang="ro-RO" i="1"/>
                              <m:t>2</m:t>
                            </m:r>
                          </m:sup>
                        </m:sSup>
                        <m:r>
                          <a:rPr lang="ro-RO" i="1"/>
                          <m:t> + 17.01 </m:t>
                        </m:r>
                        <m:r>
                          <a:rPr lang="ro-RO" i="1"/>
                          <m:t>𝑠</m:t>
                        </m:r>
                        <m:r>
                          <a:rPr lang="ro-RO" i="1"/>
                          <m:t> + 1</m:t>
                        </m:r>
                      </m:num>
                      <m:den>
                        <m:r>
                          <a:rPr lang="ro-RO" i="1"/>
                          <m:t> 14.13 </m:t>
                        </m:r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ro-RO" i="1"/>
                              <m:t>𝑠</m:t>
                            </m:r>
                          </m:e>
                          <m:sup>
                            <m:r>
                              <a:rPr lang="ro-RO" i="1"/>
                              <m:t>2</m:t>
                            </m:r>
                          </m:sup>
                        </m:sSup>
                        <m:r>
                          <a:rPr lang="ro-RO" i="1"/>
                          <m:t> + 1.177 </m:t>
                        </m:r>
                        <m:r>
                          <a:rPr lang="ro-RO" i="1"/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 err="1"/>
                  <a:t>Parametrii</a:t>
                </a:r>
                <a:r>
                  <a:rPr lang="en-US" dirty="0"/>
                  <a:t> </a:t>
                </a:r>
                <a:r>
                  <a:rPr lang="en-US" dirty="0" err="1"/>
                  <a:t>regulatorului</a:t>
                </a:r>
                <a:r>
                  <a:rPr lang="en-US" dirty="0"/>
                  <a:t> PI </a:t>
                </a:r>
                <a:r>
                  <a:rPr lang="en-US" dirty="0" err="1"/>
                  <a:t>necesar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</a:t>
                </a:r>
                <a:r>
                  <a:rPr lang="ro-RO" sz="1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</a:t>
                </a:r>
                <a:r>
                  <a:rPr lang="en-US" dirty="0"/>
                  <a:t>= 1.0194, </a:t>
                </a:r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</a:t>
                </a:r>
                <a:r>
                  <a:rPr lang="ro-RO" sz="1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r>
                  <a:rPr lang="en-US" dirty="0"/>
                  <a:t>= 2.01</a:t>
                </a:r>
              </a:p>
              <a:p>
                <a:r>
                  <a:rPr lang="en-US" dirty="0" err="1"/>
                  <a:t>Hr</a:t>
                </a:r>
                <a:r>
                  <a:rPr lang="en-US" dirty="0"/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2.049 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+ 1.019</m:t>
                        </m:r>
                      </m:num>
                      <m:den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2.01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iar</a:t>
                </a:r>
                <a:r>
                  <a:rPr lang="en-US" dirty="0"/>
                  <a:t> Ho(s)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ro-RO" i="1"/>
                          <m:t>1</m:t>
                        </m:r>
                      </m:num>
                      <m:den>
                        <m:r>
                          <a:rPr lang="ro-RO" i="1"/>
                          <m:t> 16.16 </m:t>
                        </m:r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ro-RO" i="1"/>
                              <m:t>𝑠</m:t>
                            </m:r>
                          </m:e>
                          <m:sup>
                            <m:r>
                              <a:rPr lang="ro-RO" i="1"/>
                              <m:t>2</m:t>
                            </m:r>
                          </m:sup>
                        </m:sSup>
                        <m:r>
                          <a:rPr lang="ro-RO" i="1"/>
                          <m:t>+8.04 </m:t>
                        </m:r>
                        <m:r>
                          <a:rPr lang="ro-RO" i="1"/>
                          <m:t>𝑠</m:t>
                        </m:r>
                        <m:r>
                          <a:rPr lang="ro-RO" i="1"/>
                          <m:t>+1</m:t>
                        </m:r>
                      </m:den>
                    </m:f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ro-RO" i="1"/>
                          <m:t>𝑒</m:t>
                        </m:r>
                      </m:e>
                      <m:sup>
                        <m:r>
                          <a:rPr lang="ro-RO" i="1"/>
                          <m:t>−0.99</m:t>
                        </m:r>
                        <m:r>
                          <a:rPr lang="ro-RO" i="1"/>
                          <m:t>𝑠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5AF77-FC18-DBF4-D210-2B38B5A1A0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 b="-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1A1BFDE-6A1C-41FE-D2A4-5F6E0E4BB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26" y="2602753"/>
            <a:ext cx="4248743" cy="14098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6259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E7F0F-7517-3A44-EC94-89B31C0D6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6. CALCULUL UNUI REGULATOR CU PREDICŢIE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99C925-D26D-6F11-C7A6-15AE31128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Analiza </a:t>
                </a:r>
                <a:r>
                  <a:rPr lang="en-US" b="1" dirty="0" err="1"/>
                  <a:t>rezultatelor</a:t>
                </a:r>
                <a:endParaRPr lang="en-US" b="1" dirty="0"/>
              </a:p>
              <a:p>
                <a:r>
                  <a:rPr lang="en-US" dirty="0"/>
                  <a:t>tr’ = 12, tr = 13.05</a:t>
                </a:r>
              </a:p>
              <a:p>
                <a:r>
                  <a:rPr lang="en-US" dirty="0"/>
                  <a:t>Hf(s)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0.02452</m:t>
                        </m:r>
                      </m:num>
                      <m:den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0.2006 </m:t>
                        </m:r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+ 10.17 </m:t>
                        </m:r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ro-RO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+ 7.02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+ 1</m:t>
                        </m:r>
                      </m:den>
                    </m:f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−0.99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Se </a:t>
                </a:r>
                <a:r>
                  <a:rPr lang="en-US" dirty="0" err="1"/>
                  <a:t>va</a:t>
                </a:r>
                <a:r>
                  <a:rPr lang="en-US" dirty="0"/>
                  <a:t> </a:t>
                </a:r>
                <a:r>
                  <a:rPr lang="en-US" dirty="0" err="1"/>
                  <a:t>folosi</a:t>
                </a:r>
                <a:r>
                  <a:rPr lang="en-US" dirty="0"/>
                  <a:t> un regulator PI </a:t>
                </a:r>
                <a:r>
                  <a:rPr lang="en-US" dirty="0" err="1"/>
                  <a:t>calculat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pe </a:t>
                </a:r>
                <a:r>
                  <a:rPr lang="en-US" dirty="0" err="1"/>
                  <a:t>seama</a:t>
                </a:r>
                <a:r>
                  <a:rPr lang="en-US" dirty="0"/>
                  <a:t> </a:t>
                </a:r>
                <a:r>
                  <a:rPr lang="en-US" dirty="0" err="1"/>
                  <a:t>impunerii</a:t>
                </a:r>
                <a:r>
                  <a:rPr lang="en-US" dirty="0"/>
                  <a:t> </a:t>
                </a:r>
                <a:r>
                  <a:rPr lang="en-US" dirty="0" err="1"/>
                  <a:t>marginii</a:t>
                </a:r>
                <a:r>
                  <a:rPr lang="en-US" dirty="0"/>
                  <a:t> de </a:t>
                </a:r>
                <a:r>
                  <a:rPr lang="en-US" dirty="0" err="1"/>
                  <a:t>faza</a:t>
                </a:r>
                <a:r>
                  <a:rPr lang="en-US" dirty="0"/>
                  <a:t> &gt; 60deg</a:t>
                </a:r>
              </a:p>
              <a:p>
                <a:pPr marL="0" indent="0">
                  <a:buNone/>
                </a:pPr>
                <a:r>
                  <a:rPr lang="en-US" dirty="0" err="1"/>
                  <a:t>Hr</a:t>
                </a:r>
                <a:r>
                  <a:rPr lang="en-US" dirty="0"/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0.0998 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+ 0.01996</m:t>
                        </m:r>
                      </m:num>
                      <m:den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5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99C925-D26D-6F11-C7A6-15AE31128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E233D2F-A26A-53DF-9405-D434F911F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30400"/>
            <a:ext cx="5020376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5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7300-4454-B46F-13C8-A8A61BF3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A.7. PROBLEME DE IDENTIFICARE A PĂRTII FIXATE - DEBIT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DC518-070E-46CE-C2C1-8BFE8484C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a) </a:t>
            </a:r>
            <a:r>
              <a:rPr lang="en-US" b="1" dirty="0" err="1"/>
              <a:t>Transportul</a:t>
            </a:r>
            <a:r>
              <a:rPr lang="en-US" b="1" dirty="0"/>
              <a:t> </a:t>
            </a:r>
            <a:r>
              <a:rPr lang="en-US" b="1" dirty="0" err="1"/>
              <a:t>melcat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85215C-F700-0B45-FD27-994834B5FD1E}"/>
              </a:ext>
            </a:extLst>
          </p:cNvPr>
          <p:cNvSpPr txBox="1"/>
          <p:nvPr/>
        </p:nvSpPr>
        <p:spPr>
          <a:xfrm>
            <a:off x="1036320" y="2557522"/>
            <a:ext cx="33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a.1</a:t>
            </a:r>
            <a:r>
              <a:rPr lang="en-US" dirty="0"/>
              <a:t>. A</a:t>
            </a:r>
            <a:r>
              <a:rPr lang="ro-RO" dirty="0"/>
              <a:t>mplificatorul de putere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00D43-E506-3D91-E69B-EDBE4D499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13" y="3090642"/>
            <a:ext cx="2377646" cy="6767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9B22A7-1D1F-153B-6C02-F63F179C877D}"/>
              </a:ext>
            </a:extLst>
          </p:cNvPr>
          <p:cNvSpPr txBox="1"/>
          <p:nvPr/>
        </p:nvSpPr>
        <p:spPr>
          <a:xfrm>
            <a:off x="5010533" y="2557522"/>
            <a:ext cx="350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b="1" dirty="0">
                <a:latin typeface="Book Antiqua" panose="02040602050305030304" pitchFamily="18" charset="0"/>
              </a:rPr>
              <a:t> </a:t>
            </a:r>
            <a:r>
              <a:rPr lang="ro-RO" dirty="0"/>
              <a:t>a.2.</a:t>
            </a:r>
            <a:r>
              <a:rPr lang="en-US" dirty="0"/>
              <a:t> M</a:t>
            </a:r>
            <a:r>
              <a:rPr lang="ro-RO" dirty="0"/>
              <a:t>otorul de antrenare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12FD20-177A-4022-DAD5-9D615D7B9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609" y="2985429"/>
            <a:ext cx="2633700" cy="8352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399CAD-A206-FEBF-91BF-BE9D230C346A}"/>
              </a:ext>
            </a:extLst>
          </p:cNvPr>
          <p:cNvSpPr txBox="1"/>
          <p:nvPr/>
        </p:nvSpPr>
        <p:spPr>
          <a:xfrm>
            <a:off x="792684" y="4100975"/>
            <a:ext cx="4250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 a.3.</a:t>
            </a:r>
            <a:r>
              <a:rPr lang="en-US" dirty="0"/>
              <a:t> T</a:t>
            </a:r>
            <a:r>
              <a:rPr lang="ro-RO" dirty="0"/>
              <a:t>ahogeneratorul de măsurare a turaţiei şi adaptorul său </a:t>
            </a:r>
            <a:r>
              <a:rPr lang="en-US" dirty="0"/>
              <a:t> (TG)</a:t>
            </a:r>
            <a:endParaRPr lang="ro-RO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78304C-29EC-7DB0-1B9E-7723892FC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832" y="5019397"/>
            <a:ext cx="2953608" cy="7498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33DBAF-FDE1-804F-30FE-2B776B9EFECE}"/>
              </a:ext>
            </a:extLst>
          </p:cNvPr>
          <p:cNvSpPr txBox="1"/>
          <p:nvPr/>
        </p:nvSpPr>
        <p:spPr>
          <a:xfrm>
            <a:off x="5177408" y="4176330"/>
            <a:ext cx="350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a.4. </a:t>
            </a:r>
            <a:r>
              <a:rPr lang="en-US" dirty="0" err="1"/>
              <a:t>Transportorul</a:t>
            </a:r>
            <a:r>
              <a:rPr lang="en-US" dirty="0"/>
              <a:t> </a:t>
            </a:r>
            <a:r>
              <a:rPr lang="en-US" dirty="0" err="1"/>
              <a:t>melcat</a:t>
            </a:r>
            <a:r>
              <a:rPr lang="en-US" dirty="0"/>
              <a:t> (TM)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E44A58-3375-54CA-6AEA-BC4503155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2609" y="4784503"/>
            <a:ext cx="2352675" cy="12196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9610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F44692-BBA5-1A34-8DDA-244AF52C3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120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Multumesc pentru atentie!</a:t>
            </a: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2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3C67-5C51-EF0A-39D4-A3C4C64CF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A.7. PROBLEME DE IDENTIFICARE A PĂRTII FIXATE - DEBIT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5EF0E-3097-4FAB-39C6-F9C8E4E8B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69311" cy="3880773"/>
          </a:xfrm>
        </p:spPr>
        <p:txBody>
          <a:bodyPr/>
          <a:lstStyle/>
          <a:p>
            <a:r>
              <a:rPr lang="en-US" b="1" dirty="0"/>
              <a:t>b) </a:t>
            </a:r>
            <a:r>
              <a:rPr lang="en-US" b="1" dirty="0" err="1"/>
              <a:t>Transportul</a:t>
            </a:r>
            <a:r>
              <a:rPr lang="en-US" b="1" dirty="0"/>
              <a:t> cu </a:t>
            </a:r>
            <a:r>
              <a:rPr lang="en-US" b="1" dirty="0" err="1"/>
              <a:t>cupe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c) </a:t>
            </a:r>
            <a:r>
              <a:rPr lang="en-US" b="1" dirty="0" err="1"/>
              <a:t>Doza</a:t>
            </a:r>
            <a:r>
              <a:rPr lang="en-US" b="1" dirty="0"/>
              <a:t> </a:t>
            </a:r>
            <a:r>
              <a:rPr lang="en-US" b="1" dirty="0" err="1"/>
              <a:t>gravimetrică</a:t>
            </a:r>
            <a:r>
              <a:rPr lang="en-US" b="1" dirty="0"/>
              <a:t> cu adaptor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D97122-151C-3BD3-A3C2-B32992892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07" y="2674189"/>
            <a:ext cx="2352675" cy="5913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244C2E-14FA-D49B-D63C-38CE360ED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907" y="3859423"/>
            <a:ext cx="2065296" cy="7071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310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44A9-A3DC-8CDE-E92A-4C1D05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A.7. PROBLEME DE IDENTIFICARE A PĂRTII FIXATE - TEMPERATURA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48DDE-6BCD-161C-D744-A66D06DFF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4742377" cy="3880773"/>
          </a:xfrm>
        </p:spPr>
        <p:txBody>
          <a:bodyPr/>
          <a:lstStyle/>
          <a:p>
            <a:r>
              <a:rPr lang="en-US" b="1" dirty="0"/>
              <a:t>a) </a:t>
            </a:r>
            <a:r>
              <a:rPr lang="ro-RO" b="1" dirty="0"/>
              <a:t>Ventilul pneumatic (VP) şi convertorul electropneumatic (CEP)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b) </a:t>
            </a:r>
            <a:r>
              <a:rPr lang="en-US" b="1" dirty="0" err="1"/>
              <a:t>Cuptorul</a:t>
            </a:r>
            <a:r>
              <a:rPr lang="en-US" b="1" dirty="0"/>
              <a:t> (C)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0345D1-A2E2-914A-A798-5317B1F5F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21" y="2981443"/>
            <a:ext cx="2761727" cy="13595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31599D-E81A-A793-8358-B03D0C6DC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821" y="4930539"/>
            <a:ext cx="3249450" cy="1347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382A8E-5D6C-9FD7-CE5A-AB8BB449FDF4}"/>
              </a:ext>
            </a:extLst>
          </p:cNvPr>
          <p:cNvSpPr txBox="1">
            <a:spLocks/>
          </p:cNvSpPr>
          <p:nvPr/>
        </p:nvSpPr>
        <p:spPr>
          <a:xfrm>
            <a:off x="5419711" y="2160588"/>
            <a:ext cx="426789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c) </a:t>
            </a:r>
            <a:r>
              <a:rPr lang="ro-RO" b="1" dirty="0"/>
              <a:t>Traductoarele de temperatură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2D8F6A-1DA5-A020-1452-BFC705B37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324" y="2725389"/>
            <a:ext cx="1926503" cy="16155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175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77B9-8C7E-ABF8-6201-F63EDB1A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1. CALCULUL REGULATOARELOR PRIN METODA  REPARTIŢIEI POLI-ZEROURI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3B87C-472E-13E9-EAB3-02D6A0E0A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282372" cy="3880773"/>
          </a:xfrm>
        </p:spPr>
        <p:txBody>
          <a:bodyPr/>
          <a:lstStyle/>
          <a:p>
            <a:r>
              <a:rPr lang="en-US" b="1" dirty="0"/>
              <a:t>1.2. </a:t>
            </a:r>
            <a:r>
              <a:rPr lang="en-US" b="1" dirty="0" err="1"/>
              <a:t>Calcului</a:t>
            </a:r>
            <a:r>
              <a:rPr lang="en-US" b="1" dirty="0"/>
              <a:t> </a:t>
            </a:r>
            <a:r>
              <a:rPr lang="en-US" b="1" dirty="0" err="1"/>
              <a:t>regulatorului</a:t>
            </a:r>
            <a:r>
              <a:rPr lang="en-US" b="1" dirty="0"/>
              <a:t> </a:t>
            </a:r>
            <a:r>
              <a:rPr lang="en-US" b="1" dirty="0" err="1"/>
              <a:t>Hr</a:t>
            </a:r>
            <a:r>
              <a:rPr lang="en-US" b="1" dirty="0"/>
              <a:t>(s) </a:t>
            </a:r>
            <a:r>
              <a:rPr lang="en-US" b="1" dirty="0" err="1"/>
              <a:t>pentru</a:t>
            </a:r>
            <a:r>
              <a:rPr lang="en-US" b="1" dirty="0"/>
              <a:t> </a:t>
            </a:r>
            <a:r>
              <a:rPr lang="en-US" b="1" dirty="0" err="1"/>
              <a:t>cazul</a:t>
            </a:r>
            <a:r>
              <a:rPr lang="en-US" b="1" dirty="0"/>
              <a:t> </a:t>
            </a:r>
            <a:r>
              <a:rPr lang="en-US" b="1" dirty="0" err="1"/>
              <a:t>sistemului</a:t>
            </a:r>
            <a:r>
              <a:rPr lang="en-US" b="1" dirty="0"/>
              <a:t> </a:t>
            </a:r>
            <a:r>
              <a:rPr lang="en-US" b="1" dirty="0" err="1"/>
              <a:t>echivalent</a:t>
            </a:r>
            <a:r>
              <a:rPr lang="en-US" b="1" dirty="0"/>
              <a:t> de </a:t>
            </a:r>
            <a:r>
              <a:rPr lang="en-US" b="1" dirty="0" err="1"/>
              <a:t>ordinul</a:t>
            </a:r>
            <a:r>
              <a:rPr lang="en-US" b="1" dirty="0"/>
              <a:t> </a:t>
            </a:r>
            <a:r>
              <a:rPr lang="en-US" b="1" dirty="0" err="1"/>
              <a:t>doi</a:t>
            </a:r>
            <a:r>
              <a:rPr lang="en-US" b="1" dirty="0"/>
              <a:t> </a:t>
            </a:r>
            <a:r>
              <a:rPr lang="en-US" b="1" dirty="0" err="1"/>
              <a:t>necorectat</a:t>
            </a:r>
            <a:endParaRPr lang="ro-RO" b="1" dirty="0"/>
          </a:p>
          <a:p>
            <a:pPr marL="0" indent="0">
              <a:buNone/>
            </a:pPr>
            <a:r>
              <a:rPr lang="en-US" dirty="0"/>
              <a:t>S-au </a:t>
            </a:r>
            <a:r>
              <a:rPr lang="en-US" dirty="0" err="1"/>
              <a:t>verificat</a:t>
            </a:r>
            <a:r>
              <a:rPr lang="en-US" dirty="0"/>
              <a:t> </a:t>
            </a:r>
            <a:r>
              <a:rPr lang="en-US" dirty="0" err="1"/>
              <a:t>parametrii</a:t>
            </a:r>
            <a:r>
              <a:rPr lang="en-US" dirty="0"/>
              <a:t> </a:t>
            </a:r>
            <a:r>
              <a:rPr lang="en-US" dirty="0" err="1"/>
              <a:t>sistemului</a:t>
            </a:r>
            <a:r>
              <a:rPr lang="en-US" dirty="0"/>
              <a:t> </a:t>
            </a:r>
            <a:r>
              <a:rPr lang="ro-RO" dirty="0"/>
              <a:t>închis</a:t>
            </a:r>
            <a:r>
              <a:rPr lang="en-US" dirty="0"/>
              <a:t>, </a:t>
            </a:r>
            <a:r>
              <a:rPr lang="en-US" dirty="0" err="1"/>
              <a:t>urmat</a:t>
            </a:r>
            <a:r>
              <a:rPr lang="ro-RO" dirty="0"/>
              <a:t> </a:t>
            </a:r>
            <a:r>
              <a:rPr lang="en-US" dirty="0"/>
              <a:t>de </a:t>
            </a:r>
            <a:r>
              <a:rPr lang="ro-RO" dirty="0"/>
              <a:t>verifica</a:t>
            </a:r>
            <a:r>
              <a:rPr lang="en-US" dirty="0"/>
              <a:t>rea</a:t>
            </a:r>
            <a:r>
              <a:rPr lang="ro-RO" dirty="0"/>
              <a:t> performanțele</a:t>
            </a:r>
            <a:r>
              <a:rPr lang="en-US" dirty="0"/>
              <a:t> </a:t>
            </a:r>
            <a:r>
              <a:rPr lang="en-US" dirty="0" err="1"/>
              <a:t>impuse</a:t>
            </a:r>
            <a:r>
              <a:rPr lang="en-US" dirty="0"/>
              <a:t> initial: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9D7126-65C1-B72A-CE4F-40FAA2EBF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704" y="1665954"/>
            <a:ext cx="3574814" cy="223709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F855E8A-E757-1527-D5C1-03766F69F77A}"/>
              </a:ext>
            </a:extLst>
          </p:cNvPr>
          <p:cNvGrpSpPr/>
          <p:nvPr/>
        </p:nvGrpSpPr>
        <p:grpSpPr>
          <a:xfrm>
            <a:off x="677334" y="3608232"/>
            <a:ext cx="7006590" cy="2720340"/>
            <a:chOff x="0" y="0"/>
            <a:chExt cx="7006590" cy="2720340"/>
          </a:xfrm>
        </p:grpSpPr>
        <p:pic>
          <p:nvPicPr>
            <p:cNvPr id="9" name="Picture 8" descr="A graph of a step response&#10;&#10;Description automatically generated">
              <a:extLst>
                <a:ext uri="{FF2B5EF4-FFF2-40B4-BE49-F238E27FC236}">
                  <a16:creationId xmlns:a16="http://schemas.microsoft.com/office/drawing/2014/main" id="{E868786F-0DD4-5E57-31B0-441575240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609975" cy="2720340"/>
            </a:xfrm>
            <a:prstGeom prst="rect">
              <a:avLst/>
            </a:prstGeom>
          </p:spPr>
        </p:pic>
        <p:pic>
          <p:nvPicPr>
            <p:cNvPr id="10" name="Picture 9" descr="A graph with a line&#10;&#10;Description automatically generated">
              <a:extLst>
                <a:ext uri="{FF2B5EF4-FFF2-40B4-BE49-F238E27FC236}">
                  <a16:creationId xmlns:a16="http://schemas.microsoft.com/office/drawing/2014/main" id="{F507B822-9FBB-D00F-56E9-01E1E9DAB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625" y="0"/>
              <a:ext cx="3529965" cy="272034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6D94E02-736B-282E-26E1-3BAC8039E42F}"/>
              </a:ext>
            </a:extLst>
          </p:cNvPr>
          <p:cNvSpPr txBox="1"/>
          <p:nvPr/>
        </p:nvSpPr>
        <p:spPr>
          <a:xfrm>
            <a:off x="7848704" y="4193098"/>
            <a:ext cx="93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Hr</a:t>
            </a:r>
            <a:r>
              <a:rPr lang="en-US" dirty="0"/>
              <a:t>(s) =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0F7D88-2D69-043C-A642-281B7386A33A}"/>
                  </a:ext>
                </a:extLst>
              </p:cNvPr>
              <p:cNvSpPr txBox="1"/>
              <p:nvPr/>
            </p:nvSpPr>
            <p:spPr>
              <a:xfrm>
                <a:off x="8618906" y="4193098"/>
                <a:ext cx="3330719" cy="448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/>
                          </m:ctrlPr>
                        </m:fPr>
                        <m:num>
                          <m:r>
                            <a:rPr lang="ro-RO" sz="1400" b="0" i="1"/>
                            <m:t>0.000175(</m:t>
                          </m:r>
                          <m:r>
                            <a:rPr lang="ro-RO" sz="1400" b="0" i="1"/>
                            <m:t>𝑠</m:t>
                          </m:r>
                          <m:r>
                            <a:rPr lang="ro-RO" sz="1400" b="0" i="1"/>
                            <m:t>+100)(</m:t>
                          </m:r>
                          <m:r>
                            <a:rPr lang="ro-RO" sz="1400" b="0" i="1"/>
                            <m:t>𝑠</m:t>
                          </m:r>
                          <m:r>
                            <a:rPr lang="ro-RO" sz="1400" b="0" i="1"/>
                            <m:t>+16.65)(</m:t>
                          </m:r>
                          <m:r>
                            <a:rPr lang="ro-RO" sz="1400" b="0" i="1"/>
                            <m:t>𝑠</m:t>
                          </m:r>
                          <m:r>
                            <a:rPr lang="ro-RO" sz="1400" b="0" i="1"/>
                            <m:t>+1.785)</m:t>
                          </m:r>
                        </m:num>
                        <m:den>
                          <m:r>
                            <a:rPr lang="ro-RO" sz="1400" b="0" i="1"/>
                            <m:t>𝑠</m:t>
                          </m:r>
                          <m:r>
                            <a:rPr lang="ro-RO" sz="1400" b="0" i="1"/>
                            <m:t>(</m:t>
                          </m:r>
                          <m:r>
                            <a:rPr lang="ro-RO" sz="1400" b="0" i="1"/>
                            <m:t>𝑠</m:t>
                          </m:r>
                          <m:r>
                            <a:rPr lang="ro-RO" sz="1400" b="0" i="1"/>
                            <m:t>+1.6)</m:t>
                          </m:r>
                        </m:den>
                      </m:f>
                      <m:r>
                        <m:rPr>
                          <m:nor/>
                        </m:rPr>
                        <a:rPr lang="ro-RO" sz="1400" b="1"/>
                        <m:t>	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0F7D88-2D69-043C-A642-281B7386A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906" y="4193098"/>
                <a:ext cx="3330719" cy="448584"/>
              </a:xfrm>
              <a:prstGeom prst="rect">
                <a:avLst/>
              </a:prstGeom>
              <a:blipFill>
                <a:blip r:embed="rId5"/>
                <a:stretch>
                  <a:fillRect l="-549" t="-2740" r="-183"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26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3CDC-0A4A-4DA4-07A7-CDE5DFA6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1. CALCULUL REGULATOARELOR PRIN METODA  REPARTIŢIEI POLI-ZEROURI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158AF-0AA7-C807-2AD8-93650DB2A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Raspunsurile</a:t>
            </a:r>
            <a:r>
              <a:rPr lang="en-US" dirty="0"/>
              <a:t> </a:t>
            </a:r>
            <a:r>
              <a:rPr lang="en-US" dirty="0" err="1"/>
              <a:t>Hr</a:t>
            </a:r>
            <a:r>
              <a:rPr lang="en-US" dirty="0"/>
              <a:t>(s)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aplicarea</a:t>
            </a:r>
            <a:r>
              <a:rPr lang="en-US" dirty="0"/>
              <a:t> </a:t>
            </a:r>
            <a:r>
              <a:rPr lang="en-US" dirty="0" err="1"/>
              <a:t>simplificarilor</a:t>
            </a:r>
            <a:r>
              <a:rPr lang="en-US" dirty="0"/>
              <a:t>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D101918-72AD-0A24-A21B-1288F36BE776}"/>
              </a:ext>
            </a:extLst>
          </p:cNvPr>
          <p:cNvGrpSpPr/>
          <p:nvPr/>
        </p:nvGrpSpPr>
        <p:grpSpPr>
          <a:xfrm>
            <a:off x="2818048" y="2649893"/>
            <a:ext cx="2776531" cy="4064332"/>
            <a:chOff x="0" y="0"/>
            <a:chExt cx="3418840" cy="5095875"/>
          </a:xfrm>
        </p:grpSpPr>
        <p:pic>
          <p:nvPicPr>
            <p:cNvPr id="5" name="Picture 4" descr="A graph with a blue line&#10;&#10;Description automatically generated">
              <a:extLst>
                <a:ext uri="{FF2B5EF4-FFF2-40B4-BE49-F238E27FC236}">
                  <a16:creationId xmlns:a16="http://schemas.microsoft.com/office/drawing/2014/main" id="{D93807EC-E00B-3C02-7251-7DF1D335D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409950" cy="2669540"/>
            </a:xfrm>
            <a:prstGeom prst="rect">
              <a:avLst/>
            </a:prstGeom>
          </p:spPr>
        </p:pic>
        <p:pic>
          <p:nvPicPr>
            <p:cNvPr id="6" name="Picture 5" descr="A graph with a line&#10;&#10;Description automatically generated">
              <a:extLst>
                <a:ext uri="{FF2B5EF4-FFF2-40B4-BE49-F238E27FC236}">
                  <a16:creationId xmlns:a16="http://schemas.microsoft.com/office/drawing/2014/main" id="{279D6EC7-A5B9-60DC-09A3-46D592463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43175"/>
              <a:ext cx="3418840" cy="25527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F15C893-7E3B-2014-BCA6-06CF974A4B01}"/>
              </a:ext>
            </a:extLst>
          </p:cNvPr>
          <p:cNvSpPr txBox="1"/>
          <p:nvPr/>
        </p:nvSpPr>
        <p:spPr>
          <a:xfrm>
            <a:off x="677334" y="2649893"/>
            <a:ext cx="214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 </a:t>
            </a:r>
            <a:r>
              <a:rPr lang="en-US" dirty="0" err="1"/>
              <a:t>simplificare</a:t>
            </a:r>
            <a:r>
              <a:rPr lang="en-US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31C013-2ED8-757B-1C32-6F14A0E0B1FF}"/>
              </a:ext>
            </a:extLst>
          </p:cNvPr>
          <p:cNvSpPr txBox="1"/>
          <p:nvPr/>
        </p:nvSpPr>
        <p:spPr>
          <a:xfrm>
            <a:off x="5587359" y="2649893"/>
            <a:ext cx="22461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simplificare</a:t>
            </a:r>
            <a:r>
              <a:rPr lang="en-US" dirty="0"/>
              <a:t>:</a:t>
            </a:r>
          </a:p>
          <a:p>
            <a:r>
              <a:rPr lang="en-US" dirty="0"/>
              <a:t>(se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observa</a:t>
            </a:r>
            <a:r>
              <a:rPr lang="en-US" dirty="0"/>
              <a:t> </a:t>
            </a:r>
          </a:p>
          <a:p>
            <a:r>
              <a:rPr lang="en-US" dirty="0"/>
              <a:t>ca a </a:t>
            </a:r>
            <a:r>
              <a:rPr lang="en-US" dirty="0" err="1"/>
              <a:t>doua</a:t>
            </a:r>
            <a:r>
              <a:rPr lang="en-US" dirty="0"/>
              <a:t> </a:t>
            </a:r>
          </a:p>
          <a:p>
            <a:r>
              <a:rPr lang="en-US" dirty="0" err="1"/>
              <a:t>simplificare</a:t>
            </a:r>
            <a:r>
              <a:rPr lang="en-US" dirty="0"/>
              <a:t> nu </a:t>
            </a:r>
            <a:r>
              <a:rPr lang="en-US" dirty="0" err="1"/>
              <a:t>mai</a:t>
            </a:r>
            <a:endParaRPr lang="en-US" dirty="0"/>
          </a:p>
          <a:p>
            <a:r>
              <a:rPr lang="en-US" dirty="0" err="1"/>
              <a:t>respecta</a:t>
            </a:r>
            <a:r>
              <a:rPr lang="en-US" dirty="0"/>
              <a:t> </a:t>
            </a:r>
          </a:p>
          <a:p>
            <a:r>
              <a:rPr lang="en-US" dirty="0" err="1"/>
              <a:t>performantele</a:t>
            </a:r>
            <a:endParaRPr lang="en-US" dirty="0"/>
          </a:p>
          <a:p>
            <a:r>
              <a:rPr lang="en-US" dirty="0" err="1"/>
              <a:t>impuse</a:t>
            </a:r>
            <a:r>
              <a:rPr lang="en-US" dirty="0"/>
              <a:t>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5FA99E-F2B9-821A-6F25-C1F0136C9C27}"/>
              </a:ext>
            </a:extLst>
          </p:cNvPr>
          <p:cNvGrpSpPr/>
          <p:nvPr/>
        </p:nvGrpSpPr>
        <p:grpSpPr>
          <a:xfrm>
            <a:off x="7833551" y="2649893"/>
            <a:ext cx="2776531" cy="4017434"/>
            <a:chOff x="0" y="0"/>
            <a:chExt cx="3409950" cy="5132705"/>
          </a:xfrm>
        </p:grpSpPr>
        <p:pic>
          <p:nvPicPr>
            <p:cNvPr id="10" name="Picture 9" descr="A graph of a line graph&#10;&#10;Description automatically generated">
              <a:extLst>
                <a:ext uri="{FF2B5EF4-FFF2-40B4-BE49-F238E27FC236}">
                  <a16:creationId xmlns:a16="http://schemas.microsoft.com/office/drawing/2014/main" id="{691006ED-E5B2-12FC-5C89-CE1F406BC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43175"/>
              <a:ext cx="3409950" cy="2589530"/>
            </a:xfrm>
            <a:prstGeom prst="rect">
              <a:avLst/>
            </a:prstGeom>
          </p:spPr>
        </p:pic>
        <p:pic>
          <p:nvPicPr>
            <p:cNvPr id="11" name="Picture 10" descr="A graph of a step response&#10;&#10;Description automatically generated">
              <a:extLst>
                <a:ext uri="{FF2B5EF4-FFF2-40B4-BE49-F238E27FC236}">
                  <a16:creationId xmlns:a16="http://schemas.microsoft.com/office/drawing/2014/main" id="{08E4E766-FD85-AB2E-BF78-935F8726C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" y="0"/>
              <a:ext cx="3400425" cy="25863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787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9D6A-53D2-E2AE-5DDE-504F27AA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1.3. CALCULUL REGULATORULUI HR2 PENTRU CAZUL SISTEMULUI DE ORDINUL DOI CORECTAT (CORECȚIA CU DIPOL)	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EC32CE-0D63-C15E-4848-A458A726D3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 </a:t>
                </a:r>
                <a:r>
                  <a:rPr lang="en-US" dirty="0" err="1"/>
                  <a:t>verifică</a:t>
                </a:r>
                <a:r>
                  <a:rPr lang="en-US" dirty="0"/>
                  <a:t> </a:t>
                </a:r>
                <a:r>
                  <a:rPr lang="en-US" dirty="0" err="1"/>
                  <a:t>performanţele</a:t>
                </a:r>
                <a:r>
                  <a:rPr lang="en-US" dirty="0"/>
                  <a:t> </a:t>
                </a:r>
                <a:r>
                  <a:rPr lang="en-US" dirty="0" err="1"/>
                  <a:t>sistemului</a:t>
                </a:r>
                <a:r>
                  <a:rPr lang="en-US" dirty="0"/>
                  <a:t> </a:t>
                </a:r>
                <a:r>
                  <a:rPr lang="en-US" dirty="0" err="1"/>
                  <a:t>şi</a:t>
                </a:r>
                <a:r>
                  <a:rPr lang="en-US" dirty="0"/>
                  <a:t> </a:t>
                </a:r>
                <a:r>
                  <a:rPr lang="en-US" dirty="0" err="1"/>
                  <a:t>rezultă</a:t>
                </a:r>
                <a:r>
                  <a:rPr lang="en-US" dirty="0"/>
                  <a:t> </a:t>
                </a:r>
                <a:r>
                  <a:rPr lang="en-US" dirty="0" err="1"/>
                  <a:t>că</a:t>
                </a:r>
                <a:r>
                  <a:rPr lang="en-US" dirty="0"/>
                  <a:t> nu sunt </a:t>
                </a:r>
                <a:r>
                  <a:rPr lang="en-US" dirty="0" err="1"/>
                  <a:t>îndeplinite</a:t>
                </a:r>
                <a:r>
                  <a:rPr lang="en-US" dirty="0"/>
                  <a:t> </a:t>
                </a:r>
                <a:r>
                  <a:rPr lang="en-US" dirty="0" err="1"/>
                  <a:t>următoarele</a:t>
                </a:r>
                <a:r>
                  <a:rPr lang="en-US" dirty="0"/>
                  <a:t> </a:t>
                </a:r>
                <a:r>
                  <a:rPr lang="en-US" dirty="0" err="1"/>
                  <a:t>performanţe</a:t>
                </a:r>
                <a:r>
                  <a:rPr lang="en-US" dirty="0"/>
                  <a:t>: </a:t>
                </a:r>
              </a:p>
              <a:p>
                <a:r>
                  <a:rPr lang="en-US" dirty="0"/>
                  <a:t>tr = 2.02, </a:t>
                </a:r>
                <a:r>
                  <a:rPr lang="en-US" dirty="0" err="1"/>
                  <a:t>estv</a:t>
                </a:r>
                <a:r>
                  <a:rPr lang="en-US" dirty="0"/>
                  <a:t> = 0.4 &gt; 0.2</a:t>
                </a:r>
              </a:p>
              <a:p>
                <a:r>
                  <a:rPr lang="en-US" dirty="0"/>
                  <a:t>Forma </a:t>
                </a:r>
                <a:r>
                  <a:rPr lang="en-US" dirty="0" err="1"/>
                  <a:t>regulatorului</a:t>
                </a:r>
                <a:r>
                  <a:rPr lang="en-US" dirty="0"/>
                  <a:t> Hr2(s)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0.00124(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+100)(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+16.65)(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+1.785)(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+0.1573)</m:t>
                        </m:r>
                      </m:num>
                      <m:den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+4.033)(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+0.1259)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EC32CE-0D63-C15E-4848-A458A726D3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68A5B3D0-0044-F780-4903-51D35D75C2D5}"/>
              </a:ext>
            </a:extLst>
          </p:cNvPr>
          <p:cNvGrpSpPr/>
          <p:nvPr/>
        </p:nvGrpSpPr>
        <p:grpSpPr>
          <a:xfrm>
            <a:off x="818611" y="3854572"/>
            <a:ext cx="6531610" cy="2599690"/>
            <a:chOff x="0" y="0"/>
            <a:chExt cx="6531610" cy="2599690"/>
          </a:xfrm>
        </p:grpSpPr>
        <p:pic>
          <p:nvPicPr>
            <p:cNvPr id="5" name="Picture 4" descr="A graph of a line&#10;&#10;Description automatically generated">
              <a:extLst>
                <a:ext uri="{FF2B5EF4-FFF2-40B4-BE49-F238E27FC236}">
                  <a16:creationId xmlns:a16="http://schemas.microsoft.com/office/drawing/2014/main" id="{6B81CD33-D038-2D53-B02F-6962C896E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700" y="0"/>
              <a:ext cx="3216910" cy="2599690"/>
            </a:xfrm>
            <a:prstGeom prst="rect">
              <a:avLst/>
            </a:prstGeom>
          </p:spPr>
        </p:pic>
        <p:pic>
          <p:nvPicPr>
            <p:cNvPr id="6" name="Picture 5" descr="A graph with a line&#10;&#10;Description automatically generated">
              <a:extLst>
                <a:ext uri="{FF2B5EF4-FFF2-40B4-BE49-F238E27FC236}">
                  <a16:creationId xmlns:a16="http://schemas.microsoft.com/office/drawing/2014/main" id="{9DB4FC4E-FE63-4C2F-FA8B-0BC7AB239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339465" cy="25984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F961-87A4-1F28-BDAA-B786CE25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1.3. CALCULUL REGULATORULUI HR2 PENTRU CAZUL SISTEMULUI DE ORDINUL DOI CORECTAT (CORECȚIA CU DIPOL)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32BE6-651D-2A7B-6BDF-E59B5598B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138886" cy="3880773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urma</a:t>
            </a:r>
            <a:r>
              <a:rPr lang="en-US" dirty="0"/>
              <a:t> </a:t>
            </a:r>
            <a:r>
              <a:rPr lang="en-US" dirty="0" err="1"/>
              <a:t>simplificarii</a:t>
            </a:r>
            <a:r>
              <a:rPr lang="en-US" dirty="0"/>
              <a:t>, </a:t>
            </a:r>
            <a:r>
              <a:rPr lang="en-US" dirty="0" err="1"/>
              <a:t>sistemul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pierde</a:t>
            </a:r>
            <a:r>
              <a:rPr lang="en-US" dirty="0"/>
              <a:t> </a:t>
            </a:r>
            <a:r>
              <a:rPr lang="en-US" dirty="0" err="1"/>
              <a:t>caracterul</a:t>
            </a:r>
            <a:r>
              <a:rPr lang="en-US" dirty="0"/>
              <a:t> </a:t>
            </a:r>
            <a:r>
              <a:rPr lang="en-US" dirty="0" err="1"/>
              <a:t>oscilant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performantele</a:t>
            </a:r>
            <a:r>
              <a:rPr lang="en-US" dirty="0"/>
              <a:t> nu se </a:t>
            </a:r>
            <a:r>
              <a:rPr lang="en-US" dirty="0" err="1"/>
              <a:t>imbunatatesc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nu se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respecta</a:t>
            </a:r>
            <a:r>
              <a:rPr lang="en-US" dirty="0"/>
              <a:t> </a:t>
            </a:r>
            <a:r>
              <a:rPr lang="en-US" dirty="0" err="1"/>
              <a:t>nici</a:t>
            </a:r>
            <a:r>
              <a:rPr lang="en-US" dirty="0"/>
              <a:t> tr.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B07DC0-6EFA-6693-D3D4-D826088D09B9}"/>
              </a:ext>
            </a:extLst>
          </p:cNvPr>
          <p:cNvGrpSpPr/>
          <p:nvPr/>
        </p:nvGrpSpPr>
        <p:grpSpPr>
          <a:xfrm>
            <a:off x="3971229" y="2160589"/>
            <a:ext cx="2987356" cy="4526280"/>
            <a:chOff x="0" y="0"/>
            <a:chExt cx="3072765" cy="4620260"/>
          </a:xfrm>
        </p:grpSpPr>
        <p:pic>
          <p:nvPicPr>
            <p:cNvPr id="5" name="Picture 4" descr="A graph with a blue line&#10;&#10;Description automatically generated">
              <a:extLst>
                <a:ext uri="{FF2B5EF4-FFF2-40B4-BE49-F238E27FC236}">
                  <a16:creationId xmlns:a16="http://schemas.microsoft.com/office/drawing/2014/main" id="{6D0C265D-183C-2257-F81E-F5C4C1107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072765" cy="2297430"/>
            </a:xfrm>
            <a:prstGeom prst="rect">
              <a:avLst/>
            </a:prstGeom>
          </p:spPr>
        </p:pic>
        <p:pic>
          <p:nvPicPr>
            <p:cNvPr id="6" name="Picture 5" descr="A graph with a blue line&#10;&#10;Description automatically generated">
              <a:extLst>
                <a:ext uri="{FF2B5EF4-FFF2-40B4-BE49-F238E27FC236}">
                  <a16:creationId xmlns:a16="http://schemas.microsoft.com/office/drawing/2014/main" id="{9E0756A5-14F6-DCFD-FB98-680C12B06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28850"/>
              <a:ext cx="3072765" cy="23914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4292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D37D7-45DA-E4AB-9EC1-5A1A3710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CALCULUL REGULATOARELOR PRIN METODE FRECVENŢIALE PE BAZA SISTEMULUI ECHIVALENT DE ORDINUL DOI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EF5DC7-87CA-F880-A892-AD5BCCF2C9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Raspunsurile </a:t>
                </a:r>
                <a:r>
                  <a:rPr lang="en-US" dirty="0" err="1"/>
                  <a:t>sistemului</a:t>
                </a:r>
                <a:r>
                  <a:rPr lang="en-US" dirty="0"/>
                  <a:t> cu </a:t>
                </a:r>
                <a:r>
                  <a:rPr lang="en-US" dirty="0" err="1"/>
                  <a:t>regulatorul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P </a:t>
                </a:r>
                <a:r>
                  <a:rPr lang="en-US" dirty="0" err="1"/>
                  <a:t>calculat</a:t>
                </a:r>
                <a:r>
                  <a:rPr lang="en-US" dirty="0"/>
                  <a:t>:</a:t>
                </a:r>
              </a:p>
              <a:p>
                <a:r>
                  <a:rPr lang="en-US" dirty="0" err="1"/>
                  <a:t>Kp</a:t>
                </a:r>
                <a:r>
                  <a:rPr lang="en-US" dirty="0"/>
                  <a:t> = 10.5687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err="1"/>
                  <a:t>Raspunsurile</a:t>
                </a:r>
                <a:r>
                  <a:rPr lang="en-US" dirty="0"/>
                  <a:t> </a:t>
                </a:r>
                <a:r>
                  <a:rPr lang="en-US" dirty="0" err="1"/>
                  <a:t>sistemului</a:t>
                </a:r>
                <a:r>
                  <a:rPr lang="en-US" dirty="0"/>
                  <a:t> cu </a:t>
                </a:r>
                <a:r>
                  <a:rPr lang="en-US" dirty="0" err="1"/>
                  <a:t>regulatorul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PI </a:t>
                </a:r>
                <a:r>
                  <a:rPr lang="en-US" dirty="0" err="1"/>
                  <a:t>calculat</a:t>
                </a:r>
                <a:r>
                  <a:rPr lang="en-US" dirty="0"/>
                  <a:t>:</a:t>
                </a:r>
              </a:p>
              <a:p>
                <a:r>
                  <a:rPr lang="en-US" dirty="0" err="1"/>
                  <a:t>Hpi</a:t>
                </a:r>
                <a:r>
                  <a:rPr lang="en-US" dirty="0"/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133.4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+422.7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12.62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EF5DC7-87CA-F880-A892-AD5BCCF2C9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F365B61-1EE4-7F87-5B06-431282E025BD}"/>
              </a:ext>
            </a:extLst>
          </p:cNvPr>
          <p:cNvGrpSpPr/>
          <p:nvPr/>
        </p:nvGrpSpPr>
        <p:grpSpPr>
          <a:xfrm>
            <a:off x="5256208" y="2159977"/>
            <a:ext cx="6084531" cy="2255434"/>
            <a:chOff x="0" y="0"/>
            <a:chExt cx="7210425" cy="2743835"/>
          </a:xfrm>
        </p:grpSpPr>
        <p:pic>
          <p:nvPicPr>
            <p:cNvPr id="5" name="Picture 4" descr="A graph of a step response&#10;&#10;Description automatically generated">
              <a:extLst>
                <a:ext uri="{FF2B5EF4-FFF2-40B4-BE49-F238E27FC236}">
                  <a16:creationId xmlns:a16="http://schemas.microsoft.com/office/drawing/2014/main" id="{3A86E296-916C-6DBE-2CCF-8B2696F70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639820" cy="2733675"/>
            </a:xfrm>
            <a:prstGeom prst="rect">
              <a:avLst/>
            </a:prstGeom>
          </p:spPr>
        </p:pic>
        <p:pic>
          <p:nvPicPr>
            <p:cNvPr id="6" name="Picture 5" descr="A graph with a line&#10;&#10;Description automatically generated">
              <a:extLst>
                <a:ext uri="{FF2B5EF4-FFF2-40B4-BE49-F238E27FC236}">
                  <a16:creationId xmlns:a16="http://schemas.microsoft.com/office/drawing/2014/main" id="{75887065-4A4E-A74D-E708-7789B30A7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9500" y="0"/>
              <a:ext cx="3590925" cy="274383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0758660-56C8-5532-9A3A-52CEE80FD56B}"/>
              </a:ext>
            </a:extLst>
          </p:cNvPr>
          <p:cNvGrpSpPr/>
          <p:nvPr/>
        </p:nvGrpSpPr>
        <p:grpSpPr>
          <a:xfrm>
            <a:off x="5256208" y="4527990"/>
            <a:ext cx="6084531" cy="2255434"/>
            <a:chOff x="0" y="0"/>
            <a:chExt cx="6134100" cy="2339340"/>
          </a:xfrm>
        </p:grpSpPr>
        <p:pic>
          <p:nvPicPr>
            <p:cNvPr id="8" name="Picture 7" descr="A graph with blue lines&#10;&#10;Description automatically generated">
              <a:extLst>
                <a:ext uri="{FF2B5EF4-FFF2-40B4-BE49-F238E27FC236}">
                  <a16:creationId xmlns:a16="http://schemas.microsoft.com/office/drawing/2014/main" id="{BE4AC423-4B99-0B6E-9E1F-21E40ED89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076575" cy="2339340"/>
            </a:xfrm>
            <a:prstGeom prst="rect">
              <a:avLst/>
            </a:prstGeom>
          </p:spPr>
        </p:pic>
        <p:pic>
          <p:nvPicPr>
            <p:cNvPr id="9" name="Picture 8" descr="A graph with a line&#10;&#10;Description automatically generated">
              <a:extLst>
                <a:ext uri="{FF2B5EF4-FFF2-40B4-BE49-F238E27FC236}">
                  <a16:creationId xmlns:a16="http://schemas.microsoft.com/office/drawing/2014/main" id="{06063BEF-D87B-3454-236D-4C9763A3A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8475" y="0"/>
              <a:ext cx="3095625" cy="23387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13479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256</TotalTime>
  <Words>766</Words>
  <Application>Microsoft Office PowerPoint</Application>
  <PresentationFormat>Widescreen</PresentationFormat>
  <Paragraphs>128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Book Antiqua</vt:lpstr>
      <vt:lpstr>Cambria Math</vt:lpstr>
      <vt:lpstr>Times New Roman</vt:lpstr>
      <vt:lpstr>Trebuchet MS</vt:lpstr>
      <vt:lpstr>Wingdings 3</vt:lpstr>
      <vt:lpstr>Facet</vt:lpstr>
      <vt:lpstr>REGLAREA DEBITULUI ŞI A TEMPERATURII UNUI MATERIAL GRANULAR</vt:lpstr>
      <vt:lpstr>A.7. PROBLEME DE IDENTIFICARE A PĂRTII FIXATE - DEBIT </vt:lpstr>
      <vt:lpstr>A.7. PROBLEME DE IDENTIFICARE A PĂRTII FIXATE - DEBIT</vt:lpstr>
      <vt:lpstr>A.7. PROBLEME DE IDENTIFICARE A PĂRTII FIXATE - TEMPERATURA</vt:lpstr>
      <vt:lpstr>1. CALCULUL REGULATOARELOR PRIN METODA  REPARTIŢIEI POLI-ZEROURI</vt:lpstr>
      <vt:lpstr>1. CALCULUL REGULATOARELOR PRIN METODA  REPARTIŢIEI POLI-ZEROURI</vt:lpstr>
      <vt:lpstr>1.3. CALCULUL REGULATORULUI HR2 PENTRU CAZUL SISTEMULUI DE ORDINUL DOI CORECTAT (CORECȚIA CU DIPOL)  </vt:lpstr>
      <vt:lpstr>1.3. CALCULUL REGULATORULUI HR2 PENTRU CAZUL SISTEMULUI DE ORDINUL DOI CORECTAT (CORECȚIA CU DIPOL)</vt:lpstr>
      <vt:lpstr>2. CALCULUL REGULATOARELOR PRIN METODE FRECVENŢIALE PE BAZA SISTEMULUI ECHIVALENT DE ORDINUL DOI </vt:lpstr>
      <vt:lpstr>2. CALCULUL REGULATOARELOR PRIN METODE FRECVENŢIALE PE BAZA SISTEMULUI ECHIVALENT DE ORDINUL DOI</vt:lpstr>
      <vt:lpstr>3. CALCULUL REGULATOARELOR PRIN METODE FRECVENŢIALE CU ASIGURAREA UNEI MARGINI DE FAZĂ IMPUSE </vt:lpstr>
      <vt:lpstr>3. CALCULUL REGULATOARELOR PRIN METODE FRECVENŢIALE CU ASIGURAREA UNEI MARGINI DE FAZĂ IMPUSE</vt:lpstr>
      <vt:lpstr>3. CALCULUL REGULATOARELOR PRIN METODE FRECVENŢIALE CU ASIGURAREA UNEI MARGINI DE FAZĂ IMPUSE</vt:lpstr>
      <vt:lpstr>4. CALCULUL REGULATOARELOR PRIN METODE DE CVASIOPTIM </vt:lpstr>
      <vt:lpstr>4. CALCULUL REGULATOARELOR PRIN METODE DE CVASIOPTIM</vt:lpstr>
      <vt:lpstr>5. CALCULUL REGULATOARELOR IN CAZUL REGLARII IN CASCADA </vt:lpstr>
      <vt:lpstr>5. CALCULUL REGULATOARELOR IN CAZUL REGLARII IN CASCADA</vt:lpstr>
      <vt:lpstr>6. CALCULUL UNUI REGULATOR CU PREDICŢIE</vt:lpstr>
      <vt:lpstr>6. CALCULUL UNUI REGULATOR CU PREDICŢIE</vt:lpstr>
      <vt:lpstr>Multumesc pentru atentie!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REGLAREA DEBITULUI ŞI A TEMPERATURII UNUI MATERIAL GRANULAR</dc:title>
  <dc:creator>Bogdan Alexandru Bargaoanu</dc:creator>
  <cp:lastModifiedBy>Bogdan Alexandru Bargaoanu</cp:lastModifiedBy>
  <cp:revision>29</cp:revision>
  <dcterms:created xsi:type="dcterms:W3CDTF">2024-06-02T07:03:12Z</dcterms:created>
  <dcterms:modified xsi:type="dcterms:W3CDTF">2024-06-02T11:26:08Z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2024-06-02T07:09:22Z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f9355b22-8aa6-46f6-94cd-26712f48e409</vt:lpwstr>
  </property>
  <property fmtid="{D5CDD505-2E9C-101B-9397-08002B2CF9AE}" pid="8" name="MSIP_Label_5b58b62f-6f94-46bd-8089-18e64b0a9abb_ContentBits">
    <vt:lpwstr>0</vt:lpwstr>
  </property>
</Properties>
</file>