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9" r:id="rId2"/>
    <p:sldId id="275" r:id="rId3"/>
    <p:sldId id="281" r:id="rId4"/>
    <p:sldId id="282" r:id="rId5"/>
    <p:sldId id="283" r:id="rId6"/>
    <p:sldId id="317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00" r:id="rId21"/>
    <p:sldId id="298" r:id="rId22"/>
    <p:sldId id="299" r:id="rId23"/>
    <p:sldId id="301" r:id="rId24"/>
    <p:sldId id="303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28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95F"/>
    <a:srgbClr val="EE8222"/>
    <a:srgbClr val="E1832C"/>
    <a:srgbClr val="DFE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242" autoAdjust="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8"/>
    </p:cViewPr>
  </p:sorter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8C87-9502-4402-8532-920E3A66164B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0537C-9B47-43BB-84BE-C3124C8A1C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06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213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797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088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3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327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87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14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6602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01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6404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7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0063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183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118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665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9363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82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671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2019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5133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7761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18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217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997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5586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673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0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2265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543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170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5431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00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834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129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576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520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72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15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2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32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4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3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4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39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0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8-3079-4616-B5E9-C8DB0538F961}" type="datetimeFigureOut">
              <a:rPr lang="en-AU" smtClean="0"/>
              <a:t>12/07/2018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5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canaxess.com.au/infocar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E280B0-A8F0-464A-A0AD-C6D47B411B25}"/>
              </a:ext>
            </a:extLst>
          </p:cNvPr>
          <p:cNvSpPr/>
          <p:nvPr/>
        </p:nvSpPr>
        <p:spPr>
          <a:xfrm>
            <a:off x="0" y="-1"/>
            <a:ext cx="12192000" cy="156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74D32-9379-4E18-9AFC-21558A6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21" y="301213"/>
            <a:ext cx="10983557" cy="1265097"/>
          </a:xfrm>
        </p:spPr>
        <p:txBody>
          <a:bodyPr>
            <a:normAutofit/>
          </a:bodyPr>
          <a:lstStyle/>
          <a:p>
            <a:r>
              <a:rPr lang="en-AU" sz="5400" b="1" dirty="0">
                <a:solidFill>
                  <a:srgbClr val="08495F"/>
                </a:solidFill>
                <a:latin typeface="Gotham Book" pitchFamily="50" charset="0"/>
                <a:ea typeface="Roboto" panose="02000000000000000000" pitchFamily="2" charset="0"/>
                <a:cs typeface="Gotham Book" pitchFamily="50" charset="0"/>
              </a:rPr>
              <a:t>Web accessibility and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19C2D-E6C0-4E35-99B6-D77902EE341A}"/>
              </a:ext>
            </a:extLst>
          </p:cNvPr>
          <p:cNvSpPr/>
          <p:nvPr/>
        </p:nvSpPr>
        <p:spPr>
          <a:xfrm>
            <a:off x="0" y="6648226"/>
            <a:ext cx="11353800" cy="209774"/>
          </a:xfrm>
          <a:prstGeom prst="rect">
            <a:avLst/>
          </a:prstGeom>
          <a:solidFill>
            <a:srgbClr val="0849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881E39C-98DC-4CF7-BFE9-AD1FF668AE67}"/>
              </a:ext>
            </a:extLst>
          </p:cNvPr>
          <p:cNvSpPr/>
          <p:nvPr/>
        </p:nvSpPr>
        <p:spPr>
          <a:xfrm>
            <a:off x="11101891" y="6570085"/>
            <a:ext cx="504706" cy="298673"/>
          </a:xfrm>
          <a:prstGeom prst="triangle">
            <a:avLst>
              <a:gd name="adj" fmla="val 50000"/>
            </a:avLst>
          </a:prstGeom>
          <a:solidFill>
            <a:srgbClr val="E18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0C4EC5-F8FE-476E-81C0-28DA2B92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69" y="5704475"/>
            <a:ext cx="2846565" cy="75137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BB251-BC36-4F78-9925-B2FDA95CE380}"/>
              </a:ext>
            </a:extLst>
          </p:cNvPr>
          <p:cNvCxnSpPr/>
          <p:nvPr/>
        </p:nvCxnSpPr>
        <p:spPr>
          <a:xfrm>
            <a:off x="258184" y="301213"/>
            <a:ext cx="11435378" cy="0"/>
          </a:xfrm>
          <a:prstGeom prst="line">
            <a:avLst/>
          </a:prstGeom>
          <a:ln w="508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52779D-063C-4D92-9E29-B57AED94FB1A}"/>
              </a:ext>
            </a:extLst>
          </p:cNvPr>
          <p:cNvSpPr txBox="1"/>
          <p:nvPr/>
        </p:nvSpPr>
        <p:spPr>
          <a:xfrm>
            <a:off x="258184" y="2795134"/>
            <a:ext cx="7777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>
                <a:solidFill>
                  <a:srgbClr val="08495F"/>
                </a:solidFill>
              </a:rPr>
              <a:t>Maximising the opportunities </a:t>
            </a:r>
          </a:p>
          <a:p>
            <a:r>
              <a:rPr lang="en-AU" sz="4000" b="1" dirty="0">
                <a:solidFill>
                  <a:srgbClr val="08495F"/>
                </a:solidFill>
              </a:rPr>
              <a:t>of an accessible website</a:t>
            </a:r>
          </a:p>
          <a:p>
            <a:r>
              <a:rPr lang="en-AU" sz="2000" dirty="0">
                <a:solidFill>
                  <a:srgbClr val="08495F"/>
                </a:solidFill>
              </a:rPr>
              <a:t>Millhouse disability services support</a:t>
            </a:r>
          </a:p>
        </p:txBody>
      </p:sp>
    </p:spTree>
    <p:extLst>
      <p:ext uri="{BB962C8B-B14F-4D97-AF65-F5344CB8AC3E}">
        <p14:creationId xmlns:p14="http://schemas.microsoft.com/office/powerpoint/2010/main" val="108346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Online shopping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Gisele is vision impaired and wanted to buy her groceries online as it would be easier for her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</a:rPr>
              <a:t>The Coles website wouldn’t work correctly with her screen reader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8E566-E154-45EB-ADFE-6D0FD733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29426"/>
            <a:ext cx="3857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Breaching the DDA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Numerous requests to fix their website weren't addressed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</a:rPr>
              <a:t>A complaint was lodged with the Human Rights Commission </a:t>
            </a:r>
            <a:r>
              <a:rPr lang="en-AU" dirty="0"/>
              <a:t>to attempt to reach a compromise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The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Reluctantly </a:t>
            </a:r>
            <a:r>
              <a:rPr lang="en-AU" b="1" dirty="0">
                <a:solidFill>
                  <a:srgbClr val="08495F"/>
                </a:solidFill>
              </a:rPr>
              <a:t>Gisele took Coles to court </a:t>
            </a:r>
            <a:r>
              <a:rPr lang="en-AU" dirty="0"/>
              <a:t>for being in breach of the Disability Discrimination Act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</a:rPr>
              <a:t>- Coles settled out of court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So how do PWD use websites?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Assistive technology </a:t>
            </a:r>
            <a:r>
              <a:rPr lang="en-AU" dirty="0"/>
              <a:t>is an umbrella term to describe software or hardware which may be used to interact with your website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Screen reader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Screen magnifier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Voice dictation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2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Screen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Reads a website audibly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08495F"/>
                </a:solidFill>
              </a:rPr>
              <a:t>Announces text, links, images and many other onscreen elements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A user can move around a webpage audibly and hear sections being announced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Screen reader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Because a screen reader can't visually see your website it relies instead on the HTML code</a:t>
            </a:r>
          </a:p>
          <a:p>
            <a:pPr marL="457200" lvl="1" indent="0">
              <a:buNone/>
            </a:pPr>
            <a:r>
              <a:rPr lang="en-AU" dirty="0"/>
              <a:t>If the code is poorly written it </a:t>
            </a:r>
            <a:r>
              <a:rPr lang="en-AU" b="1" dirty="0">
                <a:solidFill>
                  <a:srgbClr val="08495F"/>
                </a:solidFill>
              </a:rPr>
              <a:t>can make it very difficult and in some instances impossible for a screen reader user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4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Checking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Checked against </a:t>
            </a:r>
            <a:r>
              <a:rPr lang="en-AU" b="1" dirty="0">
                <a:solidFill>
                  <a:srgbClr val="08495F"/>
                </a:solidFill>
              </a:rPr>
              <a:t>WCAG 2.0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WCAG 2.0 is an </a:t>
            </a:r>
            <a:r>
              <a:rPr lang="en-AU" b="1" dirty="0">
                <a:solidFill>
                  <a:srgbClr val="08495F"/>
                </a:solidFill>
              </a:rPr>
              <a:t>international best practice standard </a:t>
            </a:r>
            <a:r>
              <a:rPr lang="en-AU" dirty="0"/>
              <a:t>to assess how accessible a website is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1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What is WCAG 2.0?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Web Content Accessibility Guidelines 2.0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08495F"/>
                </a:solidFill>
              </a:rPr>
              <a:t>Now updated to WCAG 2.1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3 levels </a:t>
            </a:r>
            <a:r>
              <a:rPr lang="en-AU" b="1" dirty="0">
                <a:solidFill>
                  <a:srgbClr val="08495F"/>
                </a:solidFill>
              </a:rPr>
              <a:t>A, AA, AAA</a:t>
            </a:r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WCAG 2.0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It’s a set of </a:t>
            </a:r>
            <a:r>
              <a:rPr lang="en-AU" b="1" dirty="0">
                <a:solidFill>
                  <a:srgbClr val="08495F"/>
                </a:solidFill>
              </a:rPr>
              <a:t>technical specifications describing how best to structure your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It's complex, and often contradictory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Easy accessibility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For every image on your website </a:t>
            </a:r>
            <a:r>
              <a:rPr lang="en-AU" b="1" dirty="0">
                <a:solidFill>
                  <a:srgbClr val="08495F"/>
                </a:solidFill>
              </a:rPr>
              <a:t>provide an ALT text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sure headings are in a </a:t>
            </a:r>
            <a:r>
              <a:rPr lang="en-AU" b="1" dirty="0">
                <a:solidFill>
                  <a:srgbClr val="08495F"/>
                </a:solidFill>
              </a:rPr>
              <a:t>sequential order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sure everything on your site is </a:t>
            </a:r>
            <a:r>
              <a:rPr lang="en-AU" b="1" dirty="0">
                <a:solidFill>
                  <a:srgbClr val="08495F"/>
                </a:solidFill>
              </a:rPr>
              <a:t>keyboard accessible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Every </a:t>
            </a:r>
            <a:r>
              <a:rPr lang="en-AU" b="1" dirty="0">
                <a:solidFill>
                  <a:srgbClr val="08495F"/>
                </a:solidFill>
              </a:rPr>
              <a:t>link has clear and understandable text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What is web accessibility?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Practice of </a:t>
            </a:r>
            <a:r>
              <a:rPr lang="en-AU" b="1" dirty="0">
                <a:solidFill>
                  <a:srgbClr val="08495F"/>
                </a:solidFill>
              </a:rPr>
              <a:t>removing barriers that prevent interaction with or access to websites</a:t>
            </a:r>
            <a:r>
              <a:rPr lang="en-AU" dirty="0"/>
              <a:t> by people with disabilities</a:t>
            </a:r>
            <a:endParaRPr lang="en-AU" dirty="0">
              <a:solidFill>
                <a:srgbClr val="08495F"/>
              </a:solidFill>
            </a:endParaRP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5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1. ALT text on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Screen readers </a:t>
            </a:r>
            <a:r>
              <a:rPr lang="en-AU" b="1" dirty="0">
                <a:solidFill>
                  <a:srgbClr val="08495F"/>
                </a:solidFill>
              </a:rPr>
              <a:t>announce the ALT text description</a:t>
            </a:r>
            <a:r>
              <a:rPr lang="en-AU" dirty="0"/>
              <a:t>. It’s a description of the image, not a literal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Describe the image as if you were describing the image to a friend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ALT text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For every image on your website </a:t>
            </a:r>
            <a:r>
              <a:rPr lang="en-AU" b="1" dirty="0">
                <a:solidFill>
                  <a:srgbClr val="08495F"/>
                </a:solidFill>
              </a:rPr>
              <a:t>provide ALT text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3B4BC1-D923-43AB-B245-2BA7F5BA9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78560"/>
            <a:ext cx="4231614" cy="2790545"/>
          </a:xfrm>
          <a:prstGeom prst="rect">
            <a:avLst/>
          </a:prstGeom>
          <a:solidFill>
            <a:srgbClr val="08495F"/>
          </a:solidFill>
          <a:ln>
            <a:solidFill>
              <a:srgbClr val="08495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86955-BE81-4BBB-A8DD-5F4496D7BF68}"/>
              </a:ext>
            </a:extLst>
          </p:cNvPr>
          <p:cNvSpPr txBox="1"/>
          <p:nvPr/>
        </p:nvSpPr>
        <p:spPr>
          <a:xfrm>
            <a:off x="5862918" y="3173506"/>
            <a:ext cx="5775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&lt;img src="image.jpg" alt="</a:t>
            </a:r>
            <a:r>
              <a:rPr lang="en-AU" sz="2800" b="1" dirty="0">
                <a:solidFill>
                  <a:srgbClr val="08495F"/>
                </a:solidFill>
              </a:rPr>
              <a:t>Parliament </a:t>
            </a:r>
          </a:p>
          <a:p>
            <a:r>
              <a:rPr lang="en-AU" sz="2800" b="1" dirty="0">
                <a:solidFill>
                  <a:srgbClr val="08495F"/>
                </a:solidFill>
              </a:rPr>
              <a:t>house illuminated with different </a:t>
            </a:r>
          </a:p>
          <a:p>
            <a:r>
              <a:rPr lang="en-AU" sz="2800" b="1" dirty="0">
                <a:solidFill>
                  <a:srgbClr val="08495F"/>
                </a:solidFill>
              </a:rPr>
              <a:t>coloured words during the enlighten </a:t>
            </a:r>
          </a:p>
          <a:p>
            <a:r>
              <a:rPr lang="en-AU" sz="2800" b="1" dirty="0">
                <a:solidFill>
                  <a:srgbClr val="08495F"/>
                </a:solidFill>
              </a:rPr>
              <a:t>festival</a:t>
            </a:r>
            <a:r>
              <a:rPr lang="en-AU" sz="28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9341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ALT text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If the image is </a:t>
            </a:r>
            <a:r>
              <a:rPr lang="en-AU" b="1" dirty="0">
                <a:solidFill>
                  <a:srgbClr val="08495F"/>
                </a:solidFill>
              </a:rPr>
              <a:t>decorative only provide blank ALT text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86955-BE81-4BBB-A8DD-5F4496D7BF68}"/>
              </a:ext>
            </a:extLst>
          </p:cNvPr>
          <p:cNvSpPr txBox="1"/>
          <p:nvPr/>
        </p:nvSpPr>
        <p:spPr>
          <a:xfrm>
            <a:off x="5862918" y="3173506"/>
            <a:ext cx="442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&lt;img src="image.jpg" </a:t>
            </a:r>
            <a:r>
              <a:rPr lang="en-AU" sz="2800" b="1" dirty="0">
                <a:solidFill>
                  <a:srgbClr val="08495F"/>
                </a:solidFill>
              </a:rPr>
              <a:t>alt=""</a:t>
            </a:r>
            <a:r>
              <a:rPr lang="en-AU" sz="2800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BF674-FC81-461A-A66E-36AD249D2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09541"/>
            <a:ext cx="3988556" cy="2790000"/>
          </a:xfrm>
          <a:prstGeom prst="rect">
            <a:avLst/>
          </a:prstGeom>
          <a:ln>
            <a:solidFill>
              <a:srgbClr val="08495F"/>
            </a:solidFill>
          </a:ln>
        </p:spPr>
      </p:pic>
    </p:spTree>
    <p:extLst>
      <p:ext uri="{BB962C8B-B14F-4D97-AF65-F5344CB8AC3E}">
        <p14:creationId xmlns:p14="http://schemas.microsoft.com/office/powerpoint/2010/main" val="381134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2.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08495F"/>
                </a:solidFill>
              </a:rPr>
              <a:t>Structure a page</a:t>
            </a:r>
          </a:p>
          <a:p>
            <a:pPr marL="457200" lvl="1" indent="0">
              <a:buNone/>
            </a:pPr>
            <a:r>
              <a:rPr lang="en-AU" dirty="0"/>
              <a:t>Assistive technology users </a:t>
            </a:r>
            <a:r>
              <a:rPr lang="en-AU" b="1" dirty="0">
                <a:solidFill>
                  <a:srgbClr val="08495F"/>
                </a:solidFill>
              </a:rPr>
              <a:t>can move around a page via the headings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If headings are nested incorrectly or missing, </a:t>
            </a:r>
            <a:r>
              <a:rPr lang="en-AU" b="1" dirty="0">
                <a:solidFill>
                  <a:srgbClr val="08495F"/>
                </a:solidFill>
              </a:rPr>
              <a:t>it makes it very hard for a user to understand the structure of the page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Headings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Only </a:t>
            </a:r>
            <a:r>
              <a:rPr lang="en-AU" b="1" dirty="0">
                <a:solidFill>
                  <a:srgbClr val="08495F"/>
                </a:solidFill>
              </a:rPr>
              <a:t>one &lt;h1&gt; heading element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Followed by &lt;h2&gt;, &lt;h3&gt;, &lt;h4&gt;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B51FC9-FC3F-4BDD-880D-C1714D52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76" y="3078369"/>
            <a:ext cx="7088337" cy="2639955"/>
          </a:xfrm>
          <a:prstGeom prst="rect">
            <a:avLst/>
          </a:prstGeom>
          <a:ln>
            <a:solidFill>
              <a:srgbClr val="08495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A5ACD-F808-4C6F-A491-9494F968F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854025"/>
            <a:ext cx="3248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3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3. Keyboard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Some people don’t use a mouse </a:t>
            </a:r>
            <a:r>
              <a:rPr lang="en-AU" dirty="0"/>
              <a:t>and instead rely on the keyboard to move around the webpage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Keyboard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Try it yourself</a:t>
            </a:r>
          </a:p>
          <a:p>
            <a:pPr marL="457200" lvl="1" indent="0">
              <a:buNone/>
            </a:pPr>
            <a:r>
              <a:rPr lang="en-AU" dirty="0"/>
              <a:t>Can you </a:t>
            </a:r>
            <a:r>
              <a:rPr lang="en-AU" b="1" dirty="0">
                <a:solidFill>
                  <a:srgbClr val="08495F"/>
                </a:solidFill>
              </a:rPr>
              <a:t>reach every part of your site from the keyboard</a:t>
            </a:r>
            <a:r>
              <a:rPr lang="en-AU" dirty="0"/>
              <a:t>?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8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Keyboard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If you find you have to use a mouse </a:t>
            </a:r>
            <a:r>
              <a:rPr lang="en-AU" dirty="0"/>
              <a:t>on parts of your website it probably means keyboard users will have difficulties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4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4. Clear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links on the page </a:t>
            </a:r>
            <a:r>
              <a:rPr lang="en-AU" b="1" dirty="0">
                <a:solidFill>
                  <a:srgbClr val="08495F"/>
                </a:solidFill>
              </a:rPr>
              <a:t>make sense when read on their own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Put simply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It’s </a:t>
            </a:r>
            <a:r>
              <a:rPr lang="en-AU" b="1" dirty="0">
                <a:solidFill>
                  <a:srgbClr val="08495F"/>
                </a:solidFill>
              </a:rPr>
              <a:t>making your website easy to use for people with disabilities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Hearing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Motor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Cognitive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6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Unclear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"Canberra is cold in winter, </a:t>
            </a:r>
            <a:r>
              <a:rPr lang="en-AU" b="1" u="sng" dirty="0">
                <a:solidFill>
                  <a:srgbClr val="08495F"/>
                </a:solidFill>
              </a:rPr>
              <a:t>click here</a:t>
            </a:r>
            <a:r>
              <a:rPr lang="en-AU" b="1" dirty="0">
                <a:solidFill>
                  <a:srgbClr val="08495F"/>
                </a:solidFill>
              </a:rPr>
              <a:t> </a:t>
            </a:r>
            <a:r>
              <a:rPr lang="en-AU" dirty="0"/>
              <a:t>for todays weather"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1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Unclear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problem is screen reader users </a:t>
            </a:r>
            <a:r>
              <a:rPr lang="en-AU" b="1" dirty="0">
                <a:solidFill>
                  <a:srgbClr val="08495F"/>
                </a:solidFill>
              </a:rPr>
              <a:t>will not hear the text surrounding the link when they tab to it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"</a:t>
            </a:r>
            <a:r>
              <a:rPr lang="en-AU" b="1" dirty="0">
                <a:solidFill>
                  <a:srgbClr val="08495F"/>
                </a:solidFill>
              </a:rPr>
              <a:t>click here</a:t>
            </a:r>
            <a:r>
              <a:rPr lang="en-AU" dirty="0"/>
              <a:t>"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link isn't understandable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5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Unclear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6916271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Also, </a:t>
            </a:r>
            <a:r>
              <a:rPr lang="en-AU" b="1" dirty="0">
                <a:solidFill>
                  <a:srgbClr val="08495F"/>
                </a:solidFill>
              </a:rPr>
              <a:t>screen readers can display all links on the page separately in a window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820F2-6BAD-473C-B4A3-DB5797A2B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095" y="1690688"/>
            <a:ext cx="283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7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Unclear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Ensure each link makes sense when read individually</a:t>
            </a:r>
          </a:p>
          <a:p>
            <a:pPr marL="0" indent="0">
              <a:buNone/>
            </a:pPr>
            <a:r>
              <a:rPr lang="en-AU" b="1" u="sng" dirty="0">
                <a:solidFill>
                  <a:srgbClr val="08495F"/>
                </a:solidFill>
              </a:rPr>
              <a:t>"todays weather"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8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Easy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These four checks are easy to fix, </a:t>
            </a:r>
            <a:r>
              <a:rPr lang="en-AU" b="1" dirty="0">
                <a:solidFill>
                  <a:srgbClr val="08495F"/>
                </a:solidFill>
              </a:rPr>
              <a:t>however it's just scratching the surface of making a website accessible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2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Good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It's a mixture of manual and automatic testing </a:t>
            </a:r>
            <a:r>
              <a:rPr lang="en-AU" dirty="0"/>
              <a:t>with several programs by an expert reviewer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91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Accessibility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Is a thorough check of your site with a report produced </a:t>
            </a:r>
            <a:r>
              <a:rPr lang="en-AU" dirty="0"/>
              <a:t>explaining problems, and giving you solutions to fix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Automatic testing + Manual testing + Expert Review = Better website accessibility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4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Be aware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 lot of cowboys </a:t>
            </a:r>
            <a:r>
              <a:rPr lang="en-AU" dirty="0"/>
              <a:t>who will attempt to confuse you with detail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Reports which place </a:t>
            </a:r>
            <a:r>
              <a:rPr lang="en-AU" b="1" dirty="0">
                <a:solidFill>
                  <a:srgbClr val="08495F"/>
                </a:solidFill>
              </a:rPr>
              <a:t>too much emphasis on easy checks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Very expensive reports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Plugins which make your site accessible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Claims of </a:t>
            </a:r>
            <a:r>
              <a:rPr lang="en-AU" b="1" dirty="0">
                <a:solidFill>
                  <a:srgbClr val="08495F"/>
                </a:solidFill>
              </a:rPr>
              <a:t>100% compliance against WCAG 2.0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All of these claims are untrue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It doesn’t have to be confusing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We provide </a:t>
            </a:r>
            <a:r>
              <a:rPr lang="en-AU" b="1" dirty="0">
                <a:solidFill>
                  <a:srgbClr val="08495F"/>
                </a:solidFill>
              </a:rPr>
              <a:t>obligation free advice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We produce </a:t>
            </a:r>
            <a:r>
              <a:rPr lang="en-AU" b="1" dirty="0">
                <a:solidFill>
                  <a:srgbClr val="08495F"/>
                </a:solidFill>
              </a:rPr>
              <a:t>affordable audit reports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Can </a:t>
            </a:r>
            <a:r>
              <a:rPr lang="en-AU" b="1" dirty="0">
                <a:solidFill>
                  <a:srgbClr val="08495F"/>
                </a:solidFill>
              </a:rPr>
              <a:t>help with fixing your site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033F9-F795-4D48-AB44-B9EECB2D9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78424"/>
            <a:ext cx="10429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77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9E0FC-40A9-4FE1-96A0-0DAB703F7DFE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Get </a:t>
            </a: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free information cards </a:t>
            </a: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AU" b="1" dirty="0"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www.canaxess.com.au/infocard/</a:t>
            </a:r>
            <a:endParaRPr lang="en-AU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D47A2-FD17-484C-B53E-38D11F1B1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871788"/>
            <a:ext cx="8143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Why make your website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Increases your market and </a:t>
            </a:r>
            <a:r>
              <a:rPr lang="en-AU" b="1" dirty="0">
                <a:solidFill>
                  <a:srgbClr val="08495F"/>
                </a:solidFill>
              </a:rPr>
              <a:t>makes you competitive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Identifies you as a organisation </a:t>
            </a:r>
            <a:r>
              <a:rPr lang="en-AU" b="1" dirty="0">
                <a:solidFill>
                  <a:srgbClr val="08495F"/>
                </a:solidFill>
              </a:rPr>
              <a:t>caring about everyone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Reduces </a:t>
            </a:r>
            <a:r>
              <a:rPr lang="en-AU" b="1" dirty="0">
                <a:solidFill>
                  <a:srgbClr val="08495F"/>
                </a:solidFill>
              </a:rPr>
              <a:t>legal risk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1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Increases your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20% of people</a:t>
            </a:r>
            <a:r>
              <a:rPr lang="en-AU" dirty="0"/>
              <a:t> in Australia identify as having a disability</a:t>
            </a:r>
          </a:p>
          <a:p>
            <a:pPr marL="457200" lvl="1" indent="0">
              <a:buNone/>
            </a:pPr>
            <a:r>
              <a:rPr lang="en-AU" dirty="0"/>
              <a:t>If people can't access your website because they have an impairment they will go to your competitor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2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Build for the extremes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Also helps other users and will make your site more usable. It's not just permanent disabilities, but also</a:t>
            </a:r>
            <a:r>
              <a:rPr lang="en-AU" b="1" dirty="0">
                <a:solidFill>
                  <a:srgbClr val="08495F"/>
                </a:solidFill>
              </a:rPr>
              <a:t> temporary impairments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08495F"/>
                </a:solidFill>
              </a:rPr>
              <a:t>Broken 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08495F"/>
                </a:solidFill>
              </a:rPr>
              <a:t>Parent holding a baby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08495F"/>
                </a:solidFill>
              </a:rPr>
              <a:t>Time poor university student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Good corporate citizen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You're making it known that </a:t>
            </a:r>
            <a:r>
              <a:rPr lang="en-AU" b="1" dirty="0">
                <a:solidFill>
                  <a:srgbClr val="08495F"/>
                </a:solidFill>
              </a:rPr>
              <a:t>you care about everyone visiting your website regardless of impairment</a:t>
            </a:r>
            <a:r>
              <a:rPr lang="en-AU" dirty="0"/>
              <a:t>, you're being inclusive and it sends a great message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3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Reduces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Having an inaccessible website </a:t>
            </a:r>
            <a:r>
              <a:rPr lang="en-AU" b="1" dirty="0">
                <a:solidFill>
                  <a:srgbClr val="08495F"/>
                </a:solidFill>
              </a:rPr>
              <a:t>can increase your risk of legal action </a:t>
            </a:r>
            <a:r>
              <a:rPr lang="en-AU" dirty="0"/>
              <a:t>against the Disability Discrimination Act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</a:rPr>
              <a:t>Although this is very unlikely, it can happen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9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The Coles supermarket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is </a:t>
            </a:r>
            <a:r>
              <a:rPr lang="en-AU" b="1" dirty="0">
                <a:solidFill>
                  <a:srgbClr val="08495F"/>
                </a:solidFill>
              </a:rPr>
              <a:t>Gisele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5DF97-6AE2-4061-B701-EA1A8A6C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70" y="2543034"/>
            <a:ext cx="5876925" cy="3305175"/>
          </a:xfrm>
          <a:prstGeom prst="rect">
            <a:avLst/>
          </a:prstGeom>
          <a:ln>
            <a:solidFill>
              <a:srgbClr val="08495F"/>
            </a:solidFill>
          </a:ln>
        </p:spPr>
      </p:pic>
    </p:spTree>
    <p:extLst>
      <p:ext uri="{BB962C8B-B14F-4D97-AF65-F5344CB8AC3E}">
        <p14:creationId xmlns:p14="http://schemas.microsoft.com/office/powerpoint/2010/main" val="138290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20266</TotalTime>
  <Words>1004</Words>
  <Application>Microsoft Office PowerPoint</Application>
  <PresentationFormat>Widescreen</PresentationFormat>
  <Paragraphs>176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Gotham Book</vt:lpstr>
      <vt:lpstr>Open Sans</vt:lpstr>
      <vt:lpstr>Roboto</vt:lpstr>
      <vt:lpstr>Wingdings</vt:lpstr>
      <vt:lpstr>Office Theme</vt:lpstr>
      <vt:lpstr>Web accessibility and you</vt:lpstr>
      <vt:lpstr>What is web accessibility?</vt:lpstr>
      <vt:lpstr>Put simply</vt:lpstr>
      <vt:lpstr>Why make your website accessible</vt:lpstr>
      <vt:lpstr>Increases your market</vt:lpstr>
      <vt:lpstr>Build for the extremes</vt:lpstr>
      <vt:lpstr>Good corporate citizen</vt:lpstr>
      <vt:lpstr>Reduces risk</vt:lpstr>
      <vt:lpstr>The Coles supermarket case</vt:lpstr>
      <vt:lpstr>Online shopping</vt:lpstr>
      <vt:lpstr>Breaching the DDA</vt:lpstr>
      <vt:lpstr>The outcome</vt:lpstr>
      <vt:lpstr>So how do PWD use websites?</vt:lpstr>
      <vt:lpstr>Screen reader</vt:lpstr>
      <vt:lpstr>Screen reader navigation</vt:lpstr>
      <vt:lpstr>Checking accessibility</vt:lpstr>
      <vt:lpstr>What is WCAG 2.0?</vt:lpstr>
      <vt:lpstr>WCAG 2.0 details</vt:lpstr>
      <vt:lpstr>Easy accessibility checks</vt:lpstr>
      <vt:lpstr>1. ALT text on images</vt:lpstr>
      <vt:lpstr>ALT text example</vt:lpstr>
      <vt:lpstr>ALT text exception</vt:lpstr>
      <vt:lpstr>2. Headings</vt:lpstr>
      <vt:lpstr>Headings</vt:lpstr>
      <vt:lpstr>Headings examples</vt:lpstr>
      <vt:lpstr>3. Keyboard control</vt:lpstr>
      <vt:lpstr>Keyboard control</vt:lpstr>
      <vt:lpstr>Keyboard control</vt:lpstr>
      <vt:lpstr>4. Clear link text</vt:lpstr>
      <vt:lpstr>Unclear link text</vt:lpstr>
      <vt:lpstr>Unclear link text</vt:lpstr>
      <vt:lpstr>Unclear link text</vt:lpstr>
      <vt:lpstr>Unclear link text</vt:lpstr>
      <vt:lpstr>Easy checks</vt:lpstr>
      <vt:lpstr>Good testing</vt:lpstr>
      <vt:lpstr>Accessibility auditing</vt:lpstr>
      <vt:lpstr>Be aware</vt:lpstr>
      <vt:lpstr>It doesn’t have to be confusing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 in Moodle</dc:title>
  <dc:creator>Ross Mullen</dc:creator>
  <cp:lastModifiedBy>Ross Mullen</cp:lastModifiedBy>
  <cp:revision>185</cp:revision>
  <dcterms:created xsi:type="dcterms:W3CDTF">2016-11-06T10:50:59Z</dcterms:created>
  <dcterms:modified xsi:type="dcterms:W3CDTF">2018-07-12T11:11:27Z</dcterms:modified>
</cp:coreProperties>
</file>