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78" r:id="rId4"/>
    <p:sldId id="261" r:id="rId5"/>
    <p:sldId id="262" r:id="rId6"/>
    <p:sldId id="263" r:id="rId7"/>
    <p:sldId id="269" r:id="rId8"/>
    <p:sldId id="264" r:id="rId9"/>
    <p:sldId id="270" r:id="rId10"/>
    <p:sldId id="277" r:id="rId11"/>
    <p:sldId id="265" r:id="rId12"/>
    <p:sldId id="274" r:id="rId13"/>
    <p:sldId id="266" r:id="rId14"/>
    <p:sldId id="271" r:id="rId15"/>
    <p:sldId id="267" r:id="rId16"/>
    <p:sldId id="273" r:id="rId17"/>
    <p:sldId id="268" r:id="rId18"/>
    <p:sldId id="272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95F"/>
    <a:srgbClr val="EE8222"/>
    <a:srgbClr val="DFE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19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A8C87-9502-4402-8532-920E3A66164B}" type="datetimeFigureOut">
              <a:rPr lang="en-AU" smtClean="0"/>
              <a:t>17/10/2017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0537C-9B47-43BB-84BE-C3124C8A1C1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38060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50000"/>
      </a:lnSpc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150000"/>
      </a:lnSpc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150000"/>
      </a:lnSpc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150000"/>
      </a:lnSpc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150000"/>
      </a:lnSpc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3561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Today I'll be talking about the what's and why of web accessibility. The types of disabilities a user may experience and a few tips to make your content accessible.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99551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Today I'll be talking about the what's and why of web accessibility. The types of disabilities a user may experience and a few tips to make your content accessible.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05960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Today I'll be talking about the what's and why of web accessibility. The types of disabilities a user may experience and a few tips to make your content accessible.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8535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Today I'll be talking about the what's and why of web accessibility. The types of disabilities a user may experience and a few tips to make your content accessible.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57537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Today I'll be talking about the what's and why of web accessibility. The types of disabilities a user may experience and a few tips to make your content accessible.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4677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Today I'll be talking about the what's and why of web accessibility. The types of disabilities a user may experience and a few tips to make your content accessible.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38166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Today I'll be talking about the what's and why of web accessibility. The types of disabilities a user may experience and a few tips to make your content accessible.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4853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Today I'll be talking about the what's and why of web accessibility. The types of disabilities a user may experience and a few tips to make your content accessible.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663811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Today I'll be talking about the what's and why of web accessibility. The types of disabilities a user may experience and a few tips to make your content accessible.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73561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Today I'll be talking about the what's and why of web accessibility. The types of disabilities a user may experience and a few tips to make your content accessible.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19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2131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Today I'll be talking about the what's and why of web accessibility. The types of disabilities a user may experience and a few tips to make your content accessible.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475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Today I'll be talking about the what's and why of web accessibility. The types of disabilities a user may experience and a few tips to make your content accessible.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2952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Today I'll be talking about the what's and why of web accessibility. The types of disabilities a user may experience and a few tips to make your content accessible.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24155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Today I'll be talking about the what's and why of web accessibility. The types of disabilities a user may experience and a few tips to make your content accessible.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3470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Today I'll be talking about the what's and why of web accessibility. The types of disabilities a user may experience and a few tips to make your content accessible.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02210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Today I'll be talking about the what's and why of web accessibility. The types of disabilities a user may experience and a few tips to make your content accessible.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947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Today I'll be talking about the what's and why of web accessibility. The types of disabilities a user may experience and a few tips to make your content accessible.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3539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Today I'll be talking about the what's and why of web accessibility. The types of disabilities a user may experience and a few tips to make your content accessible.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376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17/10/2017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44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17/10/2017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727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17/10/2017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924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17/10/2017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688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17/10/2017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832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17/10/2017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949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17/10/2017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937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17/10/2017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3849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17/10/2017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839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17/10/2017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865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17/10/2017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307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D5E88-3079-4616-B5E9-C8DB0538F961}" type="datetimeFigureOut">
              <a:rPr lang="en-AU" smtClean="0"/>
              <a:t>17/10/2017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45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ss.mullen@canaxess.com.a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://www.canaxess.com.au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http://i2.cmail20.com/ei/d/76/2F3/D60/064235/csfinal/formscard.png" TargetMode="External"/><Relationship Id="rId4" Type="http://schemas.openxmlformats.org/officeDocument/2006/relationships/hyperlink" Target="https://www.canaxess.com.au/infocard/form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AU" b="1" dirty="0">
                <a:solidFill>
                  <a:srgbClr val="08495F"/>
                </a:solidFill>
              </a:rPr>
              <a:t>Accessible forms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AU" dirty="0"/>
              <a:t>Ross Mullen</a:t>
            </a:r>
          </a:p>
          <a:p>
            <a:pPr algn="l"/>
            <a:r>
              <a:rPr lang="en-AU" dirty="0">
                <a:hlinkClick r:id="rId3"/>
              </a:rPr>
              <a:t>ross.mullen@canaxess.com.au</a:t>
            </a:r>
            <a:endParaRPr lang="en-AU" dirty="0"/>
          </a:p>
          <a:p>
            <a:pPr algn="l"/>
            <a:r>
              <a:rPr lang="en-AU" dirty="0">
                <a:hlinkClick r:id="rId4"/>
              </a:rPr>
              <a:t>www.canaxess.com.au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4533608" cy="155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61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</a:rPr>
              <a:t>Use CSS to hide a label if necessary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9B7752-FD98-4F41-B58F-CE8217E05CE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E39833-A16C-41C8-A86F-7323F8DF9E5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Use an off-screen technique which places the content outside of the viewable screen</a:t>
            </a:r>
          </a:p>
          <a:p>
            <a:pPr marL="0" indent="0">
              <a:spcBef>
                <a:spcPts val="0"/>
              </a:spcBef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.sr-hidden </a:t>
            </a:r>
          </a:p>
          <a:p>
            <a:pPr marL="457200" lvl="1" indent="0">
              <a:buNone/>
            </a:pPr>
            <a:r>
              <a:rPr lang="en-AU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{position:absolute;</a:t>
            </a:r>
          </a:p>
          <a:p>
            <a:pPr marL="457200" lvl="1" indent="0">
              <a:buNone/>
            </a:pPr>
            <a:r>
              <a:rPr lang="en-AU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left:-10000px;</a:t>
            </a:r>
          </a:p>
          <a:p>
            <a:pPr marL="457200" lvl="1" indent="0">
              <a:buNone/>
            </a:pPr>
            <a:r>
              <a:rPr lang="en-AU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top:auto;</a:t>
            </a:r>
          </a:p>
          <a:p>
            <a:pPr marL="457200" lvl="1" indent="0">
              <a:buNone/>
            </a:pPr>
            <a:r>
              <a:rPr lang="en-AU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width:1px;</a:t>
            </a:r>
          </a:p>
          <a:p>
            <a:pPr marL="457200" lvl="1" indent="0">
              <a:buNone/>
            </a:pPr>
            <a:r>
              <a:rPr lang="en-AU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height:1px;</a:t>
            </a:r>
          </a:p>
          <a:p>
            <a:pPr marL="457200" lvl="1" indent="0">
              <a:buNone/>
            </a:pPr>
            <a:r>
              <a:rPr lang="en-AU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overflow:hidden;}</a:t>
            </a:r>
          </a:p>
          <a:p>
            <a:pPr marL="457200" lvl="1" indent="0">
              <a:buNone/>
            </a:pPr>
            <a:endParaRPr lang="en-AU" sz="1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AU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&lt;label for="dob" class="sr-hidden"&gt;Date of Birth&lt;/label&gt;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6495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</a:rPr>
              <a:t>Principle 4.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9B7752-FD98-4F41-B58F-CE8217E05CE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Clearly identify required controls</a:t>
            </a:r>
          </a:p>
          <a:p>
            <a:pPr lvl="1"/>
            <a:r>
              <a:rPr lang="en-AU" sz="2800" dirty="0">
                <a:solidFill>
                  <a:srgbClr val="08495F"/>
                </a:solidFill>
              </a:rPr>
              <a:t>People may not know what form controls to complete, help them out with what to fill in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8810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</a:rPr>
              <a:t>Clearly identify required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9B7752-FD98-4F41-B58F-CE8217E05CE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F375CC-DE0C-4885-A115-EB5CE4B00DBE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Help people work out what information they need to fill in and provide a description before the form to identify required controls</a:t>
            </a:r>
          </a:p>
          <a:p>
            <a:endParaRPr lang="en-AU" dirty="0"/>
          </a:p>
          <a:p>
            <a:pPr lvl="1"/>
            <a:r>
              <a:rPr lang="en-AU" dirty="0">
                <a:solidFill>
                  <a:srgbClr val="08495F"/>
                </a:solidFill>
              </a:rPr>
              <a:t>Avoid using the asterisk character as this can be difficult to see, don’t assume everyone understands the convention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417AD5-365F-4352-AF65-34F1E6ADE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511" y="4725092"/>
            <a:ext cx="74771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89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</a:rPr>
              <a:t>Principle 5.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9B7752-FD98-4F41-B58F-CE8217E05CE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Don't trigger extra content on focus</a:t>
            </a:r>
          </a:p>
          <a:p>
            <a:pPr lvl="1"/>
            <a:r>
              <a:rPr lang="en-AU" sz="2800" dirty="0">
                <a:solidFill>
                  <a:srgbClr val="08495F"/>
                </a:solidFill>
              </a:rPr>
              <a:t>Loading new content when a control has focus is very disorientating if people can't identify the change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6696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</a:rPr>
              <a:t>Don't trigger extra content on focus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9B7752-FD98-4F41-B58F-CE8217E05CE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8E5AC6E-9D44-4329-99BE-626CECC9DE9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Always provide a clear way for a user to trigger an update using either a link or HTML element, don’t trigger it automatically</a:t>
            </a:r>
          </a:p>
          <a:p>
            <a:pPr lvl="1"/>
            <a:r>
              <a:rPr lang="en-AU" dirty="0">
                <a:solidFill>
                  <a:srgbClr val="08495F"/>
                </a:solidFill>
              </a:rPr>
              <a:t>In this example from the UK Government, an option is selected and "refresh results" is pressed to trigger the change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0B1199-55ED-4934-B3A9-169A107A8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748433"/>
            <a:ext cx="26574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72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</a:rPr>
              <a:t>Principle 6.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9B7752-FD98-4F41-B58F-CE8217E05CE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Provide data formats in the label</a:t>
            </a:r>
          </a:p>
          <a:p>
            <a:pPr lvl="1"/>
            <a:r>
              <a:rPr lang="en-AU" sz="2800" dirty="0">
                <a:solidFill>
                  <a:srgbClr val="08495F"/>
                </a:solidFill>
              </a:rPr>
              <a:t>It may not be obvious what data format or data type is required.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11045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</a:rPr>
              <a:t>Provide data formats in the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9B7752-FD98-4F41-B58F-CE8217E05CE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0F7F2F-F1FB-4D08-85AA-0EC0308DF4ED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Input constraints may not be immediately known when filling out a form field. </a:t>
            </a:r>
          </a:p>
          <a:p>
            <a:pPr lvl="1"/>
            <a:r>
              <a:rPr lang="en-AU" dirty="0">
                <a:solidFill>
                  <a:srgbClr val="08495F"/>
                </a:solidFill>
              </a:rPr>
              <a:t>Don’t rely on validation error messages to tell the user </a:t>
            </a:r>
            <a:r>
              <a:rPr lang="en-AU" i="1" dirty="0">
                <a:solidFill>
                  <a:srgbClr val="08495F"/>
                </a:solidFill>
              </a:rPr>
              <a:t>after</a:t>
            </a:r>
            <a:r>
              <a:rPr lang="en-AU" dirty="0">
                <a:solidFill>
                  <a:srgbClr val="08495F"/>
                </a:solidFill>
              </a:rPr>
              <a:t> they've entered data incorrectly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4208E-18A5-4D2E-88FC-E258303AF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578" y="3827410"/>
            <a:ext cx="7543800" cy="828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274AB4-4BFB-4B12-B321-66C80BD0FB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7578" y="4810521"/>
            <a:ext cx="74580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94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</a:rPr>
              <a:t>Principle 7.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9B7752-FD98-4F41-B58F-CE8217E05CE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Do not use the 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disabled</a:t>
            </a:r>
            <a:r>
              <a:rPr lang="en-AU" dirty="0"/>
              <a:t> attribute</a:t>
            </a:r>
          </a:p>
          <a:p>
            <a:pPr lvl="1"/>
            <a:r>
              <a:rPr lang="en-AU" sz="2800" dirty="0">
                <a:solidFill>
                  <a:srgbClr val="08495F"/>
                </a:solidFill>
              </a:rPr>
              <a:t>The disabled attribute affects the screen readers ability to focus and announce form content.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6611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</a:rPr>
              <a:t>Do not use the disabled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9B7752-FD98-4F41-B58F-CE8217E05CE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D29E0FC-40A9-4FE1-96A0-0DAB703F7DFE}"/>
              </a:ext>
            </a:extLst>
          </p:cNvPr>
          <p:cNvSpPr txBox="1">
            <a:spLocks/>
          </p:cNvSpPr>
          <p:nvPr/>
        </p:nvSpPr>
        <p:spPr>
          <a:xfrm>
            <a:off x="9906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The disabled attribute will stop the text input controls from receiving focus and will make it difficult for a screen reader user to understand any prefilled readonly information.</a:t>
            </a:r>
          </a:p>
          <a:p>
            <a:pPr lvl="1"/>
            <a:r>
              <a:rPr lang="en-AU" dirty="0">
                <a:solidFill>
                  <a:srgbClr val="08495F"/>
                </a:solidFill>
              </a:rPr>
              <a:t>Instead, consider the readonly attribute, it stops the value being changed but remains focusable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6326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</a:rPr>
              <a:t>For more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9B7752-FD98-4F41-B58F-CE8217E05CE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D29E0FC-40A9-4FE1-96A0-0DAB703F7DFE}"/>
              </a:ext>
            </a:extLst>
          </p:cNvPr>
          <p:cNvSpPr txBox="1">
            <a:spLocks/>
          </p:cNvSpPr>
          <p:nvPr/>
        </p:nvSpPr>
        <p:spPr>
          <a:xfrm>
            <a:off x="9906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Get your free information card from </a:t>
            </a:r>
            <a:r>
              <a:rPr lang="en-AU" dirty="0">
                <a:hlinkClick r:id="rId4"/>
              </a:rPr>
              <a:t>https://www.canaxess.com.au/infocard/forms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2051" name="Picture 3" descr="CANAXESS make forms accessible">
            <a:extLst>
              <a:ext uri="{FF2B5EF4-FFF2-40B4-BE49-F238E27FC236}">
                <a16:creationId xmlns:a16="http://schemas.microsoft.com/office/drawing/2014/main" id="{9B399F42-750F-441E-B605-F92DEC4784DC}"/>
              </a:ext>
            </a:extLst>
          </p:cNvPr>
          <p:cNvPicPr>
            <a:picLocks noChangeAspect="1" noChangeArrowheads="1"/>
          </p:cNvPicPr>
          <p:nvPr/>
        </p:nvPicPr>
        <p:blipFill>
          <a:blip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323" y="2915903"/>
            <a:ext cx="4312499" cy="301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755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</a:rPr>
              <a:t>Make your forms more accessible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9B7752-FD98-4F41-B58F-CE8217E05CE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These principles when followed will make an HTML form accessible or improve upon the existing accessibility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8371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</a:rPr>
              <a:t>7 principles for form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9B7752-FD98-4F41-B58F-CE8217E05CE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AU" dirty="0"/>
              <a:t>Associate labels to form controls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Group related controls together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Use CSS to hide a label if 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Clearly identify required controls</a:t>
            </a:r>
          </a:p>
          <a:p>
            <a:pPr marL="514350" indent="-514350">
              <a:buFont typeface="+mj-lt"/>
              <a:buAutoNum type="arabicPeriod"/>
            </a:pPr>
            <a:r>
              <a:rPr lang="en-AU" b="1" dirty="0">
                <a:solidFill>
                  <a:srgbClr val="08495F"/>
                </a:solidFill>
              </a:rPr>
              <a:t>Don't trigger extra content on focus</a:t>
            </a:r>
          </a:p>
          <a:p>
            <a:pPr marL="514350" indent="-514350">
              <a:buFont typeface="+mj-lt"/>
              <a:buAutoNum type="arabicPeriod"/>
            </a:pPr>
            <a:r>
              <a:rPr lang="en-AU" b="1" dirty="0">
                <a:solidFill>
                  <a:srgbClr val="08495F"/>
                </a:solidFill>
              </a:rPr>
              <a:t>Provide data formats in the label</a:t>
            </a:r>
          </a:p>
          <a:p>
            <a:pPr marL="514350" indent="-514350">
              <a:buFont typeface="+mj-lt"/>
              <a:buAutoNum type="arabicPeriod"/>
            </a:pPr>
            <a:r>
              <a:rPr lang="en-AU" b="1" dirty="0">
                <a:solidFill>
                  <a:srgbClr val="08495F"/>
                </a:solidFill>
              </a:rPr>
              <a:t>Do not use the disabled attribute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665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</a:rPr>
              <a:t>Principle 1.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9B7752-FD98-4F41-B58F-CE8217E05CE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Associate labels to form controls</a:t>
            </a:r>
          </a:p>
          <a:p>
            <a:pPr lvl="1"/>
            <a:r>
              <a:rPr lang="en-AU" sz="2800" dirty="0">
                <a:solidFill>
                  <a:srgbClr val="08495F"/>
                </a:solidFill>
              </a:rPr>
              <a:t>A programmatically identifiable relationship helps people navigating with a screen reader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97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</a:rPr>
              <a:t>Associate labels to form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9B7752-FD98-4F41-B58F-CE8217E05CE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When the FOR and ID attribute is used a screen reader will announce the label and control, without this link the screen reader will only announce the control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 sz="1800" dirty="0">
                <a:latin typeface="Consolas" panose="020B0609020204030204" pitchFamily="49" charset="0"/>
              </a:rPr>
              <a:t>&lt;label </a:t>
            </a:r>
            <a:r>
              <a:rPr lang="en-AU" sz="1800" b="1" u="sng" dirty="0">
                <a:solidFill>
                  <a:srgbClr val="08495F"/>
                </a:solidFill>
                <a:latin typeface="Consolas" panose="020B0609020204030204" pitchFamily="49" charset="0"/>
              </a:rPr>
              <a:t>for="username"</a:t>
            </a:r>
            <a:r>
              <a:rPr lang="en-AU" sz="1800" dirty="0">
                <a:latin typeface="Consolas" panose="020B0609020204030204" pitchFamily="49" charset="0"/>
              </a:rPr>
              <a:t>&gt;Username&lt;/label&gt;</a:t>
            </a:r>
          </a:p>
          <a:p>
            <a:pPr marL="457200" lvl="1" indent="0">
              <a:buNone/>
            </a:pPr>
            <a:r>
              <a:rPr lang="en-AU" sz="1800" dirty="0">
                <a:latin typeface="Consolas" panose="020B0609020204030204" pitchFamily="49" charset="0"/>
              </a:rPr>
              <a:t>&lt;input type="text" </a:t>
            </a:r>
            <a:r>
              <a:rPr lang="en-AU" sz="1800" b="1" u="sng" dirty="0">
                <a:solidFill>
                  <a:srgbClr val="08495F"/>
                </a:solidFill>
                <a:latin typeface="Consolas" panose="020B0609020204030204" pitchFamily="49" charset="0"/>
              </a:rPr>
              <a:t>id="username"</a:t>
            </a:r>
            <a:r>
              <a:rPr lang="en-AU" sz="1800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/>
              <a:t>As the user tabs through the form, the control in focus will announce its corresponding label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364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</a:rPr>
              <a:t>Principle 2.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9B7752-FD98-4F41-B58F-CE8217E05CE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Group related controls together</a:t>
            </a:r>
          </a:p>
          <a:p>
            <a:pPr lvl="1"/>
            <a:r>
              <a:rPr lang="en-AU" sz="2800" dirty="0">
                <a:solidFill>
                  <a:srgbClr val="08495F"/>
                </a:solidFill>
              </a:rPr>
              <a:t>The legend and fieldset elements can be used to provide meaning to groups of related controls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09490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</a:rPr>
              <a:t>Grouped related controls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9B7752-FD98-4F41-B58F-CE8217E05CE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  <a:p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CC268F-1380-4674-9C8E-EF425A8FE6C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When a control inside a fieldset receives focus from a screen reader, the legend element is announced followed by the control label</a:t>
            </a:r>
          </a:p>
          <a:p>
            <a:pPr lvl="1"/>
            <a:endParaRPr lang="en-AU" dirty="0">
              <a:solidFill>
                <a:srgbClr val="08495F"/>
              </a:solidFill>
            </a:endParaRPr>
          </a:p>
          <a:p>
            <a:pPr lvl="1"/>
            <a:r>
              <a:rPr lang="en-AU" dirty="0">
                <a:solidFill>
                  <a:srgbClr val="08495F"/>
                </a:solidFill>
              </a:rPr>
              <a:t>"Details of first person first name"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3074" name="Picture 2" descr="https://www.coolfields.co.uk/wp-content/uploads/default-fieldset-appearance.gif">
            <a:extLst>
              <a:ext uri="{FF2B5EF4-FFF2-40B4-BE49-F238E27FC236}">
                <a16:creationId xmlns:a16="http://schemas.microsoft.com/office/drawing/2014/main" id="{D65FBA35-B820-418F-A612-59121BC72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997" y="3816901"/>
            <a:ext cx="39243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657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</a:rPr>
              <a:t>Principle 3.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9B7752-FD98-4F41-B58F-CE8217E05CE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Use CSS to hide a label if necessary</a:t>
            </a:r>
          </a:p>
          <a:p>
            <a:pPr lvl="1"/>
            <a:r>
              <a:rPr lang="en-AU" sz="2800" dirty="0">
                <a:solidFill>
                  <a:srgbClr val="08495F"/>
                </a:solidFill>
              </a:rPr>
              <a:t>Sometimes you may not be able to provide a visible label for form controls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30452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</a:rPr>
              <a:t>Use CSS to hide a label if necessary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9B7752-FD98-4F41-B58F-CE8217E05CE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E39833-A16C-41C8-A86F-7323F8DF9E5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It may not always be possible to have a visible label, an offscreen CSS technique allows a label to be associated to a form control and remain visually hidden whilst still readable</a:t>
            </a:r>
            <a:endParaRPr lang="en-AU" dirty="0">
              <a:solidFill>
                <a:srgbClr val="08495F"/>
              </a:solidFill>
            </a:endParaRPr>
          </a:p>
          <a:p>
            <a:pPr lvl="1"/>
            <a:r>
              <a:rPr lang="en-AU" dirty="0">
                <a:solidFill>
                  <a:srgbClr val="08495F"/>
                </a:solidFill>
              </a:rPr>
              <a:t>Don’t use 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display:none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AU" dirty="0">
                <a:solidFill>
                  <a:srgbClr val="08495F"/>
                </a:solidFill>
              </a:rPr>
              <a:t>or 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visibility:hidden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AU" dirty="0">
                <a:solidFill>
                  <a:srgbClr val="08495F"/>
                </a:solidFill>
              </a:rPr>
              <a:t>as these styles will hide content from the screen reader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8266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17743</TotalTime>
  <Words>1263</Words>
  <Application>Microsoft Office PowerPoint</Application>
  <PresentationFormat>Widescreen</PresentationFormat>
  <Paragraphs>151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Accessible forms</vt:lpstr>
      <vt:lpstr>Make your forms more accessible</vt:lpstr>
      <vt:lpstr>7 principles for form accessibility</vt:lpstr>
      <vt:lpstr>Principle 1.</vt:lpstr>
      <vt:lpstr>Associate labels to form controls</vt:lpstr>
      <vt:lpstr>Principle 2.</vt:lpstr>
      <vt:lpstr>Grouped related controls together</vt:lpstr>
      <vt:lpstr>Principle 3.</vt:lpstr>
      <vt:lpstr>Use CSS to hide a label if necessary</vt:lpstr>
      <vt:lpstr>Use CSS to hide a label if necessary</vt:lpstr>
      <vt:lpstr>Principle 4.</vt:lpstr>
      <vt:lpstr>Clearly identify required controls</vt:lpstr>
      <vt:lpstr>Principle 5.</vt:lpstr>
      <vt:lpstr>Don't trigger extra content on focus</vt:lpstr>
      <vt:lpstr>Principle 6.</vt:lpstr>
      <vt:lpstr>Provide data formats in the label</vt:lpstr>
      <vt:lpstr>Principle 7.</vt:lpstr>
      <vt:lpstr>Do not use the disabled attribute</vt:lpstr>
      <vt:lpstr>For more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Accessibility in Moodle</dc:title>
  <dc:creator>Ross Mullen</dc:creator>
  <cp:lastModifiedBy>Ross Mullen</cp:lastModifiedBy>
  <cp:revision>98</cp:revision>
  <dcterms:created xsi:type="dcterms:W3CDTF">2016-11-06T10:50:59Z</dcterms:created>
  <dcterms:modified xsi:type="dcterms:W3CDTF">2017-10-17T09:02:40Z</dcterms:modified>
</cp:coreProperties>
</file>