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07" r:id="rId2"/>
    <p:sldId id="281" r:id="rId3"/>
    <p:sldId id="308" r:id="rId4"/>
    <p:sldId id="312" r:id="rId5"/>
    <p:sldId id="314" r:id="rId6"/>
    <p:sldId id="315" r:id="rId7"/>
    <p:sldId id="334" r:id="rId8"/>
    <p:sldId id="343" r:id="rId9"/>
    <p:sldId id="344" r:id="rId10"/>
    <p:sldId id="345" r:id="rId11"/>
    <p:sldId id="335" r:id="rId12"/>
    <p:sldId id="311" r:id="rId13"/>
    <p:sldId id="340" r:id="rId14"/>
    <p:sldId id="316" r:id="rId15"/>
    <p:sldId id="328" r:id="rId16"/>
    <p:sldId id="318" r:id="rId17"/>
    <p:sldId id="319" r:id="rId18"/>
    <p:sldId id="346" r:id="rId19"/>
    <p:sldId id="348" r:id="rId20"/>
    <p:sldId id="349" r:id="rId21"/>
    <p:sldId id="347" r:id="rId22"/>
    <p:sldId id="320" r:id="rId23"/>
    <p:sldId id="341" r:id="rId24"/>
    <p:sldId id="327" r:id="rId25"/>
    <p:sldId id="323" r:id="rId26"/>
    <p:sldId id="342" r:id="rId27"/>
    <p:sldId id="324" r:id="rId28"/>
    <p:sldId id="336" r:id="rId29"/>
    <p:sldId id="337" r:id="rId30"/>
    <p:sldId id="338" r:id="rId31"/>
    <p:sldId id="325" r:id="rId32"/>
    <p:sldId id="326" r:id="rId33"/>
    <p:sldId id="330" r:id="rId34"/>
    <p:sldId id="329" r:id="rId35"/>
    <p:sldId id="331" r:id="rId36"/>
    <p:sldId id="333" r:id="rId37"/>
    <p:sldId id="332" r:id="rId38"/>
    <p:sldId id="350" r:id="rId39"/>
    <p:sldId id="339" r:id="rId40"/>
    <p:sldId id="351" r:id="rId41"/>
    <p:sldId id="28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95F"/>
    <a:srgbClr val="EE8222"/>
    <a:srgbClr val="E1832C"/>
    <a:srgbClr val="DFE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6242" autoAdjust="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528"/>
    </p:cViewPr>
  </p:sorterViewPr>
  <p:notesViewPr>
    <p:cSldViewPr snapToGrid="0">
      <p:cViewPr varScale="1">
        <p:scale>
          <a:sx n="84" d="100"/>
          <a:sy n="84" d="100"/>
        </p:scale>
        <p:origin x="31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A8C87-9502-4402-8532-920E3A66164B}" type="datetimeFigureOut">
              <a:rPr lang="en-AU" smtClean="0"/>
              <a:t>8/03/2019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0537C-9B47-43BB-84BE-C3124C8A1C1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806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50000"/>
      </a:lnSpc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430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5824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2387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9219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8965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8646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5879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3959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5942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1987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7834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9795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6845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0550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8077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57363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10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6641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01544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95709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29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54502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30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480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58401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31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89777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32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6012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33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94483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34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40825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35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6049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36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84831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37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50693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38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9432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39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88267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40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265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6801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41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6002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7392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5254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817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7449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0537C-9B47-43BB-84BE-C3124C8A1C1E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795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8/03/2019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44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8/03/2019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727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8/03/2019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92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8/03/2019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688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8/03/2019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832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8/03/2019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949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8/03/2019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937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8/03/2019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849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8/03/2019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839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8/03/2019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865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D5E88-3079-4616-B5E9-C8DB0538F961}" type="datetimeFigureOut">
              <a:rPr lang="en-AU" smtClean="0"/>
              <a:t>8/03/2019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307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D5E88-3079-4616-B5E9-C8DB0538F961}" type="datetimeFigureOut">
              <a:rPr lang="en-AU" smtClean="0"/>
              <a:t>8/03/2019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345F-FE05-45A2-8D06-19485B3A9A4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45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oss.mullen@canaxess.com.au" TargetMode="External"/><Relationship Id="rId4" Type="http://schemas.openxmlformats.org/officeDocument/2006/relationships/hyperlink" Target="http://www.canaxess.com.a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0480BD-FBFB-4645-8079-C6FB54514174}"/>
              </a:ext>
            </a:extLst>
          </p:cNvPr>
          <p:cNvSpPr txBox="1"/>
          <p:nvPr/>
        </p:nvSpPr>
        <p:spPr>
          <a:xfrm>
            <a:off x="378309" y="5197277"/>
            <a:ext cx="7756041" cy="1107996"/>
          </a:xfrm>
          <a:prstGeom prst="rect">
            <a:avLst/>
          </a:prstGeom>
          <a:solidFill>
            <a:srgbClr val="08495F">
              <a:alpha val="86000"/>
            </a:srgbClr>
          </a:solidFill>
          <a:ln>
            <a:solidFill>
              <a:srgbClr val="08495F"/>
            </a:solidFill>
          </a:ln>
        </p:spPr>
        <p:txBody>
          <a:bodyPr wrap="square" rtlCol="0">
            <a:spAutoFit/>
          </a:bodyPr>
          <a:lstStyle/>
          <a:p>
            <a:r>
              <a:rPr lang="en-AU" sz="4800" b="1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Accessibility with SPA's</a:t>
            </a:r>
          </a:p>
          <a:p>
            <a:r>
              <a:rPr lang="en-AU" b="1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CanberraJS</a:t>
            </a:r>
            <a:endParaRPr lang="en-AU" b="1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CD143-5969-49F2-B694-E69E586C6BB3}"/>
              </a:ext>
            </a:extLst>
          </p:cNvPr>
          <p:cNvGrpSpPr/>
          <p:nvPr/>
        </p:nvGrpSpPr>
        <p:grpSpPr>
          <a:xfrm>
            <a:off x="0" y="6648226"/>
            <a:ext cx="12192000" cy="212315"/>
            <a:chOff x="0" y="6648226"/>
            <a:chExt cx="12192000" cy="2123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6883D1-8872-46E7-A002-12151F60620C}"/>
                </a:ext>
              </a:extLst>
            </p:cNvPr>
            <p:cNvSpPr/>
            <p:nvPr/>
          </p:nvSpPr>
          <p:spPr>
            <a:xfrm>
              <a:off x="0" y="6648226"/>
              <a:ext cx="11353800" cy="209774"/>
            </a:xfrm>
            <a:prstGeom prst="rect">
              <a:avLst/>
            </a:prstGeom>
            <a:solidFill>
              <a:srgbClr val="08495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D63EDB4B-C26B-4D0D-A8C5-7FC88EC2B95E}"/>
                </a:ext>
              </a:extLst>
            </p:cNvPr>
            <p:cNvSpPr/>
            <p:nvPr/>
          </p:nvSpPr>
          <p:spPr>
            <a:xfrm>
              <a:off x="10945009" y="6648226"/>
              <a:ext cx="817582" cy="212315"/>
            </a:xfrm>
            <a:prstGeom prst="triangle">
              <a:avLst>
                <a:gd name="adj" fmla="val 40789"/>
              </a:avLst>
            </a:prstGeom>
            <a:solidFill>
              <a:srgbClr val="E183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A81118-34F4-4D75-970C-37F38182765A}"/>
                </a:ext>
              </a:extLst>
            </p:cNvPr>
            <p:cNvSpPr/>
            <p:nvPr/>
          </p:nvSpPr>
          <p:spPr>
            <a:xfrm>
              <a:off x="11277600" y="6648226"/>
              <a:ext cx="914400" cy="209774"/>
            </a:xfrm>
            <a:prstGeom prst="rect">
              <a:avLst/>
            </a:prstGeom>
            <a:solidFill>
              <a:srgbClr val="E183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FE07A5E-E4BF-4864-BC18-C84F1C1F8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09" y="275080"/>
            <a:ext cx="2436250" cy="5552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436BE5-4597-4A96-8EE9-F5F2C8803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001" y="1839439"/>
            <a:ext cx="4513798" cy="23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7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Beware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Even though a framework has good support for accessibility </a:t>
            </a:r>
            <a:r>
              <a:rPr lang="en-AU" b="1" dirty="0">
                <a:solidFill>
                  <a:srgbClr val="08495F"/>
                </a:solidFill>
              </a:rPr>
              <a:t>doesn’t mean you don’t need to do anything</a:t>
            </a:r>
            <a:r>
              <a:rPr lang="en-AU" dirty="0"/>
              <a:t>.</a:t>
            </a:r>
            <a:endParaRPr lang="en-AU" b="1" dirty="0">
              <a:solidFill>
                <a:srgbClr val="08495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6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Implementation is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The accessibility is solely down to how it's implemented, </a:t>
            </a:r>
            <a:r>
              <a:rPr lang="en-AU" b="1" dirty="0">
                <a:solidFill>
                  <a:srgbClr val="08495F"/>
                </a:solidFill>
              </a:rPr>
              <a:t>if your code has poor accessibility support the outcome won't be great.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4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Single Page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Are more complicated, </a:t>
            </a:r>
            <a:r>
              <a:rPr lang="en-AU" b="1" dirty="0">
                <a:solidFill>
                  <a:srgbClr val="08495F"/>
                </a:solidFill>
              </a:rPr>
              <a:t>which means the accessibility has to be more involved. </a:t>
            </a:r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4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Prioritising effort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FC99824-BA7F-4AD9-B5B6-328BF7CE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Focus </a:t>
            </a:r>
            <a:r>
              <a:rPr lang="en-AU" b="1" dirty="0">
                <a:solidFill>
                  <a:srgbClr val="08495F"/>
                </a:solidFill>
              </a:rPr>
              <a:t>less</a:t>
            </a:r>
            <a:r>
              <a:rPr lang="en-AU" dirty="0"/>
              <a:t> about colour contrast, link text and correct heading structure.</a:t>
            </a:r>
            <a:endParaRPr lang="en-AU" b="1" dirty="0">
              <a:solidFill>
                <a:srgbClr val="0849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42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Rules to develop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Write HTML </a:t>
            </a:r>
            <a:r>
              <a:rPr lang="en-AU" b="1" dirty="0">
                <a:solidFill>
                  <a:srgbClr val="08495F"/>
                </a:solidFill>
              </a:rPr>
              <a:t>according to specifications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Make elements </a:t>
            </a:r>
            <a:r>
              <a:rPr lang="en-AU" b="1" dirty="0">
                <a:solidFill>
                  <a:srgbClr val="08495F"/>
                </a:solidFill>
              </a:rPr>
              <a:t>focusable from the keyboard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Page </a:t>
            </a:r>
            <a:r>
              <a:rPr lang="en-AU" b="1" dirty="0">
                <a:solidFill>
                  <a:srgbClr val="08495F"/>
                </a:solidFill>
              </a:rPr>
              <a:t>updates need to be announced</a:t>
            </a:r>
          </a:p>
          <a:p>
            <a:endParaRPr lang="en-AU" dirty="0">
              <a:solidFill>
                <a:srgbClr val="08495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7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49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1. Write HTML according to specs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Use elements the correct way, </a:t>
            </a:r>
            <a:r>
              <a:rPr lang="en-AU" b="1" dirty="0">
                <a:solidFill>
                  <a:schemeClr val="bg1"/>
                </a:solidFill>
              </a:rPr>
              <a:t>if you need a button use a button.</a:t>
            </a:r>
            <a:endParaRPr lang="en-AU" dirty="0">
              <a:solidFill>
                <a:srgbClr val="08495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367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Building your own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Means you need to add accessibility behaviour back onto the controls, it’s a massive headache and it takes time. </a:t>
            </a:r>
            <a:r>
              <a:rPr lang="en-AU" b="1" dirty="0">
                <a:solidFill>
                  <a:srgbClr val="08495F"/>
                </a:solidFill>
              </a:rPr>
              <a:t>Do you need to make custom controls?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92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Building your own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&lt;span&gt;</a:t>
            </a:r>
            <a:r>
              <a:rPr lang="en-AU" b="1" dirty="0"/>
              <a:t>Click Me</a:t>
            </a:r>
            <a:r>
              <a:rPr lang="en-AU" b="1" dirty="0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en-AU" b="1" dirty="0">
                <a:cs typeface="Courier New" panose="02070309020205020404" pitchFamily="49" charset="0"/>
              </a:rPr>
              <a:t>Click Me</a:t>
            </a:r>
            <a:r>
              <a:rPr lang="en-AU" b="1" dirty="0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buNone/>
            </a:pPr>
            <a:endParaRPr lang="en-AU" b="1" dirty="0">
              <a:solidFill>
                <a:srgbClr val="08495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n-AU" dirty="0">
                <a:cs typeface="Courier New" panose="02070309020205020404" pitchFamily="49" charset="0"/>
              </a:rPr>
              <a:t> and </a:t>
            </a:r>
            <a:r>
              <a:rPr lang="en-AU" b="1" dirty="0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AU" dirty="0">
                <a:cs typeface="Courier New" panose="02070309020205020404" pitchFamily="49" charset="0"/>
              </a:rPr>
              <a:t> elements have no default behaviour, it needs to be built in.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25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Building a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role="button"</a:t>
            </a:r>
            <a:r>
              <a:rPr lang="en-AU" b="1" dirty="0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AU" b="1" dirty="0">
                <a:cs typeface="Courier New" panose="02070309020205020404" pitchFamily="49" charset="0"/>
              </a:rPr>
              <a:t>Click Me</a:t>
            </a:r>
            <a:r>
              <a:rPr lang="en-AU" b="1" dirty="0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buNone/>
            </a:pPr>
            <a:endParaRPr lang="en-AU" b="1" dirty="0">
              <a:solidFill>
                <a:srgbClr val="08495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b="1" dirty="0">
                <a:cs typeface="Courier New" panose="02070309020205020404" pitchFamily="49" charset="0"/>
              </a:rPr>
              <a:t>+ Add the ARIA role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96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Building a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role="button"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tabindex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="0"</a:t>
            </a:r>
            <a:r>
              <a:rPr lang="en-AU" b="1" dirty="0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AU" b="1" dirty="0">
                <a:cs typeface="Courier New" panose="02070309020205020404" pitchFamily="49" charset="0"/>
              </a:rPr>
              <a:t>Click Me</a:t>
            </a:r>
            <a:r>
              <a:rPr lang="en-AU" b="1" dirty="0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buNone/>
            </a:pPr>
            <a:endParaRPr lang="en-AU" b="1" dirty="0">
              <a:solidFill>
                <a:srgbClr val="08495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b="1" dirty="0">
                <a:cs typeface="Courier New" panose="02070309020205020404" pitchFamily="49" charset="0"/>
              </a:rPr>
              <a:t>+ Add the ARIA role</a:t>
            </a:r>
          </a:p>
          <a:p>
            <a:pPr marL="0" indent="0">
              <a:buNone/>
            </a:pPr>
            <a:r>
              <a:rPr lang="en-AU" b="1" dirty="0">
                <a:cs typeface="Courier New" panose="02070309020205020404" pitchFamily="49" charset="0"/>
              </a:rPr>
              <a:t>+ Add the </a:t>
            </a:r>
            <a:r>
              <a:rPr lang="en-AU" b="1" dirty="0" err="1">
                <a:cs typeface="Courier New" panose="02070309020205020404" pitchFamily="49" charset="0"/>
              </a:rPr>
              <a:t>tabindex</a:t>
            </a:r>
            <a:endParaRPr lang="en-AU" b="1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The web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We're using more complex Javascript frontend frameworks to generate web content. </a:t>
            </a:r>
            <a:r>
              <a:rPr lang="en-AU" b="1" dirty="0">
                <a:solidFill>
                  <a:srgbClr val="08495F"/>
                </a:solidFill>
              </a:rPr>
              <a:t>Accessibility isn't made more difficult, the same rules still apply.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08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Building a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role="button"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tabindex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="0"</a:t>
            </a:r>
            <a:r>
              <a:rPr lang="en-AU" b="1" dirty="0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AU" b="1" dirty="0">
                <a:cs typeface="Courier New" panose="02070309020205020404" pitchFamily="49" charset="0"/>
              </a:rPr>
              <a:t>Click Me</a:t>
            </a:r>
            <a:r>
              <a:rPr lang="en-AU" b="1" dirty="0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indent="0">
              <a:buNone/>
            </a:pPr>
            <a:endParaRPr lang="en-AU" b="1" dirty="0">
              <a:solidFill>
                <a:srgbClr val="08495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b="1" dirty="0">
                <a:cs typeface="Courier New" panose="02070309020205020404" pitchFamily="49" charset="0"/>
              </a:rPr>
              <a:t>+ Add the ARIA role</a:t>
            </a:r>
          </a:p>
          <a:p>
            <a:pPr marL="0" indent="0">
              <a:buNone/>
            </a:pPr>
            <a:r>
              <a:rPr lang="en-AU" b="1" dirty="0">
                <a:cs typeface="Courier New" panose="02070309020205020404" pitchFamily="49" charset="0"/>
              </a:rPr>
              <a:t>+ Add the </a:t>
            </a:r>
            <a:r>
              <a:rPr lang="en-AU" b="1" dirty="0" err="1">
                <a:cs typeface="Courier New" panose="02070309020205020404" pitchFamily="49" charset="0"/>
              </a:rPr>
              <a:t>tabindex</a:t>
            </a:r>
            <a:endParaRPr lang="en-AU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b="1" dirty="0">
                <a:cs typeface="Courier New" panose="02070309020205020404" pitchFamily="49" charset="0"/>
              </a:rPr>
              <a:t>+ Add the style change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89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Or just use a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&lt;button&gt;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Click Me</a:t>
            </a:r>
            <a:r>
              <a:rPr lang="en-AU" b="1" dirty="0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30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Semantic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  <a:cs typeface="Courier New" panose="02070309020205020404" pitchFamily="49" charset="0"/>
              </a:rPr>
              <a:t>They just work</a:t>
            </a:r>
            <a:r>
              <a:rPr lang="en-AU" dirty="0">
                <a:cs typeface="Courier New" panose="02070309020205020404" pitchFamily="49" charset="0"/>
              </a:rPr>
              <a:t>, assistive technology interprets them correctly. No extra work is needed.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55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The trade 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  <a:cs typeface="Courier New" panose="02070309020205020404" pitchFamily="49" charset="0"/>
              </a:rPr>
              <a:t>Semantic interface = works as intended</a:t>
            </a:r>
          </a:p>
          <a:p>
            <a:pPr marL="0" indent="0">
              <a:buNone/>
            </a:pPr>
            <a:r>
              <a:rPr lang="en-AU" dirty="0">
                <a:cs typeface="Courier New" panose="02070309020205020404" pitchFamily="49" charset="0"/>
              </a:rPr>
              <a:t>Custom interface = adding accessibility back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02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49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2. Keyboard focusable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chemeClr val="bg1"/>
                </a:solidFill>
                <a:cs typeface="Courier New" panose="02070309020205020404" pitchFamily="49" charset="0"/>
              </a:rPr>
              <a:t>Make everything focusable from the keyboard, s</a:t>
            </a:r>
            <a:r>
              <a:rPr lang="en-AU" dirty="0">
                <a:solidFill>
                  <a:schemeClr val="bg1"/>
                </a:solidFill>
                <a:cs typeface="Courier New" panose="02070309020205020404" pitchFamily="49" charset="0"/>
              </a:rPr>
              <a:t>ome people may use the keyboard over the mouse. </a:t>
            </a:r>
          </a:p>
          <a:p>
            <a:endParaRPr lang="en-AU" dirty="0">
              <a:solidFill>
                <a:srgbClr val="08495F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EBAD21-8ECF-493E-9A5C-BB43DF56B71A}"/>
              </a:ext>
            </a:extLst>
          </p:cNvPr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011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Use the </a:t>
            </a:r>
            <a:r>
              <a:rPr lang="en-AU" b="1" dirty="0" err="1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tabindex</a:t>
            </a:r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 attribute wisely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cs typeface="Courier New" panose="02070309020205020404" pitchFamily="49" charset="0"/>
              </a:rPr>
              <a:t>Can be used to reorder the entire keyboard tab sequence if not careful. </a:t>
            </a:r>
            <a:r>
              <a:rPr lang="en-AU" b="1" dirty="0">
                <a:solidFill>
                  <a:srgbClr val="08495F"/>
                </a:solidFill>
                <a:cs typeface="Courier New" panose="02070309020205020404" pitchFamily="49" charset="0"/>
              </a:rPr>
              <a:t>If you use regular elements in a regular way, this behaviour is already included by default.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28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50066"/>
            <a:ext cx="10515600" cy="4337334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AU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AU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="blah.html</a:t>
            </a:r>
            <a:r>
              <a:rPr lang="en-AU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b="1" dirty="0" err="1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tabindex</a:t>
            </a:r>
            <a:r>
              <a:rPr lang="en-AU" b="1" dirty="0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="10"</a:t>
            </a:r>
            <a:r>
              <a:rPr lang="en-AU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&gt;blah&lt;/a&gt;</a:t>
            </a:r>
          </a:p>
          <a:p>
            <a:pPr marL="0" indent="0">
              <a:buNone/>
            </a:pPr>
            <a:r>
              <a:rPr lang="en-AU" dirty="0">
                <a:cs typeface="Courier New" panose="02070309020205020404" pitchFamily="49" charset="0"/>
              </a:rPr>
              <a:t>Refers to the </a:t>
            </a:r>
            <a:r>
              <a:rPr lang="en-AU" b="1" dirty="0">
                <a:solidFill>
                  <a:srgbClr val="08495F"/>
                </a:solidFill>
                <a:cs typeface="Courier New" panose="02070309020205020404" pitchFamily="49" charset="0"/>
              </a:rPr>
              <a:t>tab position of the element on the page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25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Pick a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 err="1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tabindex</a:t>
            </a:r>
            <a:r>
              <a:rPr lang="en-AU" b="1" dirty="0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="0"</a:t>
            </a:r>
            <a:r>
              <a:rPr lang="en-AU" b="1" dirty="0">
                <a:solidFill>
                  <a:srgbClr val="08495F"/>
                </a:solidFill>
                <a:cs typeface="Courier New" panose="02070309020205020404" pitchFamily="49" charset="0"/>
              </a:rPr>
              <a:t> </a:t>
            </a:r>
            <a:r>
              <a:rPr lang="en-AU" dirty="0">
                <a:cs typeface="Courier New" panose="02070309020205020404" pitchFamily="49" charset="0"/>
              </a:rPr>
              <a:t>element appears in the regular keyboard sequence</a:t>
            </a:r>
          </a:p>
          <a:p>
            <a:pPr marL="0" indent="0">
              <a:buNone/>
            </a:pPr>
            <a:r>
              <a:rPr lang="en-AU" b="1" dirty="0" err="1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tabindex</a:t>
            </a:r>
            <a:r>
              <a:rPr lang="en-AU" b="1" dirty="0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="-1"</a:t>
            </a:r>
            <a:r>
              <a:rPr lang="en-AU" dirty="0">
                <a:cs typeface="Courier New" panose="02070309020205020404" pitchFamily="49" charset="0"/>
              </a:rPr>
              <a:t> element is hidden from the keyboard sequence</a:t>
            </a:r>
          </a:p>
          <a:p>
            <a:pPr marL="0" indent="0">
              <a:buNone/>
            </a:pPr>
            <a:r>
              <a:rPr lang="en-AU" b="1" dirty="0" err="1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tabindex</a:t>
            </a:r>
            <a:r>
              <a:rPr lang="en-AU" b="1" dirty="0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="1" + </a:t>
            </a:r>
            <a:r>
              <a:rPr lang="en-AU" dirty="0">
                <a:cs typeface="Courier New" panose="02070309020205020404" pitchFamily="49" charset="0"/>
              </a:rPr>
              <a:t>goodbye regular keyboard sequence!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75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Don’t do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AU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AU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="blah.html" </a:t>
            </a:r>
            <a:r>
              <a:rPr lang="en-AU" b="1" dirty="0" err="1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tabindex</a:t>
            </a:r>
            <a:r>
              <a:rPr lang="en-AU" b="1" dirty="0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="1"</a:t>
            </a:r>
            <a:r>
              <a:rPr lang="en-AU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AU" b="1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blah</a:t>
            </a:r>
            <a:r>
              <a:rPr lang="en-AU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endParaRPr lang="en-AU" dirty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endParaRPr lang="en-AU" dirty="0">
              <a:solidFill>
                <a:srgbClr val="08495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98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Or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AU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AU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="blah.html" </a:t>
            </a:r>
            <a:r>
              <a:rPr lang="en-AU" b="1" dirty="0" err="1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tabindex</a:t>
            </a:r>
            <a:r>
              <a:rPr lang="en-AU" b="1" dirty="0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="10"</a:t>
            </a:r>
            <a:r>
              <a:rPr lang="en-AU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AU" b="1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blah</a:t>
            </a:r>
            <a:r>
              <a:rPr lang="en-AU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endParaRPr lang="en-AU" dirty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endParaRPr lang="en-AU" dirty="0">
              <a:solidFill>
                <a:srgbClr val="08495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4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Why accessibility?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Because it’s the </a:t>
            </a:r>
            <a:r>
              <a:rPr lang="en-AU" b="1" dirty="0">
                <a:solidFill>
                  <a:srgbClr val="08495F"/>
                </a:solidFill>
              </a:rPr>
              <a:t>right thing to do</a:t>
            </a:r>
          </a:p>
          <a:p>
            <a:pPr marL="0" indent="0">
              <a:buNone/>
            </a:pPr>
            <a:r>
              <a:rPr lang="en-AU" dirty="0"/>
              <a:t>Because its </a:t>
            </a:r>
            <a:r>
              <a:rPr lang="en-AU" b="1" dirty="0">
                <a:solidFill>
                  <a:srgbClr val="08495F"/>
                </a:solidFill>
              </a:rPr>
              <a:t>not hard or expensive</a:t>
            </a:r>
          </a:p>
          <a:p>
            <a:pPr marL="0" indent="0">
              <a:buNone/>
            </a:pPr>
            <a:r>
              <a:rPr lang="en-AU" dirty="0"/>
              <a:t>Because of Government, </a:t>
            </a:r>
            <a:r>
              <a:rPr lang="en-AU" b="1" dirty="0">
                <a:solidFill>
                  <a:srgbClr val="08495F"/>
                </a:solidFill>
              </a:rPr>
              <a:t>Government digital services have to be accessible to WCAG 2.0 AA</a:t>
            </a:r>
          </a:p>
          <a:p>
            <a:endParaRPr lang="en-AU" dirty="0">
              <a:solidFill>
                <a:srgbClr val="08495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02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Or even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AU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AU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="blah.html" </a:t>
            </a:r>
            <a:r>
              <a:rPr lang="en-AU" b="1" dirty="0" err="1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tabindex</a:t>
            </a:r>
            <a:r>
              <a:rPr lang="en-AU" b="1" dirty="0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="1010"</a:t>
            </a:r>
            <a:r>
              <a:rPr lang="en-AU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AU" b="1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blah</a:t>
            </a:r>
            <a:r>
              <a:rPr lang="en-AU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endParaRPr lang="en-AU" dirty="0">
              <a:solidFill>
                <a:schemeClr val="bg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endParaRPr lang="en-AU" dirty="0">
              <a:solidFill>
                <a:srgbClr val="08495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24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Tabindex</a:t>
            </a:r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 of +1 and above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F7D3F4-4AF0-4395-82CC-9368C21EAA2A}"/>
              </a:ext>
            </a:extLst>
          </p:cNvPr>
          <p:cNvSpPr/>
          <p:nvPr/>
        </p:nvSpPr>
        <p:spPr>
          <a:xfrm>
            <a:off x="1035423" y="1918446"/>
            <a:ext cx="3895165" cy="4303059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98884B-A990-4E6A-939B-000F27C985CD}"/>
              </a:ext>
            </a:extLst>
          </p:cNvPr>
          <p:cNvCxnSpPr/>
          <p:nvPr/>
        </p:nvCxnSpPr>
        <p:spPr>
          <a:xfrm>
            <a:off x="1035423" y="2528047"/>
            <a:ext cx="3895165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358ACA-BA2A-4D47-A787-0720ADC83B6B}"/>
              </a:ext>
            </a:extLst>
          </p:cNvPr>
          <p:cNvCxnSpPr/>
          <p:nvPr/>
        </p:nvCxnSpPr>
        <p:spPr>
          <a:xfrm>
            <a:off x="1255059" y="2832847"/>
            <a:ext cx="1470212" cy="0"/>
          </a:xfrm>
          <a:prstGeom prst="line">
            <a:avLst/>
          </a:prstGeom>
          <a:ln w="57150">
            <a:solidFill>
              <a:srgbClr val="084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0DF387-FFD3-4646-9C4A-64EEC6AAC98F}"/>
              </a:ext>
            </a:extLst>
          </p:cNvPr>
          <p:cNvCxnSpPr>
            <a:cxnSpLocks/>
          </p:cNvCxnSpPr>
          <p:nvPr/>
        </p:nvCxnSpPr>
        <p:spPr>
          <a:xfrm>
            <a:off x="1255059" y="3128682"/>
            <a:ext cx="591670" cy="0"/>
          </a:xfrm>
          <a:prstGeom prst="line">
            <a:avLst/>
          </a:prstGeom>
          <a:ln w="57150">
            <a:solidFill>
              <a:srgbClr val="084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EAEC19-5C93-4442-A7BD-719A9D3FCC8C}"/>
              </a:ext>
            </a:extLst>
          </p:cNvPr>
          <p:cNvCxnSpPr/>
          <p:nvPr/>
        </p:nvCxnSpPr>
        <p:spPr>
          <a:xfrm>
            <a:off x="2052918" y="3128682"/>
            <a:ext cx="1470212" cy="0"/>
          </a:xfrm>
          <a:prstGeom prst="line">
            <a:avLst/>
          </a:prstGeom>
          <a:ln w="57150">
            <a:solidFill>
              <a:srgbClr val="084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313CFF-49DF-485C-A818-F90FDDE960B6}"/>
              </a:ext>
            </a:extLst>
          </p:cNvPr>
          <p:cNvCxnSpPr/>
          <p:nvPr/>
        </p:nvCxnSpPr>
        <p:spPr>
          <a:xfrm>
            <a:off x="1255059" y="3429000"/>
            <a:ext cx="1470212" cy="0"/>
          </a:xfrm>
          <a:prstGeom prst="line">
            <a:avLst/>
          </a:prstGeom>
          <a:ln w="57150">
            <a:solidFill>
              <a:srgbClr val="084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4C76B5-BADC-428E-B103-FADAF3FA2B42}"/>
              </a:ext>
            </a:extLst>
          </p:cNvPr>
          <p:cNvCxnSpPr>
            <a:cxnSpLocks/>
          </p:cNvCxnSpPr>
          <p:nvPr/>
        </p:nvCxnSpPr>
        <p:spPr>
          <a:xfrm>
            <a:off x="1255059" y="3747247"/>
            <a:ext cx="797859" cy="0"/>
          </a:xfrm>
          <a:prstGeom prst="line">
            <a:avLst/>
          </a:prstGeom>
          <a:ln w="57150">
            <a:solidFill>
              <a:srgbClr val="084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83D067-3C9E-48DB-A3C0-1348C8D9B83F}"/>
              </a:ext>
            </a:extLst>
          </p:cNvPr>
          <p:cNvCxnSpPr/>
          <p:nvPr/>
        </p:nvCxnSpPr>
        <p:spPr>
          <a:xfrm>
            <a:off x="2247899" y="3747247"/>
            <a:ext cx="1470212" cy="0"/>
          </a:xfrm>
          <a:prstGeom prst="line">
            <a:avLst/>
          </a:prstGeom>
          <a:ln w="57150">
            <a:solidFill>
              <a:srgbClr val="084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385A5B-FE53-4ACE-96F0-E3BB9291B291}"/>
              </a:ext>
            </a:extLst>
          </p:cNvPr>
          <p:cNvCxnSpPr/>
          <p:nvPr/>
        </p:nvCxnSpPr>
        <p:spPr>
          <a:xfrm>
            <a:off x="1255059" y="2232212"/>
            <a:ext cx="1470212" cy="0"/>
          </a:xfrm>
          <a:prstGeom prst="line">
            <a:avLst/>
          </a:prstGeom>
          <a:ln w="57150">
            <a:solidFill>
              <a:srgbClr val="084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AB7BF1-DA00-4FDF-8458-04F123EA0B06}"/>
              </a:ext>
            </a:extLst>
          </p:cNvPr>
          <p:cNvCxnSpPr/>
          <p:nvPr/>
        </p:nvCxnSpPr>
        <p:spPr>
          <a:xfrm>
            <a:off x="2983005" y="2232212"/>
            <a:ext cx="1470212" cy="0"/>
          </a:xfrm>
          <a:prstGeom prst="line">
            <a:avLst/>
          </a:prstGeom>
          <a:ln w="57150">
            <a:solidFill>
              <a:srgbClr val="084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A319C8-6CC6-4FBD-A8D7-0B47D92C26A9}"/>
              </a:ext>
            </a:extLst>
          </p:cNvPr>
          <p:cNvCxnSpPr/>
          <p:nvPr/>
        </p:nvCxnSpPr>
        <p:spPr>
          <a:xfrm>
            <a:off x="1255059" y="5952565"/>
            <a:ext cx="1470212" cy="0"/>
          </a:xfrm>
          <a:prstGeom prst="line">
            <a:avLst/>
          </a:prstGeom>
          <a:ln w="57150">
            <a:solidFill>
              <a:srgbClr val="0849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F9D84B5-908F-4524-8CC5-5685B569C525}"/>
              </a:ext>
            </a:extLst>
          </p:cNvPr>
          <p:cNvSpPr txBox="1"/>
          <p:nvPr/>
        </p:nvSpPr>
        <p:spPr>
          <a:xfrm>
            <a:off x="5967417" y="2951946"/>
            <a:ext cx="6046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AU" sz="28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AU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="blah.html" </a:t>
            </a:r>
            <a:r>
              <a:rPr lang="en-AU" sz="2800" b="1" dirty="0" err="1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tabindex</a:t>
            </a:r>
            <a:r>
              <a:rPr lang="en-AU" sz="2800" b="1" dirty="0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="1"</a:t>
            </a:r>
            <a:r>
              <a:rPr lang="en-AU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AU" sz="2800" b="1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blah</a:t>
            </a:r>
            <a:r>
              <a:rPr lang="en-AU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FF99EE-A654-4884-8789-16A7FDCA91A1}"/>
              </a:ext>
            </a:extLst>
          </p:cNvPr>
          <p:cNvSpPr/>
          <p:nvPr/>
        </p:nvSpPr>
        <p:spPr>
          <a:xfrm>
            <a:off x="1120588" y="5782236"/>
            <a:ext cx="1748118" cy="340651"/>
          </a:xfrm>
          <a:prstGeom prst="rect">
            <a:avLst/>
          </a:prstGeom>
          <a:noFill/>
          <a:ln w="57150">
            <a:solidFill>
              <a:srgbClr val="EE8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3207DC7-88CE-48EE-A964-7C05E7757E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83005" y="3446928"/>
            <a:ext cx="2984412" cy="2505631"/>
          </a:xfrm>
          <a:prstGeom prst="bentConnector3">
            <a:avLst/>
          </a:prstGeom>
          <a:ln w="57150">
            <a:solidFill>
              <a:srgbClr val="EE8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1E374A-F7C8-4B05-85CF-5EE09A58E9BC}"/>
              </a:ext>
            </a:extLst>
          </p:cNvPr>
          <p:cNvCxnSpPr/>
          <p:nvPr/>
        </p:nvCxnSpPr>
        <p:spPr>
          <a:xfrm flipV="1">
            <a:off x="1255059" y="2135523"/>
            <a:ext cx="0" cy="3541059"/>
          </a:xfrm>
          <a:prstGeom prst="straightConnector1">
            <a:avLst/>
          </a:prstGeom>
          <a:ln w="57150">
            <a:solidFill>
              <a:srgbClr val="EE822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643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49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3. Updates need to be announced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Announce the change if the page updates.</a:t>
            </a:r>
            <a:endParaRPr lang="en-AU" b="1" dirty="0">
              <a:solidFill>
                <a:srgbClr val="08495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396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What's it doing?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cs typeface="Courier New" panose="02070309020205020404" pitchFamily="49" charset="0"/>
              </a:rPr>
              <a:t>SPA's may not always trigger a full page refresh, </a:t>
            </a:r>
            <a:r>
              <a:rPr lang="en-AU" b="1" dirty="0">
                <a:solidFill>
                  <a:srgbClr val="08495F"/>
                </a:solidFill>
                <a:cs typeface="Courier New" panose="02070309020205020404" pitchFamily="49" charset="0"/>
              </a:rPr>
              <a:t>if a user is vision impaired they won't know a change has occurred</a:t>
            </a:r>
            <a:r>
              <a:rPr lang="en-AU" dirty="0">
                <a:cs typeface="Courier New" panose="02070309020205020404" pitchFamily="49" charset="0"/>
              </a:rPr>
              <a:t>.</a:t>
            </a:r>
            <a:endParaRPr lang="en-AU" b="1" dirty="0">
              <a:solidFill>
                <a:srgbClr val="08495F"/>
              </a:solidFill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20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Introducing ARIA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cs typeface="Courier New" panose="02070309020205020404" pitchFamily="49" charset="0"/>
              </a:rPr>
              <a:t>Set of attributes which </a:t>
            </a:r>
            <a:r>
              <a:rPr lang="en-AU" b="1" dirty="0">
                <a:solidFill>
                  <a:srgbClr val="08495F"/>
                </a:solidFill>
                <a:cs typeface="Courier New" panose="02070309020205020404" pitchFamily="49" charset="0"/>
              </a:rPr>
              <a:t>generate behaviour in assistive technology to announce changes </a:t>
            </a:r>
            <a:r>
              <a:rPr lang="en-AU" dirty="0">
                <a:cs typeface="Courier New" panose="02070309020205020404" pitchFamily="49" charset="0"/>
              </a:rPr>
              <a:t>to help a web application work better for AT users.</a:t>
            </a:r>
            <a:endParaRPr lang="en-AU" b="1" dirty="0">
              <a:solidFill>
                <a:srgbClr val="08495F"/>
              </a:solidFill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62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Need to announce an update?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cs typeface="Courier New" panose="02070309020205020404" pitchFamily="49" charset="0"/>
              </a:rPr>
              <a:t>An </a:t>
            </a:r>
            <a:r>
              <a:rPr lang="en-AU" b="1" dirty="0">
                <a:solidFill>
                  <a:srgbClr val="08495F"/>
                </a:solidFill>
                <a:cs typeface="Courier New" panose="02070309020205020404" pitchFamily="49" charset="0"/>
              </a:rPr>
              <a:t>aria live region can trigger a screen reader to announce new content</a:t>
            </a:r>
            <a:r>
              <a:rPr lang="en-AU" dirty="0">
                <a:cs typeface="Courier New" panose="02070309020205020404" pitchFamily="49" charset="0"/>
              </a:rPr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09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Need to announce an update?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AU" b="1" dirty="0">
                <a:solidFill>
                  <a:srgbClr val="0849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aria-live="polite"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Content to announce</a:t>
            </a:r>
          </a:p>
          <a:p>
            <a:pPr marL="0" indent="0">
              <a:buNone/>
            </a:pP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AU" b="1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0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ARIA live region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F5D145-C175-4FDC-ABB6-8B0F98D966AE}"/>
              </a:ext>
            </a:extLst>
          </p:cNvPr>
          <p:cNvSpPr/>
          <p:nvPr/>
        </p:nvSpPr>
        <p:spPr>
          <a:xfrm>
            <a:off x="1035423" y="1918446"/>
            <a:ext cx="3895165" cy="4303059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D24CF0-FDF7-423B-9ADD-E0F391C4C7BD}"/>
              </a:ext>
            </a:extLst>
          </p:cNvPr>
          <p:cNvCxnSpPr/>
          <p:nvPr/>
        </p:nvCxnSpPr>
        <p:spPr>
          <a:xfrm>
            <a:off x="1035423" y="2528047"/>
            <a:ext cx="3895165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9477A5E-C611-489B-97D5-F5AA01FF35A0}"/>
              </a:ext>
            </a:extLst>
          </p:cNvPr>
          <p:cNvSpPr/>
          <p:nvPr/>
        </p:nvSpPr>
        <p:spPr>
          <a:xfrm>
            <a:off x="2274909" y="4296958"/>
            <a:ext cx="12225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8800" dirty="0">
                <a:solidFill>
                  <a:srgbClr val="08495F"/>
                </a:solidFill>
                <a:latin typeface="Webdings" panose="05030102010509060703" pitchFamily="18" charset="2"/>
              </a:rPr>
              <a:t>q</a:t>
            </a:r>
            <a:endParaRPr lang="en-AU" sz="8800" dirty="0">
              <a:solidFill>
                <a:srgbClr val="08495F"/>
              </a:solidFill>
              <a:latin typeface="MS Shell Dlg 2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916D19-8966-497B-B218-2FDEA0DCBA55}"/>
              </a:ext>
            </a:extLst>
          </p:cNvPr>
          <p:cNvSpPr/>
          <p:nvPr/>
        </p:nvSpPr>
        <p:spPr>
          <a:xfrm>
            <a:off x="1251024" y="4069975"/>
            <a:ext cx="3450068" cy="1900517"/>
          </a:xfrm>
          <a:prstGeom prst="rect">
            <a:avLst/>
          </a:prstGeom>
          <a:noFill/>
          <a:ln w="57150">
            <a:solidFill>
              <a:srgbClr val="08495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68CBB3-9D9A-497F-BD12-F2E45BFF77B7}"/>
              </a:ext>
            </a:extLst>
          </p:cNvPr>
          <p:cNvSpPr/>
          <p:nvPr/>
        </p:nvSpPr>
        <p:spPr>
          <a:xfrm>
            <a:off x="1251024" y="2802187"/>
            <a:ext cx="3450068" cy="546788"/>
          </a:xfrm>
          <a:prstGeom prst="rect">
            <a:avLst/>
          </a:prstGeom>
          <a:solidFill>
            <a:srgbClr val="08495F"/>
          </a:solidFill>
          <a:ln w="57150">
            <a:solidFill>
              <a:srgbClr val="084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84A7A-6D7E-4E4B-BE98-BDBBC8F594AC}"/>
              </a:ext>
            </a:extLst>
          </p:cNvPr>
          <p:cNvSpPr txBox="1"/>
          <p:nvPr/>
        </p:nvSpPr>
        <p:spPr>
          <a:xfrm>
            <a:off x="2121065" y="2910319"/>
            <a:ext cx="179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Content updated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C0159E-DC2F-4941-A213-9C7A454A4C50}"/>
              </a:ext>
            </a:extLst>
          </p:cNvPr>
          <p:cNvSpPr txBox="1"/>
          <p:nvPr/>
        </p:nvSpPr>
        <p:spPr>
          <a:xfrm>
            <a:off x="6219829" y="4943289"/>
            <a:ext cx="3580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Updating page content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6A6002-D8F8-455A-BCC3-10A8A2C8363E}"/>
              </a:ext>
            </a:extLst>
          </p:cNvPr>
          <p:cNvCxnSpPr>
            <a:cxnSpLocks/>
          </p:cNvCxnSpPr>
          <p:nvPr/>
        </p:nvCxnSpPr>
        <p:spPr>
          <a:xfrm flipH="1">
            <a:off x="4747511" y="5204899"/>
            <a:ext cx="1472318" cy="0"/>
          </a:xfrm>
          <a:prstGeom prst="straightConnector1">
            <a:avLst/>
          </a:prstGeom>
          <a:ln w="57150">
            <a:solidFill>
              <a:srgbClr val="EE8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C6E5CC-A05C-45B1-8DD2-409460C28172}"/>
              </a:ext>
            </a:extLst>
          </p:cNvPr>
          <p:cNvCxnSpPr>
            <a:cxnSpLocks/>
          </p:cNvCxnSpPr>
          <p:nvPr/>
        </p:nvCxnSpPr>
        <p:spPr>
          <a:xfrm flipH="1" flipV="1">
            <a:off x="4747512" y="3057656"/>
            <a:ext cx="1472317" cy="3272"/>
          </a:xfrm>
          <a:prstGeom prst="straightConnector1">
            <a:avLst/>
          </a:prstGeom>
          <a:ln w="57150">
            <a:solidFill>
              <a:srgbClr val="EE822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D9CF49D-CA7D-4BA9-B039-55592B739DE3}"/>
              </a:ext>
            </a:extLst>
          </p:cNvPr>
          <p:cNvCxnSpPr/>
          <p:nvPr/>
        </p:nvCxnSpPr>
        <p:spPr>
          <a:xfrm>
            <a:off x="393405" y="3690610"/>
            <a:ext cx="11217348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B904BB-D54A-442C-B0CD-D79D4F98E1D4}"/>
              </a:ext>
            </a:extLst>
          </p:cNvPr>
          <p:cNvSpPr txBox="1"/>
          <p:nvPr/>
        </p:nvSpPr>
        <p:spPr>
          <a:xfrm>
            <a:off x="10395617" y="3340502"/>
            <a:ext cx="1339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bg1">
                    <a:lumMod val="50000"/>
                  </a:schemeClr>
                </a:solidFill>
              </a:rPr>
              <a:t>static content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9F8532F-1E94-4CB7-9DAD-0DAD9875757D}"/>
              </a:ext>
            </a:extLst>
          </p:cNvPr>
          <p:cNvGrpSpPr/>
          <p:nvPr/>
        </p:nvGrpSpPr>
        <p:grpSpPr>
          <a:xfrm>
            <a:off x="6219829" y="2528047"/>
            <a:ext cx="3533016" cy="1015663"/>
            <a:chOff x="5920708" y="1917389"/>
            <a:chExt cx="3533016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C89543-1C36-42CE-9DA4-9A40E68F8E0F}"/>
                </a:ext>
              </a:extLst>
            </p:cNvPr>
            <p:cNvSpPr txBox="1"/>
            <p:nvPr/>
          </p:nvSpPr>
          <p:spPr>
            <a:xfrm>
              <a:off x="6439244" y="2209802"/>
              <a:ext cx="30144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/>
                <a:t>"Content updated"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ACA9408-6245-44C6-827A-E3AAE6A0B3E2}"/>
                </a:ext>
              </a:extLst>
            </p:cNvPr>
            <p:cNvSpPr/>
            <p:nvPr/>
          </p:nvSpPr>
          <p:spPr>
            <a:xfrm>
              <a:off x="5920708" y="1917389"/>
              <a:ext cx="59824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sz="6000" dirty="0">
                  <a:latin typeface="Webdings" panose="05030102010509060703" pitchFamily="18" charset="2"/>
                </a:rPr>
                <a:t>X</a:t>
              </a:r>
              <a:endParaRPr lang="en-AU" sz="6000" dirty="0">
                <a:latin typeface="MS Shell Dlg 2" panose="020B0604030504040204" pitchFamily="34" charset="0"/>
              </a:endParaRP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2CAD77-F51F-4E39-AEFF-0B56D08BB1F7}"/>
              </a:ext>
            </a:extLst>
          </p:cNvPr>
          <p:cNvCxnSpPr/>
          <p:nvPr/>
        </p:nvCxnSpPr>
        <p:spPr>
          <a:xfrm>
            <a:off x="393405" y="2528047"/>
            <a:ext cx="11217348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763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Automate the heavy lifting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  <a:cs typeface="Courier New" panose="02070309020205020404" pitchFamily="49" charset="0"/>
              </a:rPr>
              <a:t>Reach Router for React</a:t>
            </a:r>
          </a:p>
          <a:p>
            <a:pPr marL="0" indent="0">
              <a:buNone/>
            </a:pPr>
            <a:r>
              <a:rPr lang="en-AU" i="1" dirty="0">
                <a:cs typeface="Courier New" panose="02070309020205020404" pitchFamily="49" charset="0"/>
              </a:rPr>
              <a:t>"Router manages the focus of your app on route transitions. There’s nothing you have to do about it, it just happens."</a:t>
            </a:r>
          </a:p>
          <a:p>
            <a:pPr marL="0" indent="0">
              <a:buNone/>
            </a:pPr>
            <a:endParaRPr lang="en-AU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b="1" dirty="0" err="1">
                <a:solidFill>
                  <a:srgbClr val="08495F"/>
                </a:solidFill>
                <a:cs typeface="Courier New" panose="02070309020205020404" pitchFamily="49" charset="0"/>
              </a:rPr>
              <a:t>LiveAnnouncer</a:t>
            </a:r>
            <a:r>
              <a:rPr lang="en-AU" b="1" dirty="0">
                <a:solidFill>
                  <a:srgbClr val="08495F"/>
                </a:solidFill>
                <a:cs typeface="Courier New" panose="02070309020205020404" pitchFamily="49" charset="0"/>
              </a:rPr>
              <a:t> Angular Material</a:t>
            </a:r>
          </a:p>
          <a:p>
            <a:pPr marL="0" indent="0">
              <a:buNone/>
            </a:pPr>
            <a:r>
              <a:rPr lang="en-AU" i="1" dirty="0">
                <a:cs typeface="Courier New" panose="02070309020205020404" pitchFamily="49" charset="0"/>
              </a:rPr>
              <a:t>"</a:t>
            </a:r>
            <a:r>
              <a:rPr lang="en-AU" i="1" dirty="0" err="1">
                <a:cs typeface="Courier New" panose="02070309020205020404" pitchFamily="49" charset="0"/>
              </a:rPr>
              <a:t>LiveAnnouncer</a:t>
            </a:r>
            <a:r>
              <a:rPr lang="en-AU" i="1" dirty="0">
                <a:cs typeface="Courier New" panose="02070309020205020404" pitchFamily="49" charset="0"/>
              </a:rPr>
              <a:t> is used to announce messages for screen-reader users using an aria-live region"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88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This is just scratching the surface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cs typeface="Courier New" panose="02070309020205020404" pitchFamily="49" charset="0"/>
              </a:rPr>
              <a:t>Accessibility is complex and challenging, different browsers and screen readers will affect end results.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1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A recap on WCAG 2/2.1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International best practice standard </a:t>
            </a:r>
            <a:r>
              <a:rPr lang="en-AU" dirty="0"/>
              <a:t>to make websites accessible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BF0F86F-89B4-4C5B-ABF0-8D379866C8E6}"/>
              </a:ext>
            </a:extLst>
          </p:cNvPr>
          <p:cNvSpPr/>
          <p:nvPr/>
        </p:nvSpPr>
        <p:spPr>
          <a:xfrm>
            <a:off x="1118795" y="3073997"/>
            <a:ext cx="710005" cy="710005"/>
          </a:xfrm>
          <a:prstGeom prst="rect">
            <a:avLst/>
          </a:prstGeom>
          <a:solidFill>
            <a:srgbClr val="08495F"/>
          </a:solidFill>
          <a:ln w="57150">
            <a:solidFill>
              <a:srgbClr val="084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3360FE-8BA1-4DB9-8D70-F7DB6350FF0E}"/>
              </a:ext>
            </a:extLst>
          </p:cNvPr>
          <p:cNvSpPr/>
          <p:nvPr/>
        </p:nvSpPr>
        <p:spPr>
          <a:xfrm>
            <a:off x="1118794" y="3920693"/>
            <a:ext cx="710005" cy="710005"/>
          </a:xfrm>
          <a:prstGeom prst="rect">
            <a:avLst/>
          </a:prstGeom>
          <a:solidFill>
            <a:srgbClr val="08495F"/>
          </a:solidFill>
          <a:ln w="57150">
            <a:solidFill>
              <a:srgbClr val="084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7F6F00-E428-4EF9-9BD2-CABF6BBE69B2}"/>
              </a:ext>
            </a:extLst>
          </p:cNvPr>
          <p:cNvSpPr/>
          <p:nvPr/>
        </p:nvSpPr>
        <p:spPr>
          <a:xfrm>
            <a:off x="1118793" y="4759466"/>
            <a:ext cx="710005" cy="710005"/>
          </a:xfrm>
          <a:prstGeom prst="rect">
            <a:avLst/>
          </a:prstGeom>
          <a:solidFill>
            <a:srgbClr val="08495F"/>
          </a:solidFill>
          <a:ln w="57150">
            <a:solidFill>
              <a:srgbClr val="084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36175-565B-4504-8611-0DD1C5B85CBF}"/>
              </a:ext>
            </a:extLst>
          </p:cNvPr>
          <p:cNvSpPr txBox="1"/>
          <p:nvPr/>
        </p:nvSpPr>
        <p:spPr>
          <a:xfrm>
            <a:off x="1290018" y="4834136"/>
            <a:ext cx="710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F8AEEF-1EF8-47C1-944E-743A5F62A6AA}"/>
              </a:ext>
            </a:extLst>
          </p:cNvPr>
          <p:cNvSpPr txBox="1"/>
          <p:nvPr/>
        </p:nvSpPr>
        <p:spPr>
          <a:xfrm>
            <a:off x="1182437" y="4009703"/>
            <a:ext cx="710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</a:rPr>
              <a:t>AA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7B152B-18B1-46BF-8AE7-7308D30F2EA2}"/>
              </a:ext>
            </a:extLst>
          </p:cNvPr>
          <p:cNvSpPr txBox="1"/>
          <p:nvPr/>
        </p:nvSpPr>
        <p:spPr>
          <a:xfrm>
            <a:off x="1070723" y="3170930"/>
            <a:ext cx="870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chemeClr val="bg1"/>
                </a:solidFill>
              </a:rPr>
              <a:t>AAA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9DA151-D74A-4FE0-8D93-FFAB6905695E}"/>
              </a:ext>
            </a:extLst>
          </p:cNvPr>
          <p:cNvSpPr txBox="1"/>
          <p:nvPr/>
        </p:nvSpPr>
        <p:spPr>
          <a:xfrm>
            <a:off x="1989487" y="3057306"/>
            <a:ext cx="5254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08495F"/>
                </a:solidFill>
              </a:rPr>
              <a:t>most comprehensive and requires more work to </a:t>
            </a:r>
          </a:p>
          <a:p>
            <a:r>
              <a:rPr lang="en-AU" sz="2000" dirty="0">
                <a:solidFill>
                  <a:srgbClr val="08495F"/>
                </a:solidFill>
              </a:rPr>
              <a:t>bring a website up to speed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65F342-EE68-40A6-A0DE-04D7AEED521F}"/>
              </a:ext>
            </a:extLst>
          </p:cNvPr>
          <p:cNvSpPr/>
          <p:nvPr/>
        </p:nvSpPr>
        <p:spPr>
          <a:xfrm>
            <a:off x="2000023" y="473648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000" dirty="0">
                <a:solidFill>
                  <a:srgbClr val="08495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level of accessibility it'll help some people and it doesn’t take much overhead</a:t>
            </a:r>
            <a:endParaRPr lang="en-AU" sz="2000" dirty="0">
              <a:solidFill>
                <a:srgbClr val="08495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B3EAD-792B-4D2D-BF61-5706234102C7}"/>
              </a:ext>
            </a:extLst>
          </p:cNvPr>
          <p:cNvSpPr txBox="1"/>
          <p:nvPr/>
        </p:nvSpPr>
        <p:spPr>
          <a:xfrm>
            <a:off x="2000023" y="4050782"/>
            <a:ext cx="5600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08495F"/>
                </a:solidFill>
              </a:rPr>
              <a:t>Is the compromise between effort and accessibility</a:t>
            </a:r>
          </a:p>
        </p:txBody>
      </p:sp>
    </p:spTree>
    <p:extLst>
      <p:ext uri="{BB962C8B-B14F-4D97-AF65-F5344CB8AC3E}">
        <p14:creationId xmlns:p14="http://schemas.microsoft.com/office/powerpoint/2010/main" val="3880356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Focus on the hard and difficult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00DA81-89CF-49A7-8177-E6968F132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 </a:t>
            </a:r>
            <a:r>
              <a:rPr lang="en-AU" b="1" dirty="0">
                <a:solidFill>
                  <a:srgbClr val="08495F"/>
                </a:solidFill>
              </a:rPr>
              <a:t>semantic elements</a:t>
            </a:r>
          </a:p>
          <a:p>
            <a:r>
              <a:rPr lang="en-AU" dirty="0"/>
              <a:t>Don’t alter the </a:t>
            </a:r>
            <a:r>
              <a:rPr lang="en-AU" b="1" dirty="0" err="1">
                <a:solidFill>
                  <a:srgbClr val="08495F"/>
                </a:solidFill>
                <a:latin typeface="Consolas" panose="020B0609020204030204" pitchFamily="49" charset="0"/>
              </a:rPr>
              <a:t>tabindex</a:t>
            </a:r>
            <a:endParaRPr lang="en-AU" b="1" dirty="0">
              <a:solidFill>
                <a:srgbClr val="08495F"/>
              </a:solidFill>
              <a:latin typeface="Consolas" panose="020B0609020204030204" pitchFamily="49" charset="0"/>
            </a:endParaRPr>
          </a:p>
          <a:p>
            <a:r>
              <a:rPr lang="en-AU" dirty="0"/>
              <a:t>Announce updates with </a:t>
            </a:r>
            <a:r>
              <a:rPr lang="en-AU" b="1" dirty="0">
                <a:solidFill>
                  <a:srgbClr val="08495F"/>
                </a:solidFill>
              </a:rPr>
              <a:t>ARIA live regions</a:t>
            </a:r>
          </a:p>
        </p:txBody>
      </p:sp>
    </p:spTree>
    <p:extLst>
      <p:ext uri="{BB962C8B-B14F-4D97-AF65-F5344CB8AC3E}">
        <p14:creationId xmlns:p14="http://schemas.microsoft.com/office/powerpoint/2010/main" val="2930037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For 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9B7752-FD98-4F41-B58F-CE8217E05CE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29E0FC-40A9-4FE1-96A0-0DAB703F7DFE}"/>
              </a:ext>
            </a:extLst>
          </p:cNvPr>
          <p:cNvSpPr txBox="1">
            <a:spLocks/>
          </p:cNvSpPr>
          <p:nvPr/>
        </p:nvSpPr>
        <p:spPr>
          <a:xfrm>
            <a:off x="9906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ea typeface="Open Sans" panose="020B0606030504020204" pitchFamily="34" charset="0"/>
                <a:cs typeface="Open Sans" panose="020B0606030504020204" pitchFamily="34" charset="0"/>
              </a:rPr>
              <a:t>Get the code at </a:t>
            </a:r>
            <a:r>
              <a:rPr lang="en-AU" b="1" dirty="0">
                <a:solidFill>
                  <a:srgbClr val="08495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github.com/</a:t>
            </a:r>
            <a:r>
              <a:rPr lang="en-AU" b="1" dirty="0" err="1">
                <a:solidFill>
                  <a:srgbClr val="08495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canaxess</a:t>
            </a:r>
            <a:r>
              <a:rPr lang="en-AU" b="1" dirty="0">
                <a:solidFill>
                  <a:srgbClr val="08495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/presentations </a:t>
            </a:r>
          </a:p>
          <a:p>
            <a:pPr marL="0" indent="0">
              <a:buNone/>
            </a:pPr>
            <a:r>
              <a:rPr lang="en-AU" dirty="0">
                <a:ea typeface="Open Sans" panose="020B0606030504020204" pitchFamily="34" charset="0"/>
                <a:cs typeface="Open Sans" panose="020B0606030504020204" pitchFamily="34" charset="0"/>
              </a:rPr>
              <a:t>navigate to </a:t>
            </a:r>
            <a:r>
              <a:rPr lang="en-AU" b="1" dirty="0" err="1">
                <a:solidFill>
                  <a:srgbClr val="08495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CanberraJS</a:t>
            </a:r>
            <a:endParaRPr lang="en-AU" b="1" dirty="0">
              <a:solidFill>
                <a:srgbClr val="08495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AU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www.canaxess.com.au</a:t>
            </a:r>
            <a:endParaRPr lang="en-AU" b="1" dirty="0">
              <a:solidFill>
                <a:srgbClr val="08495F"/>
              </a:solidFill>
              <a:ea typeface="Open Sans" panose="020B0606030504020204" pitchFamily="34" charset="0"/>
              <a:cs typeface="Open Sans" panose="020B0606030504020204" pitchFamily="34" charset="0"/>
              <a:hlinkClick r:id="rId5"/>
            </a:endParaRP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ross.mullen@canaxess.com.au</a:t>
            </a:r>
            <a:endParaRPr lang="en-AU" b="1" dirty="0">
              <a:solidFill>
                <a:srgbClr val="08495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en-AU" b="1" dirty="0" err="1">
                <a:solidFill>
                  <a:srgbClr val="08495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MrRossMullen</a:t>
            </a:r>
            <a:endParaRPr lang="en-AU" b="1" dirty="0">
              <a:solidFill>
                <a:srgbClr val="08495F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AU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A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767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Generally </a:t>
            </a:r>
            <a:r>
              <a:rPr lang="en-AU" b="1" dirty="0">
                <a:solidFill>
                  <a:srgbClr val="08495F"/>
                </a:solidFill>
              </a:rPr>
              <a:t>straightforward to make a website accessible. </a:t>
            </a:r>
            <a:r>
              <a:rPr lang="en-AU" dirty="0"/>
              <a:t>They're static with little functionality.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1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Web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8495F"/>
                </a:solidFill>
              </a:rPr>
              <a:t>More challenging to make accessible. </a:t>
            </a:r>
            <a:r>
              <a:rPr lang="en-AU" dirty="0"/>
              <a:t>Handling complex functionality means we need to put greater emphasis into adding the accessibility.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6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Mythbusting</a:t>
            </a:r>
            <a:endParaRPr lang="en-AU" b="1" dirty="0">
              <a:solidFill>
                <a:srgbClr val="08495F"/>
              </a:solidFill>
              <a:latin typeface="Gotham Book" pitchFamily="50" charset="0"/>
              <a:cs typeface="Gotham Book" pitchFamily="50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57AED-B764-472B-90E5-521920F6E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1782" y="1765654"/>
            <a:ext cx="4876262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Javascript frameworks </a:t>
            </a:r>
            <a:r>
              <a:rPr lang="en-AU" b="1" dirty="0">
                <a:solidFill>
                  <a:srgbClr val="08495F"/>
                </a:solidFill>
              </a:rPr>
              <a:t>don't make a web application any more or any less accessible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F82B5F-57B0-4182-865A-37217643E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85596"/>
            <a:ext cx="5639338" cy="423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8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Accessibility in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"React fully supports building accessible websites, often by using standard HTML techniques"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8495F"/>
                </a:solidFill>
              </a:rPr>
              <a:t>https://reactjs.org/docs/accessibility.html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0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08495F"/>
                </a:solidFill>
                <a:latin typeface="Gotham Book" pitchFamily="50" charset="0"/>
                <a:cs typeface="Gotham Book" pitchFamily="50" charset="0"/>
              </a:rPr>
              <a:t>Accessibility in Angular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360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"Create accessible applications with ARIA-enabled components, developer guides, and built-in a11y test infrastructure"</a:t>
            </a:r>
          </a:p>
          <a:p>
            <a:pPr marL="0" indent="0">
              <a:buNone/>
            </a:pPr>
            <a:r>
              <a:rPr lang="en-AU" sz="1800" dirty="0">
                <a:solidFill>
                  <a:srgbClr val="08495F"/>
                </a:solidFill>
              </a:rPr>
              <a:t>https://angular.io/features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407459"/>
            <a:ext cx="6540649" cy="1793"/>
          </a:xfrm>
          <a:prstGeom prst="line">
            <a:avLst/>
          </a:prstGeom>
          <a:ln w="38100">
            <a:solidFill>
              <a:srgbClr val="EE8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044" y="5848209"/>
            <a:ext cx="199100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6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30056</TotalTime>
  <Words>1021</Words>
  <Application>Microsoft Office PowerPoint</Application>
  <PresentationFormat>Widescreen</PresentationFormat>
  <Paragraphs>175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Courier New</vt:lpstr>
      <vt:lpstr>Gotham Book</vt:lpstr>
      <vt:lpstr>MS Shell Dlg 2</vt:lpstr>
      <vt:lpstr>Open Sans</vt:lpstr>
      <vt:lpstr>Webdings</vt:lpstr>
      <vt:lpstr>Office Theme</vt:lpstr>
      <vt:lpstr>PowerPoint Presentation</vt:lpstr>
      <vt:lpstr>The web landscape</vt:lpstr>
      <vt:lpstr>Why accessibility?</vt:lpstr>
      <vt:lpstr>A recap on WCAG 2/2.1</vt:lpstr>
      <vt:lpstr>Websites</vt:lpstr>
      <vt:lpstr>Web applications</vt:lpstr>
      <vt:lpstr>Mythbusting</vt:lpstr>
      <vt:lpstr>Accessibility in React</vt:lpstr>
      <vt:lpstr>Accessibility in Angular 7</vt:lpstr>
      <vt:lpstr>Beware</vt:lpstr>
      <vt:lpstr>Implementation is key</vt:lpstr>
      <vt:lpstr>Single Page Apps</vt:lpstr>
      <vt:lpstr>Prioritising effort</vt:lpstr>
      <vt:lpstr>Rules to develop to</vt:lpstr>
      <vt:lpstr>1. Write HTML according to specs</vt:lpstr>
      <vt:lpstr>Building your own elements</vt:lpstr>
      <vt:lpstr>Building your own elements</vt:lpstr>
      <vt:lpstr>Building a button</vt:lpstr>
      <vt:lpstr>Building a button</vt:lpstr>
      <vt:lpstr>Building a button</vt:lpstr>
      <vt:lpstr>Or just use a button</vt:lpstr>
      <vt:lpstr>Semantic elements</vt:lpstr>
      <vt:lpstr>The trade off</vt:lpstr>
      <vt:lpstr>2. Keyboard focusable</vt:lpstr>
      <vt:lpstr>Use the tabindex attribute wisely</vt:lpstr>
      <vt:lpstr>Positioning</vt:lpstr>
      <vt:lpstr>Pick a number</vt:lpstr>
      <vt:lpstr>Don’t do this</vt:lpstr>
      <vt:lpstr>Or this</vt:lpstr>
      <vt:lpstr>Or even this</vt:lpstr>
      <vt:lpstr>Tabindex of +1 and above</vt:lpstr>
      <vt:lpstr>3. Updates need to be announced</vt:lpstr>
      <vt:lpstr>What's it doing?</vt:lpstr>
      <vt:lpstr>Introducing ARIA</vt:lpstr>
      <vt:lpstr>Need to announce an update?</vt:lpstr>
      <vt:lpstr>Need to announce an update?</vt:lpstr>
      <vt:lpstr>ARIA live region</vt:lpstr>
      <vt:lpstr>Automate the heavy lifting</vt:lpstr>
      <vt:lpstr>This is just scratching the surface</vt:lpstr>
      <vt:lpstr>Focus on the hard and difficult</vt:lpstr>
      <vt:lpstr>For more information</vt:lpstr>
    </vt:vector>
  </TitlesOfParts>
  <Company>CANAXESS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chatbots accessible</dc:title>
  <dc:creator>Ross Mullen</dc:creator>
  <cp:lastModifiedBy>Ross Mullen</cp:lastModifiedBy>
  <cp:revision>279</cp:revision>
  <dcterms:created xsi:type="dcterms:W3CDTF">2016-11-06T10:50:59Z</dcterms:created>
  <dcterms:modified xsi:type="dcterms:W3CDTF">2019-03-09T04:25:10Z</dcterms:modified>
</cp:coreProperties>
</file>