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07" r:id="rId2"/>
    <p:sldId id="281" r:id="rId3"/>
    <p:sldId id="275" r:id="rId4"/>
    <p:sldId id="282" r:id="rId5"/>
    <p:sldId id="283" r:id="rId6"/>
    <p:sldId id="284" r:id="rId7"/>
    <p:sldId id="304" r:id="rId8"/>
    <p:sldId id="285" r:id="rId9"/>
    <p:sldId id="286" r:id="rId10"/>
    <p:sldId id="287" r:id="rId11"/>
    <p:sldId id="305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308" r:id="rId20"/>
    <p:sldId id="295" r:id="rId21"/>
    <p:sldId id="296" r:id="rId22"/>
    <p:sldId id="297" r:id="rId23"/>
    <p:sldId id="298" r:id="rId24"/>
    <p:sldId id="299" r:id="rId25"/>
    <p:sldId id="306" r:id="rId26"/>
    <p:sldId id="310" r:id="rId27"/>
    <p:sldId id="312" r:id="rId28"/>
    <p:sldId id="311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222"/>
    <a:srgbClr val="E1832C"/>
    <a:srgbClr val="08495F"/>
    <a:srgbClr val="DFE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6242" autoAdjust="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528"/>
    </p:cViewPr>
  </p:sorterViewPr>
  <p:notesViewPr>
    <p:cSldViewPr snapToGrid="0">
      <p:cViewPr varScale="1">
        <p:scale>
          <a:sx n="84" d="100"/>
          <a:sy n="84" d="100"/>
        </p:scale>
        <p:origin x="31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A8C87-9502-4402-8532-920E3A66164B}" type="datetimeFigureOut">
              <a:rPr lang="en-AU" smtClean="0"/>
              <a:t>15/10/2018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0537C-9B47-43BB-84BE-C3124C8A1C1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806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430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906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4482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0887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8352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7019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8860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8127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3933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352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710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2131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8768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51559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372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1299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22235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56840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8153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35176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6002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124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0887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9068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4311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8787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1567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086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15/10/2018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44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15/10/2018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727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15/10/2018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92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15/10/2018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688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15/10/2018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832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15/10/2018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949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15/10/2018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937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15/10/2018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849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15/10/2018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839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15/10/2018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865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15/10/2018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307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D5E88-3079-4616-B5E9-C8DB0538F961}" type="datetimeFigureOut">
              <a:rPr lang="en-AU" smtClean="0"/>
              <a:t>15/10/2018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45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mailto:ross.mullen@canaxess.com.au" TargetMode="External"/><Relationship Id="rId4" Type="http://schemas.openxmlformats.org/officeDocument/2006/relationships/hyperlink" Target="http://www.canaxess.com.au/infocard/chatbo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g.canaxess.com.au/content/images/2018/08/chatbot.png">
            <a:extLst>
              <a:ext uri="{FF2B5EF4-FFF2-40B4-BE49-F238E27FC236}">
                <a16:creationId xmlns:a16="http://schemas.microsoft.com/office/drawing/2014/main" id="{A93D9426-6BB9-4846-9376-D1666DEAC4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0"/>
          <a:stretch/>
        </p:blipFill>
        <p:spPr bwMode="auto">
          <a:xfrm>
            <a:off x="0" y="-21963"/>
            <a:ext cx="12192000" cy="687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0480BD-FBFB-4645-8079-C6FB54514174}"/>
              </a:ext>
            </a:extLst>
          </p:cNvPr>
          <p:cNvSpPr txBox="1"/>
          <p:nvPr/>
        </p:nvSpPr>
        <p:spPr>
          <a:xfrm>
            <a:off x="378309" y="5197277"/>
            <a:ext cx="9378876" cy="1107996"/>
          </a:xfrm>
          <a:prstGeom prst="rect">
            <a:avLst/>
          </a:prstGeom>
          <a:solidFill>
            <a:srgbClr val="08495F">
              <a:alpha val="86000"/>
            </a:srgbClr>
          </a:solidFill>
          <a:ln>
            <a:solidFill>
              <a:srgbClr val="08495F"/>
            </a:solidFill>
          </a:ln>
        </p:spPr>
        <p:txBody>
          <a:bodyPr wrap="square" rtlCol="0">
            <a:spAutoFit/>
          </a:bodyPr>
          <a:lstStyle/>
          <a:p>
            <a:r>
              <a:rPr lang="en-AU" sz="4800" b="1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Building accessible chatbots</a:t>
            </a:r>
          </a:p>
          <a:p>
            <a:r>
              <a:rPr lang="en-AU" b="1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6 accessibility principles for better design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CD143-5969-49F2-B694-E69E586C6BB3}"/>
              </a:ext>
            </a:extLst>
          </p:cNvPr>
          <p:cNvGrpSpPr/>
          <p:nvPr/>
        </p:nvGrpSpPr>
        <p:grpSpPr>
          <a:xfrm>
            <a:off x="0" y="6648226"/>
            <a:ext cx="12192000" cy="212315"/>
            <a:chOff x="0" y="6648226"/>
            <a:chExt cx="12192000" cy="2123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6883D1-8872-46E7-A002-12151F60620C}"/>
                </a:ext>
              </a:extLst>
            </p:cNvPr>
            <p:cNvSpPr/>
            <p:nvPr/>
          </p:nvSpPr>
          <p:spPr>
            <a:xfrm>
              <a:off x="0" y="6648226"/>
              <a:ext cx="11353800" cy="209774"/>
            </a:xfrm>
            <a:prstGeom prst="rect">
              <a:avLst/>
            </a:prstGeom>
            <a:solidFill>
              <a:srgbClr val="0849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D63EDB4B-C26B-4D0D-A8C5-7FC88EC2B95E}"/>
                </a:ext>
              </a:extLst>
            </p:cNvPr>
            <p:cNvSpPr/>
            <p:nvPr/>
          </p:nvSpPr>
          <p:spPr>
            <a:xfrm>
              <a:off x="10945009" y="6648226"/>
              <a:ext cx="817582" cy="212315"/>
            </a:xfrm>
            <a:prstGeom prst="triangle">
              <a:avLst>
                <a:gd name="adj" fmla="val 40789"/>
              </a:avLst>
            </a:prstGeom>
            <a:solidFill>
              <a:srgbClr val="E183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A81118-34F4-4D75-970C-37F38182765A}"/>
                </a:ext>
              </a:extLst>
            </p:cNvPr>
            <p:cNvSpPr/>
            <p:nvPr/>
          </p:nvSpPr>
          <p:spPr>
            <a:xfrm>
              <a:off x="11277600" y="6648226"/>
              <a:ext cx="914400" cy="209774"/>
            </a:xfrm>
            <a:prstGeom prst="rect">
              <a:avLst/>
            </a:prstGeom>
            <a:solidFill>
              <a:srgbClr val="E183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FE07A5E-E4BF-4864-BC18-C84F1C1F8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09" y="275080"/>
            <a:ext cx="2436250" cy="55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7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2. Conversation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Every message must be reachable from the keyboard,</a:t>
            </a:r>
            <a:r>
              <a:rPr lang="en-AU" dirty="0"/>
              <a:t> some users may use not use a mouse</a:t>
            </a:r>
            <a:endParaRPr lang="en-AU" b="1" dirty="0">
              <a:solidFill>
                <a:srgbClr val="08495F"/>
              </a:solidFill>
            </a:endParaRPr>
          </a:p>
          <a:p>
            <a:pPr marL="0" indent="0">
              <a:buNone/>
            </a:pPr>
            <a:endParaRPr lang="en-AU" b="1" dirty="0">
              <a:solidFill>
                <a:srgbClr val="08495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5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Keyboard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4899212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Add tabindex=0 on every message</a:t>
            </a:r>
            <a:r>
              <a:rPr lang="en-AU" dirty="0"/>
              <a:t>. This allows a keyboard user to tab through the entire conversation history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56340D-796D-41E6-A943-860C60FD6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014" y="1836061"/>
            <a:ext cx="5878291" cy="275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0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3. Identifiable conversation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Every message in the conversation </a:t>
            </a:r>
            <a:r>
              <a:rPr lang="en-AU" b="1" dirty="0">
                <a:solidFill>
                  <a:srgbClr val="08495F"/>
                </a:solidFill>
              </a:rPr>
              <a:t>must be identifiable. </a:t>
            </a:r>
            <a:r>
              <a:rPr lang="en-AU" dirty="0"/>
              <a:t>Identify messages from the user and messages from the bot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aria-label="the bot said"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aria-label="you said"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7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How it looks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&lt;div </a:t>
            </a:r>
            <a:r>
              <a:rPr lang="en-AU" b="1" dirty="0">
                <a:solidFill>
                  <a:srgbClr val="08495F"/>
                </a:solidFill>
              </a:rPr>
              <a:t>tabindex="0"</a:t>
            </a:r>
            <a:r>
              <a:rPr lang="en-AU" dirty="0"/>
              <a:t> </a:t>
            </a:r>
            <a:r>
              <a:rPr lang="en-AU" b="1" dirty="0">
                <a:solidFill>
                  <a:srgbClr val="08495F"/>
                </a:solidFill>
              </a:rPr>
              <a:t>aria-label="The bot said"</a:t>
            </a:r>
            <a:r>
              <a:rPr lang="en-AU" dirty="0"/>
              <a:t>&gt;</a:t>
            </a:r>
          </a:p>
          <a:p>
            <a:pPr marL="0" indent="0">
              <a:buNone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What can I help you with?</a:t>
            </a:r>
          </a:p>
          <a:p>
            <a:pPr marL="0" indent="0">
              <a:buNone/>
            </a:pPr>
            <a:r>
              <a:rPr lang="en-AU" dirty="0"/>
              <a:t>&lt;/div&gt; </a:t>
            </a:r>
            <a:endParaRPr lang="en-AU" b="1" dirty="0">
              <a:solidFill>
                <a:srgbClr val="08495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FC0C1F-533B-4536-9F81-C2B90A6CF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966011"/>
            <a:ext cx="6068008" cy="8911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89562D-56EF-462B-AE72-57C678660FA4}"/>
              </a:ext>
            </a:extLst>
          </p:cNvPr>
          <p:cNvSpPr txBox="1"/>
          <p:nvPr/>
        </p:nvSpPr>
        <p:spPr>
          <a:xfrm>
            <a:off x="947569" y="5324989"/>
            <a:ext cx="6068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08495F"/>
                </a:solidFill>
              </a:rPr>
              <a:t>"The bot said what can I help you with"</a:t>
            </a:r>
          </a:p>
        </p:txBody>
      </p:sp>
    </p:spTree>
    <p:extLst>
      <p:ext uri="{BB962C8B-B14F-4D97-AF65-F5344CB8AC3E}">
        <p14:creationId xmlns:p14="http://schemas.microsoft.com/office/powerpoint/2010/main" val="3380879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4. Announce the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Use the </a:t>
            </a:r>
            <a:r>
              <a:rPr lang="en-AU" b="1" dirty="0">
                <a:solidFill>
                  <a:srgbClr val="08495F"/>
                </a:solidFill>
              </a:rPr>
              <a:t>aria-live</a:t>
            </a:r>
            <a:r>
              <a:rPr lang="en-AU" dirty="0"/>
              <a:t> attribute to audibly announce new messages</a:t>
            </a:r>
            <a:endParaRPr lang="en-AU" b="1" dirty="0">
              <a:solidFill>
                <a:srgbClr val="08495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83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Announcing new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When the container has text added to it, </a:t>
            </a:r>
            <a:r>
              <a:rPr lang="en-AU" b="1" dirty="0">
                <a:solidFill>
                  <a:srgbClr val="08495F"/>
                </a:solidFill>
              </a:rPr>
              <a:t>only the new text is announced by the screen reader</a:t>
            </a:r>
            <a:endParaRPr lang="en-AU" dirty="0"/>
          </a:p>
          <a:p>
            <a:pPr marL="0" indent="0">
              <a:buNone/>
            </a:pPr>
            <a:endParaRPr lang="en-AU" b="1" dirty="0">
              <a:solidFill>
                <a:srgbClr val="08495F"/>
              </a:solidFill>
            </a:endParaRP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&lt;div class="conversation-body" aria-live="assertive"&gt;</a:t>
            </a:r>
            <a:r>
              <a:rPr lang="en-AU" dirty="0"/>
              <a:t> </a:t>
            </a:r>
          </a:p>
          <a:p>
            <a:pPr marL="0" indent="0">
              <a:buNone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&lt;div tabindex="0" aria-label="The bot said"&gt;What can I help you with?&lt;/div&gt; 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&lt;/div&gt;</a:t>
            </a:r>
          </a:p>
          <a:p>
            <a:pPr marL="0" indent="0">
              <a:buNone/>
            </a:pPr>
            <a:endParaRPr lang="en-AU" b="1" dirty="0">
              <a:solidFill>
                <a:srgbClr val="08495F"/>
              </a:solidFill>
            </a:endParaRP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"What can I help you with?"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98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Prioritise 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A value of </a:t>
            </a:r>
            <a:r>
              <a:rPr lang="en-AU" b="1" u="sng" dirty="0">
                <a:solidFill>
                  <a:srgbClr val="08495F"/>
                </a:solidFill>
              </a:rPr>
              <a:t>assertive</a:t>
            </a:r>
            <a:r>
              <a:rPr lang="en-AU" b="1" dirty="0">
                <a:solidFill>
                  <a:srgbClr val="08495F"/>
                </a:solidFill>
              </a:rPr>
              <a:t> announces updates immediately </a:t>
            </a:r>
            <a:r>
              <a:rPr lang="en-AU" dirty="0"/>
              <a:t>through the screen reader, a value of </a:t>
            </a:r>
            <a:r>
              <a:rPr lang="en-AU" u="sng" dirty="0"/>
              <a:t>polite</a:t>
            </a:r>
            <a:r>
              <a:rPr lang="en-AU" dirty="0"/>
              <a:t> pauses until all other audio has ended</a:t>
            </a:r>
          </a:p>
          <a:p>
            <a:pPr marL="0" indent="0">
              <a:buNone/>
            </a:pPr>
            <a:endParaRPr lang="en-AU" b="1" dirty="0">
              <a:solidFill>
                <a:srgbClr val="08495F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&lt;div class="conversation-body" </a:t>
            </a:r>
            <a:r>
              <a:rPr lang="en-AU" b="1" dirty="0">
                <a:solidFill>
                  <a:srgbClr val="08495F"/>
                </a:solidFill>
              </a:rPr>
              <a:t>aria-live="assertive"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46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5. Rich media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Several bot platforms can return </a:t>
            </a:r>
            <a:r>
              <a:rPr lang="en-AU" b="1" dirty="0">
                <a:solidFill>
                  <a:srgbClr val="08495F"/>
                </a:solidFill>
              </a:rPr>
              <a:t>rich media including images, audio and buttons </a:t>
            </a:r>
            <a:r>
              <a:rPr lang="en-AU" dirty="0"/>
              <a:t>in addition to plaintext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7D90D2-6230-4F43-B6D8-321CE8F0D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049905"/>
            <a:ext cx="2209800" cy="2952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4020A8-275B-4978-9BBB-FDC3911C0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975" y="3083242"/>
            <a:ext cx="26384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98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Rich media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Need to be made accessible</a:t>
            </a:r>
          </a:p>
          <a:p>
            <a:pPr marL="0" indent="0">
              <a:buNone/>
            </a:pPr>
            <a:endParaRPr lang="en-AU" b="1" dirty="0">
              <a:solidFill>
                <a:srgbClr val="08495F"/>
              </a:solidFill>
            </a:endParaRPr>
          </a:p>
          <a:p>
            <a:pPr marL="0" indent="0">
              <a:buNone/>
            </a:pPr>
            <a:r>
              <a:rPr lang="en-AU" dirty="0"/>
              <a:t>Images have </a:t>
            </a:r>
            <a:r>
              <a:rPr lang="en-AU" b="1" dirty="0">
                <a:solidFill>
                  <a:srgbClr val="08495F"/>
                </a:solidFill>
              </a:rPr>
              <a:t>appropriate ALT text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Headings are properly structured</a:t>
            </a:r>
          </a:p>
          <a:p>
            <a:pPr marL="0" indent="0">
              <a:buNone/>
            </a:pPr>
            <a:r>
              <a:rPr lang="en-AU" dirty="0"/>
              <a:t>Buttons are </a:t>
            </a:r>
            <a:r>
              <a:rPr lang="en-AU" b="1" dirty="0">
                <a:solidFill>
                  <a:srgbClr val="08495F"/>
                </a:solidFill>
              </a:rPr>
              <a:t>keyboard accessible</a:t>
            </a:r>
          </a:p>
          <a:p>
            <a:pPr marL="0" indent="0">
              <a:buNone/>
            </a:pPr>
            <a:r>
              <a:rPr lang="en-AU" dirty="0"/>
              <a:t>Logical </a:t>
            </a:r>
            <a:r>
              <a:rPr lang="en-AU" b="1" dirty="0">
                <a:solidFill>
                  <a:srgbClr val="08495F"/>
                </a:solidFill>
              </a:rPr>
              <a:t>focus order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C15BB2-A583-419B-8C3E-679C905D1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024" y="1365447"/>
            <a:ext cx="4076700" cy="44100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23A328C-8C6F-411D-83F8-15FE5E091244}"/>
              </a:ext>
            </a:extLst>
          </p:cNvPr>
          <p:cNvSpPr/>
          <p:nvPr/>
        </p:nvSpPr>
        <p:spPr>
          <a:xfrm>
            <a:off x="7541112" y="5228219"/>
            <a:ext cx="1215614" cy="65226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62AF86-851B-44E9-B839-EDB12B62474D}"/>
              </a:ext>
            </a:extLst>
          </p:cNvPr>
          <p:cNvSpPr/>
          <p:nvPr/>
        </p:nvSpPr>
        <p:spPr>
          <a:xfrm>
            <a:off x="7541111" y="1292759"/>
            <a:ext cx="4249269" cy="250647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2360F8-2344-4966-B6D3-C22AE0BF09CD}"/>
              </a:ext>
            </a:extLst>
          </p:cNvPr>
          <p:cNvSpPr/>
          <p:nvPr/>
        </p:nvSpPr>
        <p:spPr>
          <a:xfrm>
            <a:off x="7530368" y="3861460"/>
            <a:ext cx="2832832" cy="34298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5486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6. Provide a skip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Allow the user to </a:t>
            </a:r>
            <a:r>
              <a:rPr lang="en-AU" b="1" dirty="0">
                <a:solidFill>
                  <a:srgbClr val="08495F"/>
                </a:solidFill>
              </a:rPr>
              <a:t>shortcut to the chatbot </a:t>
            </a:r>
            <a:r>
              <a:rPr lang="en-AU" dirty="0"/>
              <a:t>without having to tab through the whole page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28AB5B-999A-4F9A-BB54-789285458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904" y="2915333"/>
            <a:ext cx="9002573" cy="253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2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Embracing chatbots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Chatbots are being </a:t>
            </a:r>
            <a:r>
              <a:rPr lang="en-AU" b="1" dirty="0">
                <a:solidFill>
                  <a:srgbClr val="08495F"/>
                </a:solidFill>
              </a:rPr>
              <a:t>embraced by many government departments throughout Australia </a:t>
            </a:r>
            <a:r>
              <a:rPr lang="en-AU" dirty="0"/>
              <a:t>including the Museum of Australian Democracy, Australian Taxation Office and also private organisations including Telstra and the Commonwealth Bank</a:t>
            </a:r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F12EBF-BC69-4080-A407-267224F9F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954" y="3942392"/>
            <a:ext cx="2405298" cy="2174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FB6AC0-BCC5-46D8-9E33-DB59430F4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243" y="3942392"/>
            <a:ext cx="2253157" cy="2245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5D5699-42A4-4F59-9185-CCDAB2E531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9391" y="4073466"/>
            <a:ext cx="2886468" cy="211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08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6 principles +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Adding accessibility features </a:t>
            </a:r>
            <a:r>
              <a:rPr lang="en-AU" b="1" dirty="0">
                <a:solidFill>
                  <a:srgbClr val="08495F"/>
                </a:solidFill>
              </a:rPr>
              <a:t>doesn’t end at these 6 principles</a:t>
            </a:r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98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Also think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Conversation is pitched at a </a:t>
            </a:r>
            <a:r>
              <a:rPr lang="en-AU" b="1" dirty="0">
                <a:solidFill>
                  <a:srgbClr val="08495F"/>
                </a:solidFill>
              </a:rPr>
              <a:t>suitable age level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Colour contrast</a:t>
            </a:r>
          </a:p>
          <a:p>
            <a:pPr marL="0" indent="0">
              <a:buNone/>
            </a:pPr>
            <a:r>
              <a:rPr lang="en-AU" dirty="0"/>
              <a:t>Focus </a:t>
            </a:r>
            <a:r>
              <a:rPr lang="en-AU" b="1" dirty="0">
                <a:solidFill>
                  <a:srgbClr val="08495F"/>
                </a:solidFill>
              </a:rPr>
              <a:t>shows the most recent message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49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Test the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Test these principles with users </a:t>
            </a:r>
            <a:r>
              <a:rPr lang="en-AU" dirty="0"/>
              <a:t>to confirm results</a:t>
            </a:r>
          </a:p>
          <a:p>
            <a:pPr marL="0" indent="0">
              <a:buNone/>
            </a:pPr>
            <a:endParaRPr lang="en-AU" b="1" dirty="0">
              <a:solidFill>
                <a:srgbClr val="08495F"/>
              </a:solidFill>
            </a:endParaRPr>
          </a:p>
          <a:p>
            <a:pPr marL="0" indent="0">
              <a:buNone/>
            </a:pPr>
            <a:r>
              <a:rPr lang="en-AU" dirty="0"/>
              <a:t>Test in browsers</a:t>
            </a:r>
          </a:p>
          <a:p>
            <a:pPr marL="0" indent="0">
              <a:buNone/>
            </a:pPr>
            <a:r>
              <a:rPr lang="en-AU" dirty="0"/>
              <a:t>Test different browser versions</a:t>
            </a:r>
          </a:p>
          <a:p>
            <a:pPr marL="0" indent="0">
              <a:buNone/>
            </a:pPr>
            <a:r>
              <a:rPr lang="en-AU" dirty="0"/>
              <a:t>Test different assistive technology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4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Microsoft bot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If your skills are .NET based</a:t>
            </a:r>
            <a:r>
              <a:rPr lang="en-AU" b="1" dirty="0"/>
              <a:t> </a:t>
            </a:r>
            <a:r>
              <a:rPr lang="en-AU" b="1" dirty="0">
                <a:solidFill>
                  <a:srgbClr val="08495F"/>
                </a:solidFill>
              </a:rPr>
              <a:t>it's one of the better configurable platforms</a:t>
            </a:r>
            <a:r>
              <a:rPr lang="en-AU" dirty="0"/>
              <a:t>. It supports many channels and plugin services, including intelligence with Cognitive Services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56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Microsoft bot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However </a:t>
            </a:r>
            <a:r>
              <a:rPr lang="en-AU" b="1" dirty="0">
                <a:solidFill>
                  <a:srgbClr val="08495F"/>
                </a:solidFill>
              </a:rPr>
              <a:t>avoid using the out-of-the box webchat control provided by Microsoft</a:t>
            </a:r>
            <a:r>
              <a:rPr lang="en-AU" dirty="0"/>
              <a:t>, as the bots user interface will not be accessible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An </a:t>
            </a:r>
            <a:r>
              <a:rPr lang="en-AU" b="1" dirty="0">
                <a:solidFill>
                  <a:srgbClr val="08495F"/>
                </a:solidFill>
              </a:rPr>
              <a:t>accessible UI is achieved by creating your own UI in HTML, CSS, ARIA and Javascript</a:t>
            </a:r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38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Get the basics 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Many bot frameworks offer fantastic potential for helping people with disabilities, </a:t>
            </a:r>
            <a:r>
              <a:rPr lang="en-AU" b="1" dirty="0">
                <a:solidFill>
                  <a:srgbClr val="08495F"/>
                </a:solidFill>
              </a:rPr>
              <a:t>but if you don’t follow these basic steps all that means little</a:t>
            </a:r>
          </a:p>
          <a:p>
            <a:pPr marL="0" indent="0">
              <a:buNone/>
            </a:pPr>
            <a:endParaRPr lang="en-AU" b="1" dirty="0">
              <a:solidFill>
                <a:srgbClr val="08495F"/>
              </a:solidFill>
            </a:endParaRP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Before embracing further cutting edge techniques make sure your chatbot is accessible to WCAG 2.0 AA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16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Voice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To support people using voice based interfaces we need to think about building tolerances to handle:</a:t>
            </a:r>
          </a:p>
          <a:p>
            <a:pPr marL="0" indent="0">
              <a:buNone/>
            </a:pPr>
            <a:endParaRPr lang="en-AU" b="1" dirty="0">
              <a:solidFill>
                <a:srgbClr val="08495F"/>
              </a:solidFill>
            </a:endParaRP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Speech dysfluencies e.g. Stuttering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Accents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English as a Second Language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17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Everyone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Building tolerances which help people with speech disorders also helps: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People in a noisy environment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People with temporary impairments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People who are distracted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1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Examples of good bot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Australian Federal Government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- Australian Tax Office </a:t>
            </a:r>
            <a:r>
              <a:rPr lang="en-AU" dirty="0"/>
              <a:t>(Alex)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- IP Australia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2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For 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9B7752-FD98-4F41-B58F-CE8217E05CE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29E0FC-40A9-4FE1-96A0-0DAB703F7DFE}"/>
              </a:ext>
            </a:extLst>
          </p:cNvPr>
          <p:cNvSpPr txBox="1">
            <a:spLocks/>
          </p:cNvSpPr>
          <p:nvPr/>
        </p:nvSpPr>
        <p:spPr>
          <a:xfrm>
            <a:off x="9906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ea typeface="Open Sans" panose="020B0606030504020204" pitchFamily="34" charset="0"/>
                <a:cs typeface="Open Sans" panose="020B0606030504020204" pitchFamily="34" charset="0"/>
              </a:rPr>
              <a:t>Get a </a:t>
            </a:r>
            <a:r>
              <a:rPr lang="en-AU" b="1" dirty="0">
                <a:solidFill>
                  <a:srgbClr val="08495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free information card </a:t>
            </a:r>
            <a:r>
              <a:rPr lang="en-AU" dirty="0"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AU" dirty="0"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www.canaxess.com.au/infocard/chatbots</a:t>
            </a:r>
            <a:endParaRPr lang="en-AU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AU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AU" b="1" dirty="0">
                <a:solidFill>
                  <a:srgbClr val="08495F"/>
                </a:solidFill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ross.mullen@canaxess.com.au</a:t>
            </a:r>
            <a:endParaRPr lang="en-AU" b="1" dirty="0">
              <a:solidFill>
                <a:srgbClr val="08495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AU" b="1" dirty="0">
                <a:solidFill>
                  <a:srgbClr val="08495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MrRossMullen</a:t>
            </a:r>
          </a:p>
          <a:p>
            <a:pPr marL="457200" lvl="1" indent="0">
              <a:buNone/>
            </a:pPr>
            <a:r>
              <a:rPr lang="en-AU" b="1" dirty="0">
                <a:solidFill>
                  <a:srgbClr val="08495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github.com/canaxess/fenton</a:t>
            </a:r>
          </a:p>
          <a:p>
            <a:pPr marL="0" indent="0">
              <a:buNone/>
            </a:pPr>
            <a:endParaRPr lang="en-AU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A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B0363-6AD0-427F-B4B2-CC111D34F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9656" y="1540669"/>
            <a:ext cx="2390775" cy="3267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D477A8-DDCB-4EBC-B2F5-0CAC78E35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725" y="3643683"/>
            <a:ext cx="267821" cy="2678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49FEE4-9377-4CD9-B640-C524E9F838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7725" y="3281874"/>
            <a:ext cx="258296" cy="25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What is a chatbot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It's a program which sits on a website, when activated </a:t>
            </a:r>
            <a:r>
              <a:rPr lang="en-AU" b="1" dirty="0">
                <a:solidFill>
                  <a:srgbClr val="08495F"/>
                </a:solidFill>
              </a:rPr>
              <a:t>provides human like responses to questions from the user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They work over many channels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- Facebook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- Skype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- Websites</a:t>
            </a:r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5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Caution before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 well created </a:t>
            </a:r>
            <a:r>
              <a:rPr lang="en-AU" b="1" dirty="0">
                <a:solidFill>
                  <a:srgbClr val="08495F"/>
                </a:solidFill>
              </a:rPr>
              <a:t>accessible website can be quickly undermined by an inaccessible chatbot. </a:t>
            </a:r>
            <a:r>
              <a:rPr lang="en-AU" dirty="0"/>
              <a:t>Principles for accessible design need to be followed</a:t>
            </a:r>
            <a:endParaRPr lang="en-AU" b="1" dirty="0">
              <a:solidFill>
                <a:srgbClr val="08495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1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6 accessibility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Choose a </a:t>
            </a:r>
            <a:r>
              <a:rPr lang="en-AU" b="1" dirty="0">
                <a:solidFill>
                  <a:srgbClr val="08495F"/>
                </a:solidFill>
              </a:rPr>
              <a:t>customisable platform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Ensure </a:t>
            </a:r>
            <a:r>
              <a:rPr lang="en-AU" b="1" dirty="0">
                <a:solidFill>
                  <a:srgbClr val="08495F"/>
                </a:solidFill>
              </a:rPr>
              <a:t>conversation history can be navigated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Make the </a:t>
            </a:r>
            <a:r>
              <a:rPr lang="en-AU" b="1" dirty="0">
                <a:solidFill>
                  <a:srgbClr val="08495F"/>
                </a:solidFill>
              </a:rPr>
              <a:t>conversation history identifiable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Ensure </a:t>
            </a:r>
            <a:r>
              <a:rPr lang="en-AU" b="1" dirty="0">
                <a:solidFill>
                  <a:srgbClr val="08495F"/>
                </a:solidFill>
              </a:rPr>
              <a:t>messages are announced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All </a:t>
            </a:r>
            <a:r>
              <a:rPr lang="en-AU" b="1" dirty="0">
                <a:solidFill>
                  <a:srgbClr val="08495F"/>
                </a:solidFill>
              </a:rPr>
              <a:t>rich media must be accessible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Provide a </a:t>
            </a:r>
            <a:r>
              <a:rPr lang="en-AU" b="1" dirty="0">
                <a:solidFill>
                  <a:srgbClr val="08495F"/>
                </a:solidFill>
              </a:rPr>
              <a:t>skip link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9B7752-FD98-4F41-B58F-CE8217E05CE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744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1. Customisable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Many vendors offer chatbot platforms that include controls to make bots work on a website with minimal code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be wary of these controls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6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Easy to integrate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648" y="1730175"/>
            <a:ext cx="5903217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Many have poor or non-existent accessibility support</a:t>
            </a:r>
          </a:p>
          <a:p>
            <a:pPr marL="0" indent="0">
              <a:buNone/>
            </a:pPr>
            <a:endParaRPr lang="en-AU" b="1" dirty="0">
              <a:solidFill>
                <a:srgbClr val="08495F"/>
              </a:solidFill>
            </a:endParaRPr>
          </a:p>
          <a:p>
            <a:pPr marL="0" indent="0">
              <a:buNone/>
            </a:pPr>
            <a:r>
              <a:rPr lang="en-AU" dirty="0"/>
              <a:t>Example. Microsoft bot framework webchat control. </a:t>
            </a:r>
            <a:r>
              <a:rPr lang="en-AU" b="1" dirty="0">
                <a:solidFill>
                  <a:srgbClr val="08495F"/>
                </a:solidFill>
              </a:rPr>
              <a:t>If you use this control on your website, it'll mean it's probably not accessible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4C7606-23B1-45EE-B588-FE2603F1A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91539"/>
            <a:ext cx="3069646" cy="3657613"/>
          </a:xfrm>
          <a:prstGeom prst="rect">
            <a:avLst/>
          </a:prstGeom>
          <a:noFill/>
          <a:ln>
            <a:solidFill>
              <a:srgbClr val="08495F"/>
            </a:solidFill>
          </a:ln>
        </p:spPr>
      </p:pic>
    </p:spTree>
    <p:extLst>
      <p:ext uri="{BB962C8B-B14F-4D97-AF65-F5344CB8AC3E}">
        <p14:creationId xmlns:p14="http://schemas.microsoft.com/office/powerpoint/2010/main" val="85027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Confirm accessibility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Test any pre-built chatbot control thoroughly</a:t>
            </a:r>
            <a:r>
              <a:rPr lang="en-AU" dirty="0"/>
              <a:t>, it may not provide good accessibility support</a:t>
            </a:r>
          </a:p>
          <a:p>
            <a:pPr marL="0" indent="0">
              <a:buNone/>
            </a:pPr>
            <a:endParaRPr lang="en-AU" b="1" dirty="0">
              <a:solidFill>
                <a:srgbClr val="08495F"/>
              </a:solidFill>
            </a:endParaRP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Test against web accessibility guidelines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Treat claims of 100% accessibility with caution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8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A good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Will allow you to create your own custom UI in HTML and CSS. </a:t>
            </a:r>
            <a:r>
              <a:rPr lang="en-AU" b="1" dirty="0">
                <a:solidFill>
                  <a:srgbClr val="08495F"/>
                </a:solidFill>
              </a:rPr>
              <a:t>The closer you get to creating an interface in HTML and CSS, the more accessible it will be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8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23242</TotalTime>
  <Words>867</Words>
  <Application>Microsoft Office PowerPoint</Application>
  <PresentationFormat>Widescreen</PresentationFormat>
  <Paragraphs>153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Gotham Book</vt:lpstr>
      <vt:lpstr>Open Sans</vt:lpstr>
      <vt:lpstr>Office Theme</vt:lpstr>
      <vt:lpstr>PowerPoint Presentation</vt:lpstr>
      <vt:lpstr>Embracing chatbots</vt:lpstr>
      <vt:lpstr>What is a chatbot</vt:lpstr>
      <vt:lpstr>Caution before use</vt:lpstr>
      <vt:lpstr>6 accessibility principles</vt:lpstr>
      <vt:lpstr>1. Customisable platform</vt:lpstr>
      <vt:lpstr>Easy to integrate</vt:lpstr>
      <vt:lpstr>Confirm accessibility support</vt:lpstr>
      <vt:lpstr>A good platform</vt:lpstr>
      <vt:lpstr>2. Conversation history</vt:lpstr>
      <vt:lpstr>Keyboard focus</vt:lpstr>
      <vt:lpstr>3. Identifiable conversation</vt:lpstr>
      <vt:lpstr>How it looks so far</vt:lpstr>
      <vt:lpstr>4. Announce the updates</vt:lpstr>
      <vt:lpstr>Announcing new messages</vt:lpstr>
      <vt:lpstr>Prioritise announcements</vt:lpstr>
      <vt:lpstr>5. Rich media messages</vt:lpstr>
      <vt:lpstr>Rich media messages</vt:lpstr>
      <vt:lpstr>6. Provide a skip link</vt:lpstr>
      <vt:lpstr>6 principles + more</vt:lpstr>
      <vt:lpstr>Also think about</vt:lpstr>
      <vt:lpstr>Test the results</vt:lpstr>
      <vt:lpstr>Microsoft bot framework</vt:lpstr>
      <vt:lpstr>Microsoft bot framework</vt:lpstr>
      <vt:lpstr>Get the basics right</vt:lpstr>
      <vt:lpstr>Voice UI</vt:lpstr>
      <vt:lpstr>Everyone benefits</vt:lpstr>
      <vt:lpstr>Examples of good bot design</vt:lpstr>
      <vt:lpstr>For more information</vt:lpstr>
    </vt:vector>
  </TitlesOfParts>
  <Company>CANAXESS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chatbots accessible</dc:title>
  <dc:creator>Ross Mullen</dc:creator>
  <cp:lastModifiedBy>Ross Mullen</cp:lastModifiedBy>
  <cp:revision>210</cp:revision>
  <dcterms:created xsi:type="dcterms:W3CDTF">2016-11-06T10:50:59Z</dcterms:created>
  <dcterms:modified xsi:type="dcterms:W3CDTF">2018-10-15T09:16:21Z</dcterms:modified>
</cp:coreProperties>
</file>