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9" r:id="rId2"/>
    <p:sldId id="300" r:id="rId3"/>
    <p:sldId id="301" r:id="rId4"/>
    <p:sldId id="302" r:id="rId5"/>
    <p:sldId id="303" r:id="rId6"/>
    <p:sldId id="282" r:id="rId7"/>
    <p:sldId id="283" r:id="rId8"/>
    <p:sldId id="284" r:id="rId9"/>
    <p:sldId id="304" r:id="rId10"/>
    <p:sldId id="285" r:id="rId11"/>
    <p:sldId id="286" r:id="rId12"/>
    <p:sldId id="287" r:id="rId13"/>
    <p:sldId id="305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6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95F"/>
    <a:srgbClr val="E1832C"/>
    <a:srgbClr val="EE8222"/>
    <a:srgbClr val="DFE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242" autoAdjust="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528"/>
    </p:cViewPr>
  </p:sorterViewPr>
  <p:notesViewPr>
    <p:cSldViewPr snapToGrid="0">
      <p:cViewPr varScale="1">
        <p:scale>
          <a:sx n="84" d="100"/>
          <a:sy n="84" d="100"/>
        </p:scale>
        <p:origin x="31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A8C87-9502-4402-8532-920E3A66164B}" type="datetimeFigureOut">
              <a:rPr lang="en-AU" smtClean="0"/>
              <a:t>28/07/2018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0537C-9B47-43BB-84BE-C3124C8A1C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06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7056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1567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868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906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4482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0887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8352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7019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8860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8127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393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5658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7101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8768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5155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372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1299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2223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002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408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59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124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0887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9068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4311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87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28/07/2018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44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28/07/2018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727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28/07/2018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92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28/07/2018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688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28/07/2018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832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28/07/2018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949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28/07/2018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93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28/07/2018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49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28/07/2018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839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28/07/2018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865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28/07/2018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307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5E88-3079-4616-B5E9-C8DB0538F961}" type="datetimeFigureOut">
              <a:rPr lang="en-AU" smtClean="0"/>
              <a:t>28/07/2018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45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www.canaxess.com.au/infocard/chatbo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E280B0-A8F0-464A-A0AD-C6D47B411B25}"/>
              </a:ext>
            </a:extLst>
          </p:cNvPr>
          <p:cNvSpPr/>
          <p:nvPr/>
        </p:nvSpPr>
        <p:spPr>
          <a:xfrm>
            <a:off x="0" y="-1"/>
            <a:ext cx="12192000" cy="156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74D32-9379-4E18-9AFC-21558A6A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21" y="301213"/>
            <a:ext cx="11508441" cy="1265097"/>
          </a:xfrm>
        </p:spPr>
        <p:txBody>
          <a:bodyPr>
            <a:noAutofit/>
          </a:bodyPr>
          <a:lstStyle/>
          <a:p>
            <a:r>
              <a:rPr lang="en-AU" sz="4900" b="1" dirty="0">
                <a:solidFill>
                  <a:srgbClr val="08495F"/>
                </a:solidFill>
                <a:latin typeface="Gotham Book" pitchFamily="50" charset="0"/>
                <a:ea typeface="Roboto" panose="02000000000000000000" pitchFamily="2" charset="0"/>
                <a:cs typeface="Gotham Book" pitchFamily="50" charset="0"/>
              </a:rPr>
              <a:t>How to make chatbots accessible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574DB-1271-464E-8279-565F7179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0" y="2093276"/>
            <a:ext cx="3126845" cy="40279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919C2D-E6C0-4E35-99B6-D77902EE341A}"/>
              </a:ext>
            </a:extLst>
          </p:cNvPr>
          <p:cNvSpPr/>
          <p:nvPr/>
        </p:nvSpPr>
        <p:spPr>
          <a:xfrm>
            <a:off x="0" y="6648226"/>
            <a:ext cx="11353800" cy="209774"/>
          </a:xfrm>
          <a:prstGeom prst="rect">
            <a:avLst/>
          </a:prstGeom>
          <a:solidFill>
            <a:srgbClr val="0849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881E39C-98DC-4CF7-BFE9-AD1FF668AE67}"/>
              </a:ext>
            </a:extLst>
          </p:cNvPr>
          <p:cNvSpPr/>
          <p:nvPr/>
        </p:nvSpPr>
        <p:spPr>
          <a:xfrm>
            <a:off x="11101891" y="6570085"/>
            <a:ext cx="504706" cy="298673"/>
          </a:xfrm>
          <a:prstGeom prst="triangle">
            <a:avLst>
              <a:gd name="adj" fmla="val 50000"/>
            </a:avLst>
          </a:prstGeom>
          <a:solidFill>
            <a:srgbClr val="E18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0C4EC5-F8FE-476E-81C0-28DA2B927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969" y="5704475"/>
            <a:ext cx="2846565" cy="75137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EBB251-BC36-4F78-9925-B2FDA95CE380}"/>
              </a:ext>
            </a:extLst>
          </p:cNvPr>
          <p:cNvCxnSpPr/>
          <p:nvPr/>
        </p:nvCxnSpPr>
        <p:spPr>
          <a:xfrm>
            <a:off x="258184" y="301213"/>
            <a:ext cx="11435378" cy="0"/>
          </a:xfrm>
          <a:prstGeom prst="line">
            <a:avLst/>
          </a:prstGeom>
          <a:ln w="508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BCB5DD1-B4AF-4B94-857C-E0B1CA5CD62E}"/>
              </a:ext>
            </a:extLst>
          </p:cNvPr>
          <p:cNvSpPr txBox="1"/>
          <p:nvPr/>
        </p:nvSpPr>
        <p:spPr>
          <a:xfrm>
            <a:off x="3958814" y="2093276"/>
            <a:ext cx="7906871" cy="144655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AU" sz="4400" b="1" dirty="0">
                <a:solidFill>
                  <a:srgbClr val="08495F"/>
                </a:solidFill>
                <a:latin typeface="Gotham Book" pitchFamily="50" charset="0"/>
                <a:ea typeface="Roboto" panose="02000000000000000000" pitchFamily="2" charset="0"/>
                <a:cs typeface="Gotham Book" pitchFamily="50" charset="0"/>
              </a:rPr>
              <a:t>5 principles for accessible bot development</a:t>
            </a:r>
          </a:p>
        </p:txBody>
      </p:sp>
      <p:pic>
        <p:nvPicPr>
          <p:cNvPr id="1026" name="Picture 2" descr="Digital Transformation Agency">
            <a:extLst>
              <a:ext uri="{FF2B5EF4-FFF2-40B4-BE49-F238E27FC236}">
                <a16:creationId xmlns:a16="http://schemas.microsoft.com/office/drawing/2014/main" id="{E7F02BBF-20B5-4DB3-A443-BBECA012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1" y="5871292"/>
            <a:ext cx="656217" cy="65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C8A6D-62C6-4675-964C-C90538702BB4}"/>
              </a:ext>
            </a:extLst>
          </p:cNvPr>
          <p:cNvSpPr txBox="1"/>
          <p:nvPr/>
        </p:nvSpPr>
        <p:spPr>
          <a:xfrm>
            <a:off x="3958814" y="3460937"/>
            <a:ext cx="6666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8495F"/>
                </a:solidFill>
                <a:latin typeface="Gotham Book" pitchFamily="50" charset="0"/>
                <a:ea typeface="Roboto" panose="02000000000000000000" pitchFamily="2" charset="0"/>
                <a:cs typeface="Gotham Book" pitchFamily="50" charset="0"/>
              </a:rPr>
              <a:t>Conversational User Interface Community of Practice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46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Confirm accessibility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Test any pre-built chatbot control thoroughly</a:t>
            </a:r>
            <a:r>
              <a:rPr lang="en-AU" dirty="0"/>
              <a:t>, it may not provide good accessibility support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Test against web accessibility guidelines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Treat claims of 100% accessibility with caution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8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A good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Will allow you to create your own custom UI in HTML and CSS. </a:t>
            </a:r>
            <a:r>
              <a:rPr lang="en-AU" b="1" dirty="0">
                <a:solidFill>
                  <a:srgbClr val="08495F"/>
                </a:solidFill>
              </a:rPr>
              <a:t>The closer you get to creating an interface in HTML and CSS, the more accessible it will be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8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2. Conversation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Every message must be reachable from the keyboard,</a:t>
            </a:r>
            <a:r>
              <a:rPr lang="en-AU" dirty="0"/>
              <a:t> some users may use not use a mouse</a:t>
            </a: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5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Keyboard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4899212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Add the attribute tabindex=0 on every message</a:t>
            </a:r>
            <a:r>
              <a:rPr lang="en-AU" dirty="0"/>
              <a:t>. This means a keyboard user can tab through the conversation history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56340D-796D-41E6-A943-860C60FD6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555" y="1836062"/>
            <a:ext cx="52387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0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3. Identifiable conversation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Every message in the conversation </a:t>
            </a:r>
            <a:r>
              <a:rPr lang="en-AU" b="1" dirty="0">
                <a:solidFill>
                  <a:srgbClr val="08495F"/>
                </a:solidFill>
              </a:rPr>
              <a:t>must be identifiable. </a:t>
            </a:r>
            <a:r>
              <a:rPr lang="en-AU" dirty="0"/>
              <a:t>Identify messages from the user and messages from the bot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aria-label="the bot said"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aria-label="you said"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How it looks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&lt;div </a:t>
            </a:r>
            <a:r>
              <a:rPr lang="en-AU" b="1" dirty="0">
                <a:solidFill>
                  <a:srgbClr val="08495F"/>
                </a:solidFill>
              </a:rPr>
              <a:t>tabindex="0"</a:t>
            </a:r>
            <a:r>
              <a:rPr lang="en-AU" dirty="0"/>
              <a:t> </a:t>
            </a:r>
            <a:r>
              <a:rPr lang="en-AU" b="1" dirty="0">
                <a:solidFill>
                  <a:srgbClr val="08495F"/>
                </a:solidFill>
              </a:rPr>
              <a:t>aria-label="The bot said"</a:t>
            </a:r>
            <a:r>
              <a:rPr lang="en-AU" dirty="0"/>
              <a:t>&gt;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What can I help you with?</a:t>
            </a:r>
          </a:p>
          <a:p>
            <a:pPr marL="0" indent="0">
              <a:buNone/>
            </a:pPr>
            <a:r>
              <a:rPr lang="en-AU" dirty="0"/>
              <a:t>&lt;/div&gt; </a:t>
            </a:r>
            <a:endParaRPr lang="en-AU" b="1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FC0C1F-533B-4536-9F81-C2B90A6CF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966011"/>
            <a:ext cx="4410075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9562D-56EF-462B-AE72-57C678660FA4}"/>
              </a:ext>
            </a:extLst>
          </p:cNvPr>
          <p:cNvSpPr txBox="1"/>
          <p:nvPr/>
        </p:nvSpPr>
        <p:spPr>
          <a:xfrm>
            <a:off x="947569" y="5324989"/>
            <a:ext cx="6068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8495F"/>
                </a:solidFill>
              </a:rPr>
              <a:t>"The bot said what can I help you with"</a:t>
            </a:r>
          </a:p>
        </p:txBody>
      </p:sp>
    </p:spTree>
    <p:extLst>
      <p:ext uri="{BB962C8B-B14F-4D97-AF65-F5344CB8AC3E}">
        <p14:creationId xmlns:p14="http://schemas.microsoft.com/office/powerpoint/2010/main" val="3380879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4. Announce the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Use the </a:t>
            </a:r>
            <a:r>
              <a:rPr lang="en-AU" b="1" dirty="0">
                <a:solidFill>
                  <a:srgbClr val="08495F"/>
                </a:solidFill>
              </a:rPr>
              <a:t>aria-live</a:t>
            </a:r>
            <a:r>
              <a:rPr lang="en-AU" dirty="0"/>
              <a:t> attribute to audibly announce new messages</a:t>
            </a:r>
            <a:endParaRPr lang="en-AU" b="1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Announcing new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When the container has text added to it, </a:t>
            </a:r>
            <a:r>
              <a:rPr lang="en-AU" b="1" dirty="0">
                <a:solidFill>
                  <a:srgbClr val="08495F"/>
                </a:solidFill>
              </a:rPr>
              <a:t>only the new text is announced by the screen reader</a:t>
            </a:r>
            <a:endParaRPr lang="en-AU" dirty="0"/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&lt;div class="conversation-body" aria-live="assertive"&gt;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&lt;div tabindex="0" aria-label="The bot said"&gt;What can I help you with?&lt;/div&gt; 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&lt;/div&gt;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"What can I help you with?"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98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Prioritise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A value of </a:t>
            </a:r>
            <a:r>
              <a:rPr lang="en-AU" b="1" u="sng" dirty="0">
                <a:solidFill>
                  <a:srgbClr val="08495F"/>
                </a:solidFill>
              </a:rPr>
              <a:t>assertive</a:t>
            </a:r>
            <a:r>
              <a:rPr lang="en-AU" b="1" dirty="0">
                <a:solidFill>
                  <a:srgbClr val="08495F"/>
                </a:solidFill>
              </a:rPr>
              <a:t> announces updates immediately </a:t>
            </a:r>
            <a:r>
              <a:rPr lang="en-AU" dirty="0"/>
              <a:t>through the screen reader, polite pauses until all other audio has ended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&lt;div class="conversation-body" </a:t>
            </a:r>
            <a:r>
              <a:rPr lang="en-AU" b="1" dirty="0">
                <a:solidFill>
                  <a:srgbClr val="08495F"/>
                </a:solidFill>
              </a:rPr>
              <a:t>aria-live="assertive"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46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5. Rich media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Several bot platforms allow </a:t>
            </a:r>
            <a:r>
              <a:rPr lang="en-AU" b="1" dirty="0">
                <a:solidFill>
                  <a:srgbClr val="08495F"/>
                </a:solidFill>
              </a:rPr>
              <a:t>rich media to be returned including images, audio and buttons </a:t>
            </a:r>
            <a:r>
              <a:rPr lang="en-AU" dirty="0"/>
              <a:t>in addition to plaintext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7D90D2-6230-4F43-B6D8-321CE8F0D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049905"/>
            <a:ext cx="2209800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020A8-275B-4978-9BBB-FDC3911C0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975" y="3083242"/>
            <a:ext cx="26384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9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A 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 Government we are </a:t>
            </a:r>
            <a:r>
              <a:rPr lang="en-AU" b="1" dirty="0">
                <a:solidFill>
                  <a:srgbClr val="08495F"/>
                </a:solidFill>
              </a:rPr>
              <a:t>required to make our web content accessible, we check against WCAG 2.0 AA and WCAG 2.1 AA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b="1" dirty="0"/>
              <a:t>9. Make it accessible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Ensure the service is accessible to all users regardless of their ability and environment.</a:t>
            </a:r>
          </a:p>
          <a:p>
            <a:pPr marL="0" indent="0">
              <a:buNone/>
            </a:pPr>
            <a:r>
              <a:rPr lang="en-AU" sz="1400" b="1" dirty="0"/>
              <a:t>DTA - Digital Service Standard </a:t>
            </a:r>
            <a:r>
              <a:rPr lang="en-AU" sz="1400" b="1" dirty="0">
                <a:solidFill>
                  <a:srgbClr val="08495F"/>
                </a:solidFill>
              </a:rPr>
              <a:t>www.dta.gov.au/standard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Rich media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Also need to be made accessible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dirty="0"/>
              <a:t>Images have </a:t>
            </a:r>
            <a:r>
              <a:rPr lang="en-AU" b="1" dirty="0">
                <a:solidFill>
                  <a:srgbClr val="08495F"/>
                </a:solidFill>
              </a:rPr>
              <a:t>appropriate ALT text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Headings are properly structured</a:t>
            </a:r>
          </a:p>
          <a:p>
            <a:pPr marL="0" indent="0">
              <a:buNone/>
            </a:pPr>
            <a:r>
              <a:rPr lang="en-AU" dirty="0"/>
              <a:t>Buttons are </a:t>
            </a:r>
            <a:r>
              <a:rPr lang="en-AU" b="1" dirty="0">
                <a:solidFill>
                  <a:srgbClr val="08495F"/>
                </a:solidFill>
              </a:rPr>
              <a:t>keyboard accessible</a:t>
            </a:r>
          </a:p>
          <a:p>
            <a:pPr marL="0" indent="0">
              <a:buNone/>
            </a:pPr>
            <a:r>
              <a:rPr lang="en-AU" dirty="0"/>
              <a:t>Logical </a:t>
            </a:r>
            <a:r>
              <a:rPr lang="en-AU" b="1" dirty="0">
                <a:solidFill>
                  <a:srgbClr val="08495F"/>
                </a:solidFill>
              </a:rPr>
              <a:t>focus order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C15BB2-A583-419B-8C3E-679C905D1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024" y="1365447"/>
            <a:ext cx="4076700" cy="44100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3A328C-8C6F-411D-83F8-15FE5E091244}"/>
              </a:ext>
            </a:extLst>
          </p:cNvPr>
          <p:cNvSpPr/>
          <p:nvPr/>
        </p:nvSpPr>
        <p:spPr>
          <a:xfrm>
            <a:off x="7541112" y="5228219"/>
            <a:ext cx="1215614" cy="65226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62AF86-851B-44E9-B839-EDB12B62474D}"/>
              </a:ext>
            </a:extLst>
          </p:cNvPr>
          <p:cNvSpPr/>
          <p:nvPr/>
        </p:nvSpPr>
        <p:spPr>
          <a:xfrm>
            <a:off x="7541111" y="1292759"/>
            <a:ext cx="4249269" cy="250647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360F8-2344-4966-B6D3-C22AE0BF09CD}"/>
              </a:ext>
            </a:extLst>
          </p:cNvPr>
          <p:cNvSpPr/>
          <p:nvPr/>
        </p:nvSpPr>
        <p:spPr>
          <a:xfrm>
            <a:off x="7530368" y="3861460"/>
            <a:ext cx="2832832" cy="34298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548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5 principles +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Adding accessibility features </a:t>
            </a:r>
            <a:r>
              <a:rPr lang="en-AU" b="1" dirty="0">
                <a:solidFill>
                  <a:srgbClr val="08495F"/>
                </a:solidFill>
              </a:rPr>
              <a:t>doesn’t end at these 5 principles</a:t>
            </a:r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9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Also think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Skip links to </a:t>
            </a:r>
            <a:r>
              <a:rPr lang="en-AU" b="1" dirty="0">
                <a:solidFill>
                  <a:srgbClr val="08495F"/>
                </a:solidFill>
              </a:rPr>
              <a:t>navigate directly to the chatbot</a:t>
            </a:r>
          </a:p>
          <a:p>
            <a:pPr marL="0" indent="0">
              <a:buNone/>
            </a:pPr>
            <a:r>
              <a:rPr lang="en-AU" dirty="0"/>
              <a:t>Conversation is pitched at a </a:t>
            </a:r>
            <a:r>
              <a:rPr lang="en-AU" b="1" dirty="0">
                <a:solidFill>
                  <a:srgbClr val="08495F"/>
                </a:solidFill>
              </a:rPr>
              <a:t>suitable age level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Colour contrast</a:t>
            </a:r>
          </a:p>
          <a:p>
            <a:pPr marL="0" indent="0">
              <a:buNone/>
            </a:pPr>
            <a:r>
              <a:rPr lang="en-AU" dirty="0"/>
              <a:t>Focus </a:t>
            </a:r>
            <a:r>
              <a:rPr lang="en-AU" b="1" dirty="0">
                <a:solidFill>
                  <a:srgbClr val="08495F"/>
                </a:solidFill>
              </a:rPr>
              <a:t>shows the most recent message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9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Test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Test these principles with users </a:t>
            </a:r>
            <a:r>
              <a:rPr lang="en-AU" dirty="0"/>
              <a:t>to confirm results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dirty="0"/>
              <a:t>Test in browsers</a:t>
            </a:r>
          </a:p>
          <a:p>
            <a:pPr marL="0" indent="0">
              <a:buNone/>
            </a:pPr>
            <a:r>
              <a:rPr lang="en-AU" dirty="0"/>
              <a:t>Test different browser versions</a:t>
            </a:r>
          </a:p>
          <a:p>
            <a:pPr marL="0" indent="0">
              <a:buNone/>
            </a:pPr>
            <a:r>
              <a:rPr lang="en-AU" dirty="0"/>
              <a:t>Test different assistive technology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46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Microsoft bot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If your skills are .NET based</a:t>
            </a:r>
            <a:r>
              <a:rPr lang="en-AU" b="1" dirty="0"/>
              <a:t> </a:t>
            </a:r>
            <a:r>
              <a:rPr lang="en-AU" b="1" dirty="0">
                <a:solidFill>
                  <a:srgbClr val="08495F"/>
                </a:solidFill>
              </a:rPr>
              <a:t>it's one of the better configurable platforms</a:t>
            </a:r>
            <a:r>
              <a:rPr lang="en-AU" dirty="0"/>
              <a:t>. It supports many channels and plugin services, including intelligence with Cognitive Services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56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Microsoft bot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However </a:t>
            </a:r>
            <a:r>
              <a:rPr lang="en-AU" b="1" dirty="0">
                <a:solidFill>
                  <a:srgbClr val="08495F"/>
                </a:solidFill>
              </a:rPr>
              <a:t>avoid using the out-of-the box webchat control provided by Microsoft</a:t>
            </a:r>
            <a:r>
              <a:rPr lang="en-AU" dirty="0"/>
              <a:t>, as the bots user interface will not be accessible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 </a:t>
            </a:r>
            <a:r>
              <a:rPr lang="en-AU" b="1" dirty="0">
                <a:solidFill>
                  <a:srgbClr val="08495F"/>
                </a:solidFill>
              </a:rPr>
              <a:t>accessible UI is achieved by creating your own UI in HTML, CSS, ARIA and Javascript</a:t>
            </a:r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38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Cognitive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Many bot frameworks offer fantastic potential for helping people with disabilities, </a:t>
            </a:r>
            <a:r>
              <a:rPr lang="en-AU" b="1" dirty="0">
                <a:solidFill>
                  <a:srgbClr val="08495F"/>
                </a:solidFill>
              </a:rPr>
              <a:t>but if you don’t follow these basic steps all that means little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Before embracing further cutting edge techniques make sure your chatbot is accessible to WCAG 2.0 AA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16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For 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9E0FC-40A9-4FE1-96A0-0DAB703F7DFE}"/>
              </a:ext>
            </a:extLst>
          </p:cNvPr>
          <p:cNvSpPr txBox="1">
            <a:spLocks/>
          </p:cNvSpPr>
          <p:nvPr/>
        </p:nvSpPr>
        <p:spPr>
          <a:xfrm>
            <a:off x="9906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ea typeface="Open Sans" panose="020B0606030504020204" pitchFamily="34" charset="0"/>
                <a:cs typeface="Open Sans" panose="020B0606030504020204" pitchFamily="34" charset="0"/>
              </a:rPr>
              <a:t>Get a </a:t>
            </a:r>
            <a:r>
              <a:rPr lang="en-AU" b="1" dirty="0">
                <a:solidFill>
                  <a:srgbClr val="08495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free information card </a:t>
            </a:r>
            <a:r>
              <a:rPr lang="en-AU" dirty="0"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AU" dirty="0"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www.canaxess.com.au/infocard/chatbots</a:t>
            </a:r>
            <a:endParaRPr lang="en-AU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AU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AU" b="1" dirty="0">
                <a:solidFill>
                  <a:srgbClr val="08495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ross.mullen@canaxess.com.au</a:t>
            </a:r>
          </a:p>
          <a:p>
            <a:pPr marL="457200" lvl="1" indent="0">
              <a:buNone/>
            </a:pPr>
            <a:r>
              <a:rPr lang="en-AU" b="1" dirty="0">
                <a:solidFill>
                  <a:srgbClr val="08495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MrRossMullen</a:t>
            </a:r>
          </a:p>
          <a:p>
            <a:pPr marL="0" indent="0">
              <a:buNone/>
            </a:pPr>
            <a:endParaRPr lang="en-AU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B0363-6AD0-427F-B4B2-CC111D34F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656" y="1540669"/>
            <a:ext cx="2390775" cy="3267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D477A8-DDCB-4EBC-B2F5-0CAC78E35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725" y="3643683"/>
            <a:ext cx="267821" cy="267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9FEE4-9377-4CD9-B640-C524E9F83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725" y="3281874"/>
            <a:ext cx="258296" cy="25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Assistive technology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People using Government online services may use a range of assistive technology which can include: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Screen readers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Screen magnifiers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Voice dictation and navigation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3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How a screen reader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Announces onscreen content audibly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E56CE3-2214-4261-95EF-4E1FD4AD2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132" y="2733022"/>
            <a:ext cx="4198383" cy="2473679"/>
          </a:xfrm>
          <a:prstGeom prst="rect">
            <a:avLst/>
          </a:prstGeom>
          <a:ln>
            <a:solidFill>
              <a:srgbClr val="08495F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12014C-7A59-47E4-90AC-CDE510887D66}"/>
              </a:ext>
            </a:extLst>
          </p:cNvPr>
          <p:cNvSpPr/>
          <p:nvPr/>
        </p:nvSpPr>
        <p:spPr>
          <a:xfrm>
            <a:off x="1171132" y="4722608"/>
            <a:ext cx="1505174" cy="236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8F1FC-C626-4272-9C9D-4482DAC92E51}"/>
              </a:ext>
            </a:extLst>
          </p:cNvPr>
          <p:cNvSpPr txBox="1"/>
          <p:nvPr/>
        </p:nvSpPr>
        <p:spPr>
          <a:xfrm>
            <a:off x="6579082" y="3167390"/>
            <a:ext cx="4927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8495F"/>
                </a:solidFill>
              </a:rPr>
              <a:t>"link the scope of the standard"</a:t>
            </a:r>
          </a:p>
        </p:txBody>
      </p:sp>
    </p:spTree>
    <p:extLst>
      <p:ext uri="{BB962C8B-B14F-4D97-AF65-F5344CB8AC3E}">
        <p14:creationId xmlns:p14="http://schemas.microsoft.com/office/powerpoint/2010/main" val="164596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Unless web content has been created correctly </a:t>
            </a:r>
            <a:r>
              <a:rPr lang="en-AU" b="1" dirty="0">
                <a:solidFill>
                  <a:srgbClr val="08495F"/>
                </a:solidFill>
              </a:rPr>
              <a:t>it can be very difficult and in some instances impossible for an assistive technology user to understand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4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Caution before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well created and maintained </a:t>
            </a:r>
            <a:r>
              <a:rPr lang="en-AU" b="1" dirty="0">
                <a:solidFill>
                  <a:srgbClr val="08495F"/>
                </a:solidFill>
              </a:rPr>
              <a:t>accessible website can be undermined by an inaccessible chatbot. </a:t>
            </a:r>
            <a:r>
              <a:rPr lang="en-AU" dirty="0"/>
              <a:t>Principles for accessible design must be followed</a:t>
            </a:r>
            <a:endParaRPr lang="en-AU" b="1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1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5 accessibility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Choose a </a:t>
            </a:r>
            <a:r>
              <a:rPr lang="en-AU" b="1" dirty="0">
                <a:solidFill>
                  <a:srgbClr val="08495F"/>
                </a:solidFill>
              </a:rPr>
              <a:t>customisable 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Ensure </a:t>
            </a:r>
            <a:r>
              <a:rPr lang="en-AU" b="1" dirty="0">
                <a:solidFill>
                  <a:srgbClr val="08495F"/>
                </a:solidFill>
              </a:rPr>
              <a:t>conversation history can be navigated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Make the </a:t>
            </a:r>
            <a:r>
              <a:rPr lang="en-AU" b="1" dirty="0">
                <a:solidFill>
                  <a:srgbClr val="08495F"/>
                </a:solidFill>
              </a:rPr>
              <a:t>conversation history identifiable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Ensure </a:t>
            </a:r>
            <a:r>
              <a:rPr lang="en-AU" b="1" dirty="0">
                <a:solidFill>
                  <a:srgbClr val="08495F"/>
                </a:solidFill>
              </a:rPr>
              <a:t>messages are announced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All </a:t>
            </a:r>
            <a:r>
              <a:rPr lang="en-AU" b="1" dirty="0">
                <a:solidFill>
                  <a:srgbClr val="08495F"/>
                </a:solidFill>
              </a:rPr>
              <a:t>rich media must be accessible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744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1. Customisable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Many vendors offer chatbot platforms that include controls to make bots work on your website with minimal code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be wary of these controls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6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Easy to integrate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648" y="1730175"/>
            <a:ext cx="5903217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Many have poor or non-existent accessibility support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dirty="0"/>
              <a:t>Example. Microsoft bot framework webchat control. </a:t>
            </a:r>
            <a:r>
              <a:rPr lang="en-AU" b="1" dirty="0">
                <a:solidFill>
                  <a:srgbClr val="08495F"/>
                </a:solidFill>
              </a:rPr>
              <a:t>If you use this control to talk to your bots, they're probably not accessible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4C7606-23B1-45EE-B588-FE2603F1A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65" y="2077037"/>
            <a:ext cx="3069646" cy="3657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027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20401</TotalTime>
  <Words>833</Words>
  <Application>Microsoft Office PowerPoint</Application>
  <PresentationFormat>Widescreen</PresentationFormat>
  <Paragraphs>141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Gotham Book</vt:lpstr>
      <vt:lpstr>Open Sans</vt:lpstr>
      <vt:lpstr>Roboto</vt:lpstr>
      <vt:lpstr>Office Theme</vt:lpstr>
      <vt:lpstr>How to make chatbots accessible</vt:lpstr>
      <vt:lpstr>A quick recap</vt:lpstr>
      <vt:lpstr>Assistive technology usage</vt:lpstr>
      <vt:lpstr>How a screen reader works</vt:lpstr>
      <vt:lpstr>The problem</vt:lpstr>
      <vt:lpstr>Caution before use</vt:lpstr>
      <vt:lpstr>5 accessibility principles</vt:lpstr>
      <vt:lpstr>1. Customisable platform</vt:lpstr>
      <vt:lpstr>Easy to integrate</vt:lpstr>
      <vt:lpstr>Confirm accessibility support</vt:lpstr>
      <vt:lpstr>A good platform</vt:lpstr>
      <vt:lpstr>2. Conversation history</vt:lpstr>
      <vt:lpstr>Keyboard focus</vt:lpstr>
      <vt:lpstr>3. Identifiable conversation</vt:lpstr>
      <vt:lpstr>How it looks so far</vt:lpstr>
      <vt:lpstr>4. Announce the updates</vt:lpstr>
      <vt:lpstr>Announcing new messages</vt:lpstr>
      <vt:lpstr>Prioritise announcements</vt:lpstr>
      <vt:lpstr>5. Rich media messages</vt:lpstr>
      <vt:lpstr>Rich media messages</vt:lpstr>
      <vt:lpstr>5 principles + more</vt:lpstr>
      <vt:lpstr>Also think about</vt:lpstr>
      <vt:lpstr>Test the results</vt:lpstr>
      <vt:lpstr>Microsoft bot framework</vt:lpstr>
      <vt:lpstr>Microsoft bot framework</vt:lpstr>
      <vt:lpstr>Cognitive services</vt:lpstr>
      <vt:lpstr>For 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Accessibility in Moodle</dc:title>
  <dc:creator>Ross Mullen</dc:creator>
  <cp:lastModifiedBy>Ross Mullen</cp:lastModifiedBy>
  <cp:revision>176</cp:revision>
  <dcterms:created xsi:type="dcterms:W3CDTF">2016-11-06T10:50:59Z</dcterms:created>
  <dcterms:modified xsi:type="dcterms:W3CDTF">2018-07-28T11:41:29Z</dcterms:modified>
</cp:coreProperties>
</file>