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9" r:id="rId6"/>
    <p:sldId id="258" r:id="rId7"/>
    <p:sldId id="259" r:id="rId8"/>
    <p:sldId id="263" r:id="rId9"/>
    <p:sldId id="264" r:id="rId10"/>
    <p:sldId id="260" r:id="rId11"/>
    <p:sldId id="261" r:id="rId12"/>
    <p:sldId id="272" r:id="rId13"/>
    <p:sldId id="267" r:id="rId14"/>
    <p:sldId id="273" r:id="rId15"/>
    <p:sldId id="271" r:id="rId16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534911-2B11-4DCF-AC14-A90F4A5B9BFE}" type="datetime1">
              <a:rPr lang="ro-RO" smtClean="0"/>
              <a:t>29.06.2020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6D18-8E4B-4528-B50E-2F23222CC3E1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ă liberă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o-RO" noProof="0"/>
              <a:t>Faceți clic pentru a edita stilul de subtitlu coordonator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D5E4-510F-4742-B339-CB5B25C0DE42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o" noProof="0"/>
          </a:p>
        </p:txBody>
      </p:sp>
      <p:sp>
        <p:nvSpPr>
          <p:cNvPr id="15" name="Substituent imagine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alibri" panose="020F0502020204030204" pitchFamily="34" charset="0"/>
              </a:defRPr>
            </a:lvl1pPr>
          </a:lstStyle>
          <a:p>
            <a:pPr rtl="0"/>
            <a:r>
              <a:rPr lang="ro-RO" noProof="0"/>
              <a:t>Faceți clic pe pictogramă pentru a adăuga o imagine</a:t>
            </a:r>
            <a:endParaRPr lang="ro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401FAE5-6799-483B-BEF8-4D83779C6D34}" type="datetime1">
              <a:rPr lang="ro-RO" smtClean="0"/>
              <a:pPr/>
              <a:t>29.06.2020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ă liberă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 rtl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9" name="Substituent 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 rtl="0">
              <a:buFontTx/>
              <a:buNone/>
              <a:defRPr/>
            </a:lvl1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B37CDE-C4F2-4AF1-9A2F-E4F984B674F5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ă liberă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u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 rtl="0">
              <a:defRPr sz="32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6" name="Substituent 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 rtl="0">
              <a:buFontTx/>
              <a:buNone/>
              <a:defRPr/>
            </a:lvl1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5D742F-73D7-4CC0-93C7-E94C3E6DC1AB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ă liberă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3956EC-F5F5-4CF0-A33B-7DE1CE233B88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ă liberă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F4341C-2A2B-475E-AD85-084328EDB9C4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ă liberă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A95ABD-273E-432F-B12B-39E9F1DB5BDB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ă liberă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7EB87-917B-44E6-91A3-81351EF7ECCE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ă liberă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o-RO" noProof="0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o-RO" noProof="0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43D4F5-C27F-4AE0-86EF-D637671AD995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ă liberă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o-RO" noProof="0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o-RO" noProof="0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58853A-CFB8-4E4A-8DB7-2E0F61A62BA3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ă liberă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B3C101-0B7B-4113-B98F-56296BA878C4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016176-C6B0-4800-86E7-12E870394095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ă liberă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92BAA0-BDC3-488C-959D-70BA20729142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o-RO" noProof="0" dirty="0"/>
          </a:p>
        </p:txBody>
      </p:sp>
      <p:sp>
        <p:nvSpPr>
          <p:cNvPr id="9" name="Substituent imagine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ro-RO" noProof="0"/>
              <a:t>Faceți clic pe pictogramă pentru a adăuga o imagine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>
            <a:lvl1pPr>
              <a:defRPr/>
            </a:lvl1pPr>
          </a:lstStyle>
          <a:p>
            <a:fld id="{4D1BC674-83FE-4DD3-AC57-06AB1CF71674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26CF1B4E-A425-4A18-A8DD-0409774F4FF8}" type="datetime1">
              <a:rPr lang="ro-RO" smtClean="0"/>
              <a:pPr/>
              <a:t>29.06.2020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reptunghi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dirty="0"/>
          </a:p>
        </p:txBody>
      </p:sp>
      <p:sp useBgFill="1">
        <p:nvSpPr>
          <p:cNvPr id="24" name="Formă liberă: Formă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75979"/>
            <a:ext cx="4271081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ro-RO" sz="2800" dirty="0"/>
              <a:t>Coordonator</a:t>
            </a:r>
            <a:r>
              <a:rPr lang="en-US" sz="2800" dirty="0"/>
              <a:t>:</a:t>
            </a:r>
          </a:p>
          <a:p>
            <a:pPr algn="ctr" rtl="0"/>
            <a:r>
              <a:rPr lang="en-US" sz="2800" dirty="0"/>
              <a:t>Prof. Dr. Ing, Elvira Popescu</a:t>
            </a:r>
            <a:endParaRPr lang="ro-RO" sz="280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931686"/>
            <a:ext cx="5452533" cy="4792165"/>
          </a:xfrm>
          <a:effectLst/>
        </p:spPr>
        <p:txBody>
          <a:bodyPr rtlCol="0" anchor="ctr">
            <a:normAutofit fontScale="90000"/>
          </a:bodyPr>
          <a:lstStyle/>
          <a:p>
            <a:r>
              <a:rPr lang="ro-RO" sz="6600" dirty="0"/>
              <a:t>Platformă socială pentru studenți</a:t>
            </a:r>
            <a:r>
              <a:rPr lang="en-US" sz="6600" dirty="0"/>
              <a:t>: </a:t>
            </a:r>
            <a:r>
              <a:rPr lang="en-US" sz="6600" dirty="0" err="1"/>
              <a:t>orar</a:t>
            </a:r>
            <a:r>
              <a:rPr lang="en-US" sz="6600" dirty="0"/>
              <a:t> </a:t>
            </a:r>
            <a:r>
              <a:rPr lang="ro-RO" sz="6600" dirty="0"/>
              <a:t>și comunitate online</a:t>
            </a:r>
          </a:p>
        </p:txBody>
      </p:sp>
      <p:sp>
        <p:nvSpPr>
          <p:cNvPr id="6" name="Titlu 1">
            <a:extLst>
              <a:ext uri="{FF2B5EF4-FFF2-40B4-BE49-F238E27FC236}">
                <a16:creationId xmlns:a16="http://schemas.microsoft.com/office/drawing/2014/main" id="{BADC1EBA-7184-4272-A11C-4A5A522DCC37}"/>
              </a:ext>
            </a:extLst>
          </p:cNvPr>
          <p:cNvSpPr txBox="1">
            <a:spLocks/>
          </p:cNvSpPr>
          <p:nvPr/>
        </p:nvSpPr>
        <p:spPr>
          <a:xfrm>
            <a:off x="153005" y="931685"/>
            <a:ext cx="4027110" cy="8029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6600" dirty="0" err="1"/>
              <a:t>Crușoveanu</a:t>
            </a:r>
            <a:r>
              <a:rPr lang="ro-RO" sz="6600" dirty="0"/>
              <a:t> Bogdan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85D9C1-F083-4341-99A6-7F8623FC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D072CF-E781-499A-AE7E-129051AC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3405"/>
          </a:xfrm>
        </p:spPr>
        <p:txBody>
          <a:bodyPr/>
          <a:lstStyle/>
          <a:p>
            <a:r>
              <a:rPr lang="en-US" sz="2000" dirty="0" err="1"/>
              <a:t>ASP.NET</a:t>
            </a:r>
            <a:r>
              <a:rPr lang="en-US" sz="2000" dirty="0"/>
              <a:t> Core API </a:t>
            </a:r>
            <a:r>
              <a:rPr lang="ro-RO" sz="2000" dirty="0"/>
              <a:t>și Angular sunt două </a:t>
            </a:r>
            <a:r>
              <a:rPr lang="ro-RO" sz="2000" dirty="0" err="1"/>
              <a:t>framework</a:t>
            </a:r>
            <a:r>
              <a:rPr lang="ro-RO" sz="2000" dirty="0"/>
              <a:t>-uri care împreună fac dezvoltarea unei aplicații web moderne mult mai ușoară. Ele sunt în continuă dezvoltare, cu fiecare lansare de noi versiuni se adaugă noi funcționalități pe </a:t>
            </a:r>
            <a:r>
              <a:rPr lang="ro-RO" sz="2000" dirty="0" err="1"/>
              <a:t>langă</a:t>
            </a:r>
            <a:r>
              <a:rPr lang="ro-RO" sz="2000" dirty="0"/>
              <a:t> multele existente. </a:t>
            </a:r>
          </a:p>
          <a:p>
            <a:r>
              <a:rPr lang="ro-RO" sz="2000" dirty="0"/>
              <a:t>Prin intermediul acestei lucrări am evidențiat unul dintre modurile prin care poate fi dezvoltată o aplicație web folosind limbajul C# și avantajele aduse în utilizarea </a:t>
            </a:r>
            <a:r>
              <a:rPr lang="ro-RO" sz="2000" dirty="0" err="1"/>
              <a:t>framework</a:t>
            </a:r>
            <a:r>
              <a:rPr lang="ro-RO" sz="2000" dirty="0"/>
              <a:t>-ului </a:t>
            </a:r>
            <a:r>
              <a:rPr lang="ro-RO" sz="2000" dirty="0" err="1"/>
              <a:t>ASP.NET</a:t>
            </a:r>
            <a:r>
              <a:rPr lang="ro-RO" sz="2000" dirty="0"/>
              <a:t> Core. De asemenea prin folosirea </a:t>
            </a:r>
            <a:r>
              <a:rPr lang="ro-RO" sz="2000" dirty="0" err="1"/>
              <a:t>framework</a:t>
            </a:r>
            <a:r>
              <a:rPr lang="ro-RO" sz="2000" dirty="0"/>
              <a:t>-ului Angular pentru dezvoltarea interfeței cu utilizatorul am scos în evidență și tehnica de separare a interfeței de logică prin folosirea protocoalelor </a:t>
            </a:r>
            <a:r>
              <a:rPr lang="ro-RO" sz="2000" dirty="0" err="1"/>
              <a:t>HTTP</a:t>
            </a:r>
            <a:r>
              <a:rPr lang="ro-RO" sz="2000" dirty="0"/>
              <a:t>. Rolul celor doua </a:t>
            </a:r>
            <a:r>
              <a:rPr lang="ro-RO" sz="2000" dirty="0" err="1"/>
              <a:t>framework</a:t>
            </a:r>
            <a:r>
              <a:rPr lang="ro-RO" sz="2000" dirty="0"/>
              <a:t>-uri este acela de a ușura munca dezvoltatorilor de cod, de exemplu aceștia nu mai întâmpină des probleme legate de dependențele dintre entitățile aplicației, ele fiind făcute cu ajutorul injectării dependențelor.</a:t>
            </a:r>
            <a:r>
              <a:rPr lang="en-US" sz="2000" dirty="0"/>
              <a:t> De </a:t>
            </a:r>
            <a:r>
              <a:rPr lang="en-US" sz="2000" dirty="0" err="1"/>
              <a:t>asemenea</a:t>
            </a:r>
            <a:r>
              <a:rPr lang="en-US" sz="2000" dirty="0"/>
              <a:t>, </a:t>
            </a:r>
            <a:r>
              <a:rPr lang="en-US" sz="2000" dirty="0" err="1"/>
              <a:t>separarea</a:t>
            </a:r>
            <a:r>
              <a:rPr lang="en-US" sz="2000" dirty="0"/>
              <a:t> </a:t>
            </a:r>
            <a:r>
              <a:rPr lang="en-US" sz="2000" dirty="0" err="1"/>
              <a:t>codului</a:t>
            </a:r>
            <a:r>
              <a:rPr lang="en-US" sz="2000" dirty="0"/>
              <a:t> </a:t>
            </a:r>
            <a:r>
              <a:rPr lang="ro-RO" sz="2000" dirty="0"/>
              <a:t>în funcție de funcționalitate este un alt beneficiu adus de aceste două tehnologii, în C# prin utilizarea principiilor programării </a:t>
            </a:r>
            <a:r>
              <a:rPr lang="ro-RO" sz="2000" dirty="0" err="1"/>
              <a:t>oricentate</a:t>
            </a:r>
            <a:r>
              <a:rPr lang="ro-RO" sz="2000" dirty="0"/>
              <a:t> pe obiecte, iar în Angular prin organizarea pe componente din cadrul aplicației.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2441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16BD1C-B96B-46C3-8456-3EA25DDE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</a:t>
            </a:r>
            <a:r>
              <a:rPr lang="ro-RO" dirty="0"/>
              <a:t>ții viitoare</a:t>
            </a: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7871948F-9444-4B80-8754-701140F69473}"/>
              </a:ext>
            </a:extLst>
          </p:cNvPr>
          <p:cNvSpPr/>
          <p:nvPr/>
        </p:nvSpPr>
        <p:spPr>
          <a:xfrm>
            <a:off x="338355" y="2412886"/>
            <a:ext cx="11674679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indent="2286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28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Posibile direcții viitoare pentru această aplicație ar fi integrarea evidenței studenților în cadrul aplicației, într-o formă de design în stilul aplicației </a:t>
            </a:r>
            <a:r>
              <a:rPr lang="ro-RO" sz="28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UCV</a:t>
            </a:r>
            <a:r>
              <a:rPr lang="ro-RO" sz="28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Social, adăugarea de funcționalități în plus pentru profesori (prezența electronică la laborator, notarea la laborator în aplicație </a:t>
            </a:r>
            <a:r>
              <a:rPr lang="ro-RO" sz="28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ș.a</a:t>
            </a:r>
            <a:r>
              <a:rPr lang="ro-RO" sz="28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 sau generarea unei versiuni mobile pentru partea de rețea socială.</a:t>
            </a:r>
          </a:p>
        </p:txBody>
      </p:sp>
    </p:spTree>
    <p:extLst>
      <p:ext uri="{BB962C8B-B14F-4D97-AF65-F5344CB8AC3E}">
        <p14:creationId xmlns:p14="http://schemas.microsoft.com/office/powerpoint/2010/main" val="302768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2C30062-555F-418D-A729-2226EF986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291" y="704675"/>
            <a:ext cx="10561418" cy="5156375"/>
          </a:xfrm>
        </p:spPr>
        <p:txBody>
          <a:bodyPr>
            <a:normAutofit/>
          </a:bodyPr>
          <a:lstStyle/>
          <a:p>
            <a:r>
              <a:rPr lang="ro-RO" sz="7200" dirty="0"/>
              <a:t>			Aștept întrebările și observațiile dumneavoastră</a:t>
            </a:r>
          </a:p>
        </p:txBody>
      </p:sp>
    </p:spTree>
    <p:extLst>
      <p:ext uri="{BB962C8B-B14F-4D97-AF65-F5344CB8AC3E}">
        <p14:creationId xmlns:p14="http://schemas.microsoft.com/office/powerpoint/2010/main" val="106363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C3C1D89-F724-4C6C-86F0-B03C575B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temei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1CEEF2-199B-41D9-9308-21EF66FE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9331967" cy="3636511"/>
          </a:xfrm>
        </p:spPr>
        <p:txBody>
          <a:bodyPr/>
          <a:lstStyle/>
          <a:p>
            <a:r>
              <a:rPr lang="ro-RO" sz="2400" dirty="0"/>
              <a:t>Scopul acestui proiect de licență este de a distribui orarul fiecărui student și cadru didactic într-un format intuitiv și de a crea un spațiu virtual în care cei menționați mai devreme să poată interacționa sau socializa. </a:t>
            </a:r>
          </a:p>
          <a:p>
            <a:r>
              <a:rPr lang="ro-RO" sz="2400" dirty="0"/>
              <a:t>Aplicația are titlul </a:t>
            </a:r>
            <a:r>
              <a:rPr lang="en-US" sz="2400" dirty="0"/>
              <a:t>“ACE Social” </a:t>
            </a:r>
            <a:r>
              <a:rPr lang="ro-RO" sz="2400" dirty="0"/>
              <a:t>fiind destinată membrilor Facultății de Automatică, Calculatoare și Electronică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804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D9A4A6-7264-4F23-85C5-EAD03744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folosite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0B94DC-C1B0-439A-BFDF-74D74A50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ASP.NET</a:t>
            </a:r>
            <a:r>
              <a:rPr lang="en-US" sz="2400" dirty="0"/>
              <a:t> Core API  - C#</a:t>
            </a:r>
          </a:p>
          <a:p>
            <a:r>
              <a:rPr lang="en-US" sz="2400" dirty="0"/>
              <a:t>Angular – HTML, CSS, TypeScript</a:t>
            </a:r>
          </a:p>
          <a:p>
            <a:r>
              <a:rPr lang="en-US" sz="2400" dirty="0"/>
              <a:t>EF Core – LINQ, </a:t>
            </a:r>
            <a:r>
              <a:rPr lang="en-US" sz="2400" dirty="0" err="1"/>
              <a:t>comunicarea</a:t>
            </a:r>
            <a:r>
              <a:rPr lang="en-US" sz="2400" dirty="0"/>
              <a:t> cu </a:t>
            </a:r>
            <a:r>
              <a:rPr lang="en-US" sz="2400" dirty="0" err="1"/>
              <a:t>baza</a:t>
            </a:r>
            <a:r>
              <a:rPr lang="en-US" sz="2400" dirty="0"/>
              <a:t> de date</a:t>
            </a:r>
          </a:p>
          <a:p>
            <a:r>
              <a:rPr lang="en-US" sz="2400" dirty="0"/>
              <a:t>SQL Server – </a:t>
            </a:r>
            <a:r>
              <a:rPr lang="en-US" sz="2400" dirty="0" err="1"/>
              <a:t>serverul</a:t>
            </a:r>
            <a:r>
              <a:rPr lang="en-US" sz="2400" dirty="0"/>
              <a:t> </a:t>
            </a:r>
            <a:r>
              <a:rPr lang="en-US" sz="2400" dirty="0" err="1"/>
              <a:t>bazei</a:t>
            </a:r>
            <a:r>
              <a:rPr lang="en-US" sz="2400" dirty="0"/>
              <a:t> de date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004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1ECF34-1D38-4FB4-B71A-BD2702DA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Funcționalitățile aplicației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05419FA-65B8-422C-9808-1432AAA2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56510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ro-RO" sz="2400" dirty="0"/>
              <a:t>Afișarea orarului profesorului sau studentului autentificat</a:t>
            </a:r>
          </a:p>
          <a:p>
            <a:r>
              <a:rPr lang="ro-RO" sz="2400" dirty="0"/>
              <a:t>Vizualizarea tuturor utilizatorilor și interacționarea cu profilurile acestora</a:t>
            </a:r>
          </a:p>
          <a:p>
            <a:r>
              <a:rPr lang="ro-RO" sz="2400" dirty="0"/>
              <a:t>Administrarea profilului personal și al fotografiilor </a:t>
            </a:r>
            <a:r>
              <a:rPr lang="ro-RO" sz="2400" dirty="0" err="1"/>
              <a:t>propri</a:t>
            </a:r>
            <a:r>
              <a:rPr lang="en-US" sz="2400" dirty="0" err="1"/>
              <a:t>i</a:t>
            </a:r>
            <a:endParaRPr lang="ro-RO" sz="2400" dirty="0"/>
          </a:p>
          <a:p>
            <a:r>
              <a:rPr lang="ro-RO" sz="2400" dirty="0"/>
              <a:t>Adăugarea sau eliminarea utilizatorilor din lista de prieteni</a:t>
            </a:r>
          </a:p>
          <a:p>
            <a:r>
              <a:rPr lang="ro-RO" sz="2400" dirty="0"/>
              <a:t>Comunicarea cu ceilalți utilizatori prin sistemul de chat</a:t>
            </a:r>
          </a:p>
          <a:p>
            <a:r>
              <a:rPr lang="ro-RO" sz="2400" dirty="0"/>
              <a:t>Secțiunea </a:t>
            </a:r>
            <a:r>
              <a:rPr lang="en-US" sz="2400" dirty="0"/>
              <a:t>“Post</a:t>
            </a:r>
            <a:r>
              <a:rPr lang="ro-RO" sz="2400" dirty="0" err="1"/>
              <a:t>ări</a:t>
            </a:r>
            <a:r>
              <a:rPr lang="en-US" sz="2400" dirty="0"/>
              <a:t>”</a:t>
            </a:r>
            <a:r>
              <a:rPr lang="ro-RO" sz="2400" dirty="0"/>
              <a:t> unde utilizatorii pot interacționa prin postări și comentarii</a:t>
            </a:r>
          </a:p>
          <a:p>
            <a:r>
              <a:rPr lang="en-US" sz="2400" dirty="0" err="1"/>
              <a:t>Vizualizarea</a:t>
            </a:r>
            <a:r>
              <a:rPr lang="en-US" sz="2400" dirty="0"/>
              <a:t> </a:t>
            </a:r>
            <a:r>
              <a:rPr lang="en-US" sz="2400" dirty="0" err="1"/>
              <a:t>tuturor</a:t>
            </a:r>
            <a:r>
              <a:rPr lang="en-US" sz="2400" dirty="0"/>
              <a:t> </a:t>
            </a:r>
            <a:r>
              <a:rPr lang="en-US" sz="2400" dirty="0" err="1"/>
              <a:t>mesajelor</a:t>
            </a:r>
            <a:r>
              <a:rPr lang="en-US" sz="2400" dirty="0"/>
              <a:t> </a:t>
            </a:r>
            <a:r>
              <a:rPr lang="ro-RO" sz="2400" dirty="0"/>
              <a:t>schimbate între utilizatorul autentificat și ceilalți utilizatori</a:t>
            </a:r>
          </a:p>
          <a:p>
            <a:r>
              <a:rPr lang="ro-RO" sz="2400" dirty="0"/>
              <a:t>Administrarea utilizatorilor și al orarului de către utilizatorii cu rol de </a:t>
            </a:r>
            <a:r>
              <a:rPr lang="ro-RO" sz="2400" dirty="0" err="1"/>
              <a:t>admin</a:t>
            </a:r>
            <a:endParaRPr lang="ro-RO" sz="2400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69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0F33A24-CFC5-42E1-87C2-B3B10CF6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Drepturile studenților și ale profesorilor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6DCB0B2-0A12-458E-B434-544E4A3B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90" y="2296012"/>
            <a:ext cx="884295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7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8C11A6-EA90-4308-A272-C9A9EC66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Drepturile suplimentare ale administratorului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649D496-EE9D-44B6-B97D-E285A71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3" y="2267437"/>
            <a:ext cx="8951053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7FE0B9-3E15-4A22-8B96-683A3C6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 err="1"/>
              <a:t>ției</a:t>
            </a:r>
            <a:r>
              <a:rPr lang="ro-RO" dirty="0"/>
              <a:t> back-</a:t>
            </a:r>
            <a:r>
              <a:rPr lang="ro-RO" dirty="0" err="1"/>
              <a:t>end</a:t>
            </a:r>
            <a:endParaRPr lang="ro-RO" dirty="0"/>
          </a:p>
        </p:txBody>
      </p:sp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C2A79565-0AA6-4911-A6AC-50D4E9FB6C15}"/>
              </a:ext>
            </a:extLst>
          </p:cNvPr>
          <p:cNvSpPr txBox="1">
            <a:spLocks/>
          </p:cNvSpPr>
          <p:nvPr/>
        </p:nvSpPr>
        <p:spPr>
          <a:xfrm>
            <a:off x="818712" y="2265027"/>
            <a:ext cx="7763226" cy="44668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100" dirty="0"/>
              <a:t>Aplicația este structurată după design pattern-</a:t>
            </a:r>
            <a:r>
              <a:rPr lang="ro-RO" sz="2100" dirty="0" err="1"/>
              <a:t>ul</a:t>
            </a:r>
            <a:r>
              <a:rPr lang="ro-RO" sz="2100" dirty="0"/>
              <a:t> </a:t>
            </a:r>
            <a:r>
              <a:rPr lang="ro-RO" sz="2100" dirty="0" err="1"/>
              <a:t>Repository</a:t>
            </a:r>
            <a:r>
              <a:rPr lang="ro-RO" sz="2100" dirty="0"/>
              <a:t>-Service</a:t>
            </a:r>
            <a:r>
              <a:rPr lang="en-US" sz="2100" dirty="0"/>
              <a:t> </a:t>
            </a:r>
          </a:p>
          <a:p>
            <a:r>
              <a:rPr lang="en-US" sz="2100" dirty="0"/>
              <a:t>In </a:t>
            </a:r>
            <a:r>
              <a:rPr lang="en-US" sz="2100" dirty="0" err="1"/>
              <a:t>folderul</a:t>
            </a:r>
            <a:r>
              <a:rPr lang="ro-RO" sz="2100" dirty="0"/>
              <a:t> controller se află toate clasele care </a:t>
            </a:r>
            <a:r>
              <a:rPr lang="ro-RO" sz="2100" dirty="0" err="1"/>
              <a:t>derivează</a:t>
            </a:r>
            <a:r>
              <a:rPr lang="ro-RO" sz="2100" dirty="0"/>
              <a:t> din clasa </a:t>
            </a:r>
            <a:r>
              <a:rPr lang="en-US" sz="2100" dirty="0"/>
              <a:t>“</a:t>
            </a:r>
            <a:r>
              <a:rPr lang="en-US" sz="2100" dirty="0" err="1"/>
              <a:t>ControllerBase</a:t>
            </a:r>
            <a:r>
              <a:rPr lang="en-US" sz="2100" dirty="0"/>
              <a:t>” </a:t>
            </a:r>
            <a:r>
              <a:rPr lang="ro-RO" sz="2100" dirty="0"/>
              <a:t>și care au rolul de a comunica cu aplicația front-</a:t>
            </a:r>
            <a:r>
              <a:rPr lang="ro-RO" sz="2100" dirty="0" err="1"/>
              <a:t>end</a:t>
            </a:r>
            <a:endParaRPr lang="ro-RO" sz="2100" dirty="0"/>
          </a:p>
          <a:p>
            <a:r>
              <a:rPr lang="en-US" sz="2100" dirty="0" err="1"/>
              <a:t>Folderul</a:t>
            </a:r>
            <a:r>
              <a:rPr lang="ro-RO" sz="2100" dirty="0"/>
              <a:t> Data conține partea de comunicare cu baza de date</a:t>
            </a:r>
          </a:p>
          <a:p>
            <a:r>
              <a:rPr lang="ro-RO" sz="2100" dirty="0"/>
              <a:t>În directorul </a:t>
            </a:r>
            <a:r>
              <a:rPr lang="ro-RO" sz="2100" dirty="0" err="1"/>
              <a:t>Dtos</a:t>
            </a:r>
            <a:r>
              <a:rPr lang="ro-RO" sz="2100" dirty="0"/>
              <a:t> sunt stocate toate clasele folosite pentru transferarea datelor</a:t>
            </a:r>
          </a:p>
          <a:p>
            <a:r>
              <a:rPr lang="en-US" sz="2100" dirty="0" err="1"/>
              <a:t>Folderul</a:t>
            </a:r>
            <a:r>
              <a:rPr lang="ro-RO" sz="2100" dirty="0"/>
              <a:t> </a:t>
            </a:r>
            <a:r>
              <a:rPr lang="ro-RO" sz="2100" dirty="0" err="1"/>
              <a:t>Helpers</a:t>
            </a:r>
            <a:r>
              <a:rPr lang="ro-RO" sz="2100" dirty="0"/>
              <a:t> conține diverse metode folosite în aplicație</a:t>
            </a:r>
          </a:p>
          <a:p>
            <a:r>
              <a:rPr lang="ro-RO" sz="2100" dirty="0"/>
              <a:t>Directorul </a:t>
            </a:r>
            <a:r>
              <a:rPr lang="ro-RO" sz="2100" dirty="0" err="1"/>
              <a:t>Migrations</a:t>
            </a:r>
            <a:r>
              <a:rPr lang="ro-RO" sz="2100" dirty="0"/>
              <a:t> conține toate migrările efectuate pe baza de date din </a:t>
            </a:r>
            <a:r>
              <a:rPr lang="en-US" sz="2100" dirty="0"/>
              <a:t>“</a:t>
            </a:r>
            <a:r>
              <a:rPr lang="en-US" sz="2100" dirty="0" err="1"/>
              <a:t>Pachage</a:t>
            </a:r>
            <a:r>
              <a:rPr lang="en-US" sz="2100" dirty="0"/>
              <a:t> Manager Console”</a:t>
            </a:r>
          </a:p>
          <a:p>
            <a:r>
              <a:rPr lang="en-US" sz="2100" dirty="0"/>
              <a:t>Folder</a:t>
            </a:r>
            <a:r>
              <a:rPr lang="ro-RO" sz="2100" dirty="0"/>
              <a:t> </a:t>
            </a:r>
            <a:r>
              <a:rPr lang="ro-RO" sz="2100" dirty="0" err="1"/>
              <a:t>Models</a:t>
            </a:r>
            <a:r>
              <a:rPr lang="ro-RO" sz="2100" dirty="0"/>
              <a:t> conține toate clasele model pentru tabelele din baza de date</a:t>
            </a:r>
          </a:p>
          <a:p>
            <a:r>
              <a:rPr lang="ro-RO" sz="2100" dirty="0"/>
              <a:t>Directorul Services conține toate serviciile din aplicație</a:t>
            </a:r>
          </a:p>
          <a:p>
            <a:endParaRPr lang="ro-RO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F74302B7-5C3D-44B5-9DE0-7B857D50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81" y="2412620"/>
            <a:ext cx="3552825" cy="41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D11BF7-7EF8-4FA1-8506-69E14ECD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 err="1"/>
              <a:t>ției</a:t>
            </a:r>
            <a:r>
              <a:rPr lang="ro-RO" dirty="0"/>
              <a:t> front-</a:t>
            </a:r>
            <a:r>
              <a:rPr lang="ro-RO" dirty="0" err="1"/>
              <a:t>end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85FA4B4-E0A4-4921-891B-3FF50EF8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360554" cy="438404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Aplica</a:t>
            </a:r>
            <a:r>
              <a:rPr lang="ro-RO" sz="2400" dirty="0" err="1"/>
              <a:t>ția</a:t>
            </a:r>
            <a:r>
              <a:rPr lang="ro-RO" sz="2400" dirty="0"/>
              <a:t> front-</a:t>
            </a:r>
            <a:r>
              <a:rPr lang="ro-RO" sz="2400" dirty="0" err="1"/>
              <a:t>end</a:t>
            </a:r>
            <a:r>
              <a:rPr lang="ro-RO" sz="2400" dirty="0"/>
              <a:t> este structurată folosind modul nativ de organizare din Angular, și anume împărțind funcționalitățile pe componente</a:t>
            </a:r>
          </a:p>
          <a:p>
            <a:r>
              <a:rPr lang="ro-RO" sz="2400" dirty="0" err="1"/>
              <a:t>Folderul</a:t>
            </a:r>
            <a:r>
              <a:rPr lang="ro-RO" sz="2400" dirty="0"/>
              <a:t> _</a:t>
            </a:r>
            <a:r>
              <a:rPr lang="ro-RO" sz="2400" dirty="0" err="1"/>
              <a:t>directives</a:t>
            </a:r>
            <a:r>
              <a:rPr lang="ro-RO" sz="2400" dirty="0"/>
              <a:t> conține toate directivele generate în cadrul aplicației</a:t>
            </a:r>
          </a:p>
          <a:p>
            <a:r>
              <a:rPr lang="ro-RO" sz="2400" dirty="0"/>
              <a:t>În </a:t>
            </a:r>
            <a:r>
              <a:rPr lang="ro-RO" sz="2400" dirty="0" err="1"/>
              <a:t>folderul</a:t>
            </a:r>
            <a:r>
              <a:rPr lang="ro-RO" sz="2400" dirty="0"/>
              <a:t> _</a:t>
            </a:r>
            <a:r>
              <a:rPr lang="ro-RO" sz="2400" dirty="0" err="1"/>
              <a:t>guards</a:t>
            </a:r>
            <a:r>
              <a:rPr lang="ro-RO" sz="2400" dirty="0"/>
              <a:t> sunt stocate guard-urile generate</a:t>
            </a:r>
          </a:p>
          <a:p>
            <a:r>
              <a:rPr lang="ro-RO" sz="2400" dirty="0"/>
              <a:t>În directorul _</a:t>
            </a:r>
            <a:r>
              <a:rPr lang="ro-RO" sz="2400" dirty="0" err="1"/>
              <a:t>models</a:t>
            </a:r>
            <a:r>
              <a:rPr lang="ro-RO" sz="2400" dirty="0"/>
              <a:t> se află clasele și interfețele model pentru obiectele primite de la aplicația back-</a:t>
            </a:r>
            <a:r>
              <a:rPr lang="ro-RO" sz="2400" dirty="0" err="1"/>
              <a:t>end</a:t>
            </a:r>
            <a:endParaRPr lang="ro-RO" sz="2400" dirty="0"/>
          </a:p>
          <a:p>
            <a:r>
              <a:rPr lang="ro-RO" sz="2400" dirty="0"/>
              <a:t>Directorul _</a:t>
            </a:r>
            <a:r>
              <a:rPr lang="ro-RO" sz="2400" dirty="0" err="1"/>
              <a:t>resolvers</a:t>
            </a:r>
            <a:r>
              <a:rPr lang="ro-RO" sz="2400" dirty="0"/>
              <a:t> conține toate clasele care implementează </a:t>
            </a:r>
            <a:r>
              <a:rPr lang="en-US" sz="2400" dirty="0"/>
              <a:t>“Resolve” </a:t>
            </a:r>
            <a:r>
              <a:rPr lang="en-US" sz="2400" dirty="0" err="1"/>
              <a:t>folosite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ob</a:t>
            </a:r>
            <a:r>
              <a:rPr lang="ro-RO" sz="2400" dirty="0"/>
              <a:t>ținerea datelor în timpul încărcării rutei</a:t>
            </a:r>
          </a:p>
          <a:p>
            <a:r>
              <a:rPr lang="ro-RO" sz="2400" dirty="0"/>
              <a:t>În </a:t>
            </a:r>
            <a:r>
              <a:rPr lang="ro-RO" sz="2400" dirty="0" err="1"/>
              <a:t>folderul</a:t>
            </a:r>
            <a:r>
              <a:rPr lang="ro-RO" sz="2400" dirty="0"/>
              <a:t> _</a:t>
            </a:r>
            <a:r>
              <a:rPr lang="ro-RO" sz="2400" dirty="0" err="1"/>
              <a:t>services</a:t>
            </a:r>
            <a:r>
              <a:rPr lang="ro-RO" sz="2400" dirty="0"/>
              <a:t> se află serviciile generate care conțin metodele cu care aplicația comunică cu cea de back-</a:t>
            </a:r>
            <a:r>
              <a:rPr lang="ro-RO" sz="2400" dirty="0" err="1"/>
              <a:t>end</a:t>
            </a:r>
            <a:endParaRPr lang="ro-RO" sz="24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E01D2AA-0921-4E83-963D-B68792AE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209" y="2063691"/>
            <a:ext cx="3343937" cy="45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B0A4B81-2856-400D-9851-F3B6B682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D543E205-DD67-415E-A3EF-3AFF1D78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0" y="2197916"/>
            <a:ext cx="9212584" cy="46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76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morabi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476_TF11381587.potx" id="{D7BE1945-D189-46DE-9F40-046BDD1DB8AD}" vid="{DB574F5E-AD5E-4B28-9E22-58940490FEE8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Proiectare Memorabil</Template>
  <TotalTime>0</TotalTime>
  <Words>647</Words>
  <Application>Microsoft Office PowerPoint</Application>
  <PresentationFormat>Ecran lat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Times New Roman</vt:lpstr>
      <vt:lpstr>Wingdings 2</vt:lpstr>
      <vt:lpstr>Memorabil</vt:lpstr>
      <vt:lpstr>Platformă socială pentru studenți: orar și comunitate online</vt:lpstr>
      <vt:lpstr>Descrierea temei</vt:lpstr>
      <vt:lpstr>Tehnologii folosite</vt:lpstr>
      <vt:lpstr>Funcționalitățile aplicației</vt:lpstr>
      <vt:lpstr>Drepturile studenților și ale profesorilor</vt:lpstr>
      <vt:lpstr>Drepturile suplimentare ale administratorului</vt:lpstr>
      <vt:lpstr>Structura aplicației back-end</vt:lpstr>
      <vt:lpstr>Structura aplicației front-end</vt:lpstr>
      <vt:lpstr>Structura bazei de date</vt:lpstr>
      <vt:lpstr>Concluzii</vt:lpstr>
      <vt:lpstr>Direcții viitoare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2020-06-25T11:46:13Z</dcterms:created>
  <dcterms:modified xsi:type="dcterms:W3CDTF">2020-06-29T12:38:20Z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