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4"/>
  </p:notesMasterIdLst>
  <p:sldIdLst>
    <p:sldId id="256" r:id="rId2"/>
    <p:sldId id="257" r:id="rId3"/>
    <p:sldId id="259" r:id="rId4"/>
    <p:sldId id="258" r:id="rId5"/>
    <p:sldId id="263" r:id="rId6"/>
    <p:sldId id="261" r:id="rId7"/>
    <p:sldId id="265" r:id="rId8"/>
    <p:sldId id="266" r:id="rId9"/>
    <p:sldId id="269" r:id="rId10"/>
    <p:sldId id="268" r:id="rId11"/>
    <p:sldId id="267" r:id="rId12"/>
    <p:sldId id="260"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3"/>
    <a:srgbClr val="9EFF29"/>
    <a:srgbClr val="C33A1F"/>
    <a:srgbClr val="003635"/>
    <a:srgbClr val="D6370C"/>
    <a:srgbClr val="0000CC"/>
    <a:srgbClr val="1D3A00"/>
    <a:srgbClr val="FF856D"/>
    <a:srgbClr val="FF2549"/>
    <a:srgbClr val="0058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0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6/27/2021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12</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5076" y="2227008"/>
            <a:ext cx="8251724" cy="1791928"/>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2452" y="1349477"/>
            <a:ext cx="8082115" cy="678426"/>
          </a:xfrm>
        </p:spPr>
        <p:txBody>
          <a:bodyPr>
            <a:normAutofit/>
          </a:bodyPr>
          <a:lstStyle>
            <a:lvl1pPr marL="0" indent="0" algn="l">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6/27/2021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08691"/>
            <a:ext cx="8259098"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290484"/>
            <a:ext cx="8246070" cy="3571838"/>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6179" y="244304"/>
            <a:ext cx="6820294" cy="725349"/>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612058" y="1125816"/>
            <a:ext cx="6843252"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6/27/2021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7943" y="419131"/>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08033"/>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80430"/>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08033"/>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80430"/>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6/27/2021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3.xml"/><Relationship Id="rId1" Type="http://schemas.openxmlformats.org/officeDocument/2006/relationships/video" Target="https://www.youtube.com/embed/d9hxUcJcEsg?feature=oemb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2562" y="2182761"/>
            <a:ext cx="8089490" cy="1828800"/>
          </a:xfrm>
        </p:spPr>
        <p:txBody>
          <a:bodyPr>
            <a:normAutofit/>
          </a:bodyPr>
          <a:lstStyle/>
          <a:p>
            <a:r>
              <a:rPr lang="pt-BR" dirty="0"/>
              <a:t>Aplicație pentru </a:t>
            </a:r>
            <a:br>
              <a:rPr lang="ro-RO" dirty="0"/>
            </a:br>
            <a:r>
              <a:rPr lang="pt-BR" dirty="0"/>
              <a:t>configurarea variantelor </a:t>
            </a:r>
            <a:br>
              <a:rPr lang="ro-RO" dirty="0"/>
            </a:br>
            <a:r>
              <a:rPr lang="pt-BR" dirty="0"/>
              <a:t>jocului de șah</a:t>
            </a:r>
            <a:endParaRPr lang="en-US" dirty="0"/>
          </a:p>
        </p:txBody>
      </p:sp>
      <p:sp>
        <p:nvSpPr>
          <p:cNvPr id="3" name="Subtitle 2"/>
          <p:cNvSpPr>
            <a:spLocks noGrp="1"/>
          </p:cNvSpPr>
          <p:nvPr>
            <p:ph type="subTitle" idx="1"/>
          </p:nvPr>
        </p:nvSpPr>
        <p:spPr>
          <a:xfrm>
            <a:off x="525289" y="4413457"/>
            <a:ext cx="7905137" cy="730043"/>
          </a:xfrm>
        </p:spPr>
        <p:txBody>
          <a:bodyPr>
            <a:normAutofit/>
          </a:bodyPr>
          <a:lstStyle/>
          <a:p>
            <a:r>
              <a:rPr lang="ro-RO" sz="1800" dirty="0"/>
              <a:t>Student: Rebegea Bogdan-Florin</a:t>
            </a:r>
          </a:p>
          <a:p>
            <a:r>
              <a:rPr lang="ro-RO" sz="1800" dirty="0"/>
              <a:t>Coordonator științific: Lect. Dr. Pistol Ionuț Cristian</a:t>
            </a:r>
            <a:endParaRPr lang="en-US" sz="1800"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5CE77-9497-476B-8B66-3B249EB02883}"/>
              </a:ext>
            </a:extLst>
          </p:cNvPr>
          <p:cNvSpPr>
            <a:spLocks noGrp="1"/>
          </p:cNvSpPr>
          <p:nvPr>
            <p:ph type="title"/>
          </p:nvPr>
        </p:nvSpPr>
        <p:spPr/>
        <p:txBody>
          <a:bodyPr/>
          <a:lstStyle/>
          <a:p>
            <a:r>
              <a:rPr lang="ro-RO" dirty="0"/>
              <a:t>Concluzii</a:t>
            </a:r>
            <a:endParaRPr lang="en-US" dirty="0"/>
          </a:p>
        </p:txBody>
      </p:sp>
      <p:sp>
        <p:nvSpPr>
          <p:cNvPr id="3" name="Content Placeholder 2">
            <a:extLst>
              <a:ext uri="{FF2B5EF4-FFF2-40B4-BE49-F238E27FC236}">
                <a16:creationId xmlns:a16="http://schemas.microsoft.com/office/drawing/2014/main" id="{31E116A0-CEB7-49D3-988E-EEBC791BABE2}"/>
              </a:ext>
            </a:extLst>
          </p:cNvPr>
          <p:cNvSpPr>
            <a:spLocks noGrp="1"/>
          </p:cNvSpPr>
          <p:nvPr>
            <p:ph idx="1"/>
          </p:nvPr>
        </p:nvSpPr>
        <p:spPr/>
        <p:txBody>
          <a:bodyPr>
            <a:normAutofit lnSpcReduction="10000"/>
          </a:bodyPr>
          <a:lstStyle/>
          <a:p>
            <a:pPr marL="0" indent="0">
              <a:buNone/>
            </a:pPr>
            <a:r>
              <a:rPr lang="ro-RO" dirty="0"/>
              <a:t>Aplicația pentru configurarea variantelor jocului de șah este o aplicație care se adresează publicului larg care dorește să abordeze și o altfel de tematică, una în care piesele au un total rol pe tabla de joc și deplasările acestora sunt definite după bunul plac. Jucarea împotriva calculatorului este un plus deoarece acesta este conceput să fructifice la capacitate maximă orice mutare, realizând o partidă provocatoare din punct de vedere tactic.</a:t>
            </a:r>
            <a:endParaRPr lang="en-US" dirty="0"/>
          </a:p>
        </p:txBody>
      </p:sp>
    </p:spTree>
    <p:extLst>
      <p:ext uri="{BB962C8B-B14F-4D97-AF65-F5344CB8AC3E}">
        <p14:creationId xmlns:p14="http://schemas.microsoft.com/office/powerpoint/2010/main" val="2216410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BF1F8-0D11-4A31-8649-691C9D2D8A37}"/>
              </a:ext>
            </a:extLst>
          </p:cNvPr>
          <p:cNvSpPr>
            <a:spLocks noGrp="1"/>
          </p:cNvSpPr>
          <p:nvPr>
            <p:ph type="title"/>
          </p:nvPr>
        </p:nvSpPr>
        <p:spPr/>
        <p:txBody>
          <a:bodyPr/>
          <a:lstStyle/>
          <a:p>
            <a:r>
              <a:rPr lang="ro-RO" dirty="0"/>
              <a:t>Link-uri utile</a:t>
            </a:r>
            <a:endParaRPr lang="en-US" dirty="0"/>
          </a:p>
        </p:txBody>
      </p:sp>
      <p:sp>
        <p:nvSpPr>
          <p:cNvPr id="3" name="Content Placeholder 2">
            <a:extLst>
              <a:ext uri="{FF2B5EF4-FFF2-40B4-BE49-F238E27FC236}">
                <a16:creationId xmlns:a16="http://schemas.microsoft.com/office/drawing/2014/main" id="{AD861CD7-7F3A-47E8-B7B2-5B8E7968AE35}"/>
              </a:ext>
            </a:extLst>
          </p:cNvPr>
          <p:cNvSpPr>
            <a:spLocks noGrp="1"/>
          </p:cNvSpPr>
          <p:nvPr>
            <p:ph idx="1"/>
          </p:nvPr>
        </p:nvSpPr>
        <p:spPr/>
        <p:txBody>
          <a:bodyPr/>
          <a:lstStyle/>
          <a:p>
            <a:pPr marL="0" indent="0">
              <a:buNone/>
            </a:pPr>
            <a:r>
              <a:rPr lang="ro-RO" sz="2400" dirty="0"/>
              <a:t>Link către sursa proiectului:</a:t>
            </a:r>
          </a:p>
          <a:p>
            <a:pPr marL="0" indent="0">
              <a:buNone/>
            </a:pPr>
            <a:r>
              <a:rPr lang="ro-RO" sz="2400" dirty="0"/>
              <a:t>https://github.com/BogdanFi/Licenta/tree/master/Chess</a:t>
            </a:r>
          </a:p>
          <a:p>
            <a:pPr marL="0" indent="0">
              <a:buNone/>
            </a:pPr>
            <a:r>
              <a:rPr lang="ro-RO" sz="2400" dirty="0"/>
              <a:t>Link către </a:t>
            </a:r>
            <a:r>
              <a:rPr lang="ro-RO" sz="2400" dirty="0" err="1"/>
              <a:t>demo</a:t>
            </a:r>
            <a:r>
              <a:rPr lang="ro-RO" sz="2400" dirty="0"/>
              <a:t> proiectului:</a:t>
            </a:r>
          </a:p>
          <a:p>
            <a:pPr marL="0" indent="0">
              <a:buNone/>
            </a:pPr>
            <a:r>
              <a:rPr lang="en-US"/>
              <a:t>https://youtu.be/d9hxUcJcEsg</a:t>
            </a:r>
            <a:endParaRPr lang="en-US" dirty="0"/>
          </a:p>
        </p:txBody>
      </p:sp>
    </p:spTree>
    <p:extLst>
      <p:ext uri="{BB962C8B-B14F-4D97-AF65-F5344CB8AC3E}">
        <p14:creationId xmlns:p14="http://schemas.microsoft.com/office/powerpoint/2010/main" val="294237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websites\free-power-point-templates\2012\logos.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0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a:t>Introducere</a:t>
            </a:r>
            <a:endParaRPr lang="en-US" dirty="0"/>
          </a:p>
        </p:txBody>
      </p:sp>
      <p:sp>
        <p:nvSpPr>
          <p:cNvPr id="3" name="Content Placeholder 2"/>
          <p:cNvSpPr>
            <a:spLocks noGrp="1"/>
          </p:cNvSpPr>
          <p:nvPr>
            <p:ph idx="1"/>
          </p:nvPr>
        </p:nvSpPr>
        <p:spPr/>
        <p:txBody>
          <a:bodyPr/>
          <a:lstStyle/>
          <a:p>
            <a:pPr marL="0" indent="0">
              <a:buNone/>
            </a:pPr>
            <a:r>
              <a:rPr lang="ro-RO" sz="1800" dirty="0">
                <a:effectLst/>
                <a:latin typeface="Times New Roman" panose="02020603050405020304" pitchFamily="18" charset="0"/>
                <a:ea typeface="Calibri" panose="020F0502020204030204" pitchFamily="34" charset="0"/>
              </a:rPr>
              <a:t>	Jocul de șah a intrat puternic sub radarul lumii moderne în urma cu 50 de ani când Bobby Fischer și Boris </a:t>
            </a:r>
            <a:r>
              <a:rPr lang="ro-RO" sz="1800" dirty="0" err="1">
                <a:effectLst/>
                <a:latin typeface="Times New Roman" panose="02020603050405020304" pitchFamily="18" charset="0"/>
                <a:ea typeface="Calibri" panose="020F0502020204030204" pitchFamily="34" charset="0"/>
              </a:rPr>
              <a:t>Spassky</a:t>
            </a:r>
            <a:r>
              <a:rPr lang="ro-RO" sz="1800" dirty="0">
                <a:effectLst/>
                <a:latin typeface="Times New Roman" panose="02020603050405020304" pitchFamily="18" charset="0"/>
                <a:ea typeface="Calibri" panose="020F0502020204030204" pitchFamily="34" charset="0"/>
              </a:rPr>
              <a:t>, la </a:t>
            </a:r>
            <a:r>
              <a:rPr lang="ro-RO" sz="1800" dirty="0" err="1">
                <a:effectLst/>
                <a:latin typeface="Times New Roman" panose="02020603050405020304" pitchFamily="18" charset="0"/>
                <a:ea typeface="Calibri" panose="020F0502020204030204" pitchFamily="34" charset="0"/>
              </a:rPr>
              <a:t>Reykjavík,s</a:t>
            </a:r>
            <a:r>
              <a:rPr lang="ro-RO" sz="1800" dirty="0">
                <a:effectLst/>
                <a:latin typeface="Times New Roman" panose="02020603050405020304" pitchFamily="18" charset="0"/>
                <a:ea typeface="Calibri" panose="020F0502020204030204" pitchFamily="34" charset="0"/>
              </a:rPr>
              <a:t>-au înfruntat în meciul secolului într-o epocă în care supremația șahului era dominată de către URSS. La acea vreme a anilor 70, acest meci a reușit să strângă o audiență record pentru acele timpuri. Edward Winter spunea în documentarul </a:t>
            </a:r>
            <a:r>
              <a:rPr lang="ro-RO" sz="1800" i="1" dirty="0">
                <a:effectLst/>
                <a:latin typeface="Times New Roman" panose="02020603050405020304" pitchFamily="18" charset="0"/>
                <a:ea typeface="Calibri" panose="020F0502020204030204" pitchFamily="34" charset="0"/>
              </a:rPr>
              <a:t>Bobby Fischer </a:t>
            </a:r>
            <a:r>
              <a:rPr lang="ro-RO" sz="1800" i="1" dirty="0" err="1">
                <a:effectLst/>
                <a:latin typeface="Times New Roman" panose="02020603050405020304" pitchFamily="18" charset="0"/>
                <a:ea typeface="Calibri" panose="020F0502020204030204" pitchFamily="34" charset="0"/>
              </a:rPr>
              <a:t>Against</a:t>
            </a:r>
            <a:r>
              <a:rPr lang="ro-RO" sz="1800" i="1" dirty="0">
                <a:effectLst/>
                <a:latin typeface="Times New Roman" panose="02020603050405020304" pitchFamily="18" charset="0"/>
                <a:ea typeface="Calibri" panose="020F0502020204030204" pitchFamily="34" charset="0"/>
              </a:rPr>
              <a:t> </a:t>
            </a:r>
            <a:r>
              <a:rPr lang="ro-RO" sz="1800" i="1" dirty="0" err="1">
                <a:effectLst/>
                <a:latin typeface="Times New Roman" panose="02020603050405020304" pitchFamily="18" charset="0"/>
                <a:ea typeface="Calibri" panose="020F0502020204030204" pitchFamily="34" charset="0"/>
              </a:rPr>
              <a:t>the</a:t>
            </a:r>
            <a:r>
              <a:rPr lang="ro-RO" sz="1800" i="1" dirty="0">
                <a:effectLst/>
                <a:latin typeface="Times New Roman" panose="02020603050405020304" pitchFamily="18" charset="0"/>
                <a:ea typeface="Calibri" panose="020F0502020204030204" pitchFamily="34" charset="0"/>
              </a:rPr>
              <a:t> World</a:t>
            </a:r>
            <a:r>
              <a:rPr lang="ro-RO" sz="1800" dirty="0">
                <a:effectLst/>
                <a:latin typeface="Times New Roman" panose="02020603050405020304" pitchFamily="18" charset="0"/>
                <a:ea typeface="Calibri" panose="020F0502020204030204" pitchFamily="34" charset="0"/>
              </a:rPr>
              <a:t>: „Astăzi, sunt peste 600 milioane de jucători de șah în întreaga lume, transformându-l în cel mai popular joc de societate”. </a:t>
            </a:r>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ro-RO" dirty="0"/>
              <a:t>Motivația</a:t>
            </a:r>
            <a:endParaRPr lang="en-US" dirty="0"/>
          </a:p>
        </p:txBody>
      </p:sp>
      <p:sp>
        <p:nvSpPr>
          <p:cNvPr id="5" name="Content Placeholder 4"/>
          <p:cNvSpPr>
            <a:spLocks noGrp="1"/>
          </p:cNvSpPr>
          <p:nvPr>
            <p:ph idx="1"/>
          </p:nvPr>
        </p:nvSpPr>
        <p:spPr/>
        <p:txBody>
          <a:bodyPr>
            <a:normAutofit lnSpcReduction="10000"/>
          </a:bodyPr>
          <a:lstStyle/>
          <a:p>
            <a:pPr indent="0" algn="just">
              <a:lnSpc>
                <a:spcPct val="150000"/>
              </a:lnSpc>
              <a:spcAft>
                <a:spcPts val="600"/>
              </a:spcAft>
              <a:buNone/>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Încă din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vechiurile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timpuri jocurile au fost privite ca o modalitate de divertisment dar și ca o forma de dezvoltarea a abilităților si aptitudinilor atât fizice cât și de gândire. În timp ce evoluția omului a fost una ascendentă, așa au evoluat si jocurile devenind tot mai importante în viața oamenilor. Pornind de la ideea inițială a jocului de șah, am dezvoltat o aplicație care permite ca la fiecare iterație să existe o tactică nouă de joc, forțând jucătorul de a se adapta noilor condiții nemaiîntâlnite, dezvoltând imaginația și creația.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ro-RO" dirty="0"/>
              <a:t>Funcționalități</a:t>
            </a:r>
            <a:endParaRPr lang="en-US" dirty="0"/>
          </a:p>
        </p:txBody>
      </p:sp>
      <p:sp>
        <p:nvSpPr>
          <p:cNvPr id="6" name="Content Placeholder 5"/>
          <p:cNvSpPr>
            <a:spLocks noGrp="1"/>
          </p:cNvSpPr>
          <p:nvPr>
            <p:ph sz="half" idx="2"/>
          </p:nvPr>
        </p:nvSpPr>
        <p:spPr>
          <a:xfrm>
            <a:off x="352635" y="1298042"/>
            <a:ext cx="8716302" cy="3751630"/>
          </a:xfrm>
        </p:spPr>
        <p:txBody>
          <a:bodyPr>
            <a:normAutofit/>
          </a:bodyPr>
          <a:lstStyle/>
          <a:p>
            <a:pPr algn="just"/>
            <a:r>
              <a:rPr lang="ro-RO" dirty="0"/>
              <a:t>Dimensiunea tablei</a:t>
            </a:r>
          </a:p>
          <a:p>
            <a:pPr algn="just"/>
            <a:r>
              <a:rPr lang="ro-RO" dirty="0"/>
              <a:t>Culoarea jucătorului</a:t>
            </a:r>
          </a:p>
          <a:p>
            <a:pPr algn="just"/>
            <a:r>
              <a:rPr lang="ro-RO" dirty="0"/>
              <a:t>Modificarea traiectoriei de deplasare a piesei</a:t>
            </a:r>
          </a:p>
          <a:p>
            <a:pPr algn="just"/>
            <a:r>
              <a:rPr lang="ro-RO" dirty="0"/>
              <a:t>Condiția de finalizare a partidei</a:t>
            </a:r>
          </a:p>
          <a:p>
            <a:pPr algn="just"/>
            <a:r>
              <a:rPr lang="ro-RO" dirty="0"/>
              <a:t>Numărul și poziția pieselor pe tabla de start</a:t>
            </a:r>
          </a:p>
          <a:p>
            <a:pPr algn="just"/>
            <a:r>
              <a:rPr lang="ro-RO" dirty="0"/>
              <a:t>Derularea unei partide cu computerul</a:t>
            </a:r>
          </a:p>
          <a:p>
            <a:pPr algn="just"/>
            <a:r>
              <a:rPr lang="ro-RO" dirty="0"/>
              <a:t>Împărtășirea configurației cu un prieten</a:t>
            </a:r>
            <a:endParaRPr lang="en-US" dirty="0"/>
          </a:p>
        </p:txBody>
      </p:sp>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621CC-EE70-4A84-96F4-DFE1B54F4E5A}"/>
              </a:ext>
            </a:extLst>
          </p:cNvPr>
          <p:cNvSpPr>
            <a:spLocks noGrp="1"/>
          </p:cNvSpPr>
          <p:nvPr>
            <p:ph type="title"/>
          </p:nvPr>
        </p:nvSpPr>
        <p:spPr>
          <a:xfrm>
            <a:off x="402608" y="4580087"/>
            <a:ext cx="8229600" cy="857250"/>
          </a:xfrm>
        </p:spPr>
        <p:txBody>
          <a:bodyPr>
            <a:normAutofit/>
          </a:bodyPr>
          <a:lstStyle/>
          <a:p>
            <a:r>
              <a:rPr lang="ro-RO" sz="1800" dirty="0" err="1"/>
              <a:t>Ahitectura</a:t>
            </a:r>
            <a:r>
              <a:rPr lang="ro-RO" sz="1800" dirty="0"/>
              <a:t> aplicației</a:t>
            </a:r>
            <a:endParaRPr lang="en-US" sz="1800" dirty="0"/>
          </a:p>
        </p:txBody>
      </p:sp>
      <p:pic>
        <p:nvPicPr>
          <p:cNvPr id="4" name="Picture 3">
            <a:extLst>
              <a:ext uri="{FF2B5EF4-FFF2-40B4-BE49-F238E27FC236}">
                <a16:creationId xmlns:a16="http://schemas.microsoft.com/office/drawing/2014/main" id="{B224361C-0499-429F-8064-181FEFE2B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4920018"/>
          </a:xfrm>
          <a:prstGeom prst="rect">
            <a:avLst/>
          </a:prstGeom>
        </p:spPr>
      </p:pic>
    </p:spTree>
    <p:extLst>
      <p:ext uri="{BB962C8B-B14F-4D97-AF65-F5344CB8AC3E}">
        <p14:creationId xmlns:p14="http://schemas.microsoft.com/office/powerpoint/2010/main" val="759855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ro-RO" dirty="0"/>
              <a:t>Funcționalități</a:t>
            </a:r>
            <a:endParaRPr lang="en-US" dirty="0"/>
          </a:p>
        </p:txBody>
      </p:sp>
      <p:sp>
        <p:nvSpPr>
          <p:cNvPr id="6" name="Content Placeholder 5"/>
          <p:cNvSpPr>
            <a:spLocks noGrp="1"/>
          </p:cNvSpPr>
          <p:nvPr>
            <p:ph sz="half" idx="2"/>
          </p:nvPr>
        </p:nvSpPr>
        <p:spPr>
          <a:xfrm>
            <a:off x="352635" y="1298042"/>
            <a:ext cx="8716302" cy="3751630"/>
          </a:xfrm>
        </p:spPr>
        <p:txBody>
          <a:bodyPr>
            <a:normAutofit/>
          </a:bodyPr>
          <a:lstStyle/>
          <a:p>
            <a:pPr algn="just"/>
            <a:r>
              <a:rPr lang="ro-RO" dirty="0"/>
              <a:t>Dimensiunea tablei</a:t>
            </a:r>
          </a:p>
          <a:p>
            <a:pPr algn="just"/>
            <a:r>
              <a:rPr lang="ro-RO" dirty="0"/>
              <a:t>Culoarea jucătorului</a:t>
            </a:r>
          </a:p>
          <a:p>
            <a:pPr algn="just"/>
            <a:r>
              <a:rPr lang="ro-RO" dirty="0"/>
              <a:t>Modificarea traiectoriei de deplasare a piesei</a:t>
            </a:r>
          </a:p>
          <a:p>
            <a:pPr algn="just"/>
            <a:r>
              <a:rPr lang="ro-RO" dirty="0"/>
              <a:t>Condiția de finalizare a partidei</a:t>
            </a:r>
          </a:p>
          <a:p>
            <a:pPr algn="just"/>
            <a:r>
              <a:rPr lang="ro-RO" dirty="0"/>
              <a:t>Numărul și poziția pieselor pe tabla de start</a:t>
            </a:r>
          </a:p>
          <a:p>
            <a:pPr algn="just"/>
            <a:r>
              <a:rPr lang="ro-RO" dirty="0"/>
              <a:t>Derularea unei partide cu computerul</a:t>
            </a:r>
          </a:p>
          <a:p>
            <a:pPr algn="just"/>
            <a:r>
              <a:rPr lang="ro-RO" dirty="0"/>
              <a:t>Împărtășirea configurației cu un prieten</a:t>
            </a:r>
            <a:endParaRPr lang="en-US" dirty="0"/>
          </a:p>
        </p:txBody>
      </p:sp>
    </p:spTree>
    <p:extLst>
      <p:ext uri="{BB962C8B-B14F-4D97-AF65-F5344CB8AC3E}">
        <p14:creationId xmlns:p14="http://schemas.microsoft.com/office/powerpoint/2010/main" val="2576898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EFEB5-60ED-4987-B1BB-2B3F8573322E}"/>
              </a:ext>
            </a:extLst>
          </p:cNvPr>
          <p:cNvSpPr>
            <a:spLocks noGrp="1"/>
          </p:cNvSpPr>
          <p:nvPr>
            <p:ph type="title"/>
          </p:nvPr>
        </p:nvSpPr>
        <p:spPr/>
        <p:txBody>
          <a:bodyPr/>
          <a:lstStyle/>
          <a:p>
            <a:r>
              <a:rPr lang="ro-RO" sz="3600" dirty="0">
                <a:solidFill>
                  <a:schemeClr val="bg1"/>
                </a:solidFill>
                <a:effectLst>
                  <a:outerShdw blurRad="38100" dist="38100" dir="2700000" algn="tl">
                    <a:srgbClr val="000000">
                      <a:alpha val="43137"/>
                    </a:srgbClr>
                  </a:outerShdw>
                </a:effectLst>
              </a:rPr>
              <a:t>Modificarea traiectoriei unei piese</a:t>
            </a:r>
            <a:endParaRPr lang="en-US" dirty="0"/>
          </a:p>
        </p:txBody>
      </p:sp>
      <p:sp>
        <p:nvSpPr>
          <p:cNvPr id="3" name="Content Placeholder 2">
            <a:extLst>
              <a:ext uri="{FF2B5EF4-FFF2-40B4-BE49-F238E27FC236}">
                <a16:creationId xmlns:a16="http://schemas.microsoft.com/office/drawing/2014/main" id="{8410FA36-0D10-466A-8393-E3463B7F08E6}"/>
              </a:ext>
            </a:extLst>
          </p:cNvPr>
          <p:cNvSpPr>
            <a:spLocks noGrp="1"/>
          </p:cNvSpPr>
          <p:nvPr>
            <p:ph idx="1"/>
          </p:nvPr>
        </p:nvSpPr>
        <p:spPr/>
        <p:txBody>
          <a:bodyPr/>
          <a:lstStyle/>
          <a:p>
            <a:pPr marL="0" indent="0" algn="just">
              <a:buNone/>
            </a:pPr>
            <a:r>
              <a:rPr lang="ro-RO" dirty="0"/>
              <a:t>	Traiectoria unei piese este definită de către utilizator print-o interfață interactivă, acesta schițează forma pe care dorește să fie parcursă și completează câteva întrebări pentru a fi mai precisă modalitatea de deplasare a piesei. Se definește chiar și modul în care aceasta poate captura o alta piesă.</a:t>
            </a:r>
            <a:endParaRPr lang="en-US" dirty="0"/>
          </a:p>
        </p:txBody>
      </p:sp>
    </p:spTree>
    <p:extLst>
      <p:ext uri="{BB962C8B-B14F-4D97-AF65-F5344CB8AC3E}">
        <p14:creationId xmlns:p14="http://schemas.microsoft.com/office/powerpoint/2010/main" val="2983751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B2C06-5C26-482E-ABFE-5C440FCF60E1}"/>
              </a:ext>
            </a:extLst>
          </p:cNvPr>
          <p:cNvSpPr>
            <a:spLocks noGrp="1"/>
          </p:cNvSpPr>
          <p:nvPr>
            <p:ph type="title"/>
          </p:nvPr>
        </p:nvSpPr>
        <p:spPr/>
        <p:txBody>
          <a:bodyPr/>
          <a:lstStyle/>
          <a:p>
            <a:r>
              <a:rPr lang="ro-RO" dirty="0"/>
              <a:t>Algoritmul de mutare a unei piese</a:t>
            </a:r>
            <a:endParaRPr lang="en-US" dirty="0"/>
          </a:p>
        </p:txBody>
      </p:sp>
      <p:sp>
        <p:nvSpPr>
          <p:cNvPr id="3" name="Content Placeholder 2">
            <a:extLst>
              <a:ext uri="{FF2B5EF4-FFF2-40B4-BE49-F238E27FC236}">
                <a16:creationId xmlns:a16="http://schemas.microsoft.com/office/drawing/2014/main" id="{C37CB003-FE35-4791-9137-3A463610103A}"/>
              </a:ext>
            </a:extLst>
          </p:cNvPr>
          <p:cNvSpPr>
            <a:spLocks noGrp="1"/>
          </p:cNvSpPr>
          <p:nvPr>
            <p:ph idx="1"/>
          </p:nvPr>
        </p:nvSpPr>
        <p:spPr/>
        <p:txBody>
          <a:bodyPr>
            <a:normAutofit lnSpcReduction="10000"/>
          </a:bodyPr>
          <a:lstStyle/>
          <a:p>
            <a:pPr marL="0" indent="0">
              <a:buNone/>
            </a:pPr>
            <a:r>
              <a:rPr lang="ro-RO" dirty="0"/>
              <a:t>	Pentru a muta o piesă, calculatorul folosește un algoritm alfa beta. La fiecare instanță de joc se calculează euristica fiecărei piese bazându-se pe următoarele criterii:</a:t>
            </a:r>
          </a:p>
          <a:p>
            <a:r>
              <a:rPr lang="ro-RO" dirty="0"/>
              <a:t>Modul complex de deplasare a unei piese</a:t>
            </a:r>
          </a:p>
          <a:p>
            <a:r>
              <a:rPr lang="ro-RO" dirty="0"/>
              <a:t>Numărul de piese de același fel de pe tabla de șah</a:t>
            </a:r>
          </a:p>
          <a:p>
            <a:r>
              <a:rPr lang="ro-RO" dirty="0"/>
              <a:t>Numărul de traiectorii definite (1 sau 2)</a:t>
            </a:r>
            <a:endParaRPr lang="en-US" dirty="0"/>
          </a:p>
        </p:txBody>
      </p:sp>
    </p:spTree>
    <p:extLst>
      <p:ext uri="{BB962C8B-B14F-4D97-AF65-F5344CB8AC3E}">
        <p14:creationId xmlns:p14="http://schemas.microsoft.com/office/powerpoint/2010/main" val="3655311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E7A8A-0023-40AC-B50E-86F9743EC761}"/>
              </a:ext>
            </a:extLst>
          </p:cNvPr>
          <p:cNvSpPr>
            <a:spLocks noGrp="1"/>
          </p:cNvSpPr>
          <p:nvPr>
            <p:ph type="title"/>
          </p:nvPr>
        </p:nvSpPr>
        <p:spPr/>
        <p:txBody>
          <a:bodyPr/>
          <a:lstStyle/>
          <a:p>
            <a:endParaRPr lang="en-US"/>
          </a:p>
        </p:txBody>
      </p:sp>
      <p:pic>
        <p:nvPicPr>
          <p:cNvPr id="7" name="Online Media 6" title="Demo aplicației pentru configurarea variantelor jocului de șah">
            <a:hlinkClick r:id="" action="ppaction://media"/>
            <a:extLst>
              <a:ext uri="{FF2B5EF4-FFF2-40B4-BE49-F238E27FC236}">
                <a16:creationId xmlns:a16="http://schemas.microsoft.com/office/drawing/2014/main" id="{F35B153C-99CF-4A01-B5CF-0B74A5A8318B}"/>
              </a:ext>
            </a:extLst>
          </p:cNvPr>
          <p:cNvPicPr>
            <a:picLocks noGrp="1" noRot="1" noChangeAspect="1"/>
          </p:cNvPicPr>
          <p:nvPr>
            <p:ph idx="1"/>
            <a:videoFile r:link="rId1"/>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347149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519</Words>
  <Application>Microsoft Office PowerPoint</Application>
  <PresentationFormat>On-screen Show (16:9)</PresentationFormat>
  <Paragraphs>39</Paragraphs>
  <Slides>12</Slides>
  <Notes>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Aplicație pentru  configurarea variantelor  jocului de șah</vt:lpstr>
      <vt:lpstr>Introducere</vt:lpstr>
      <vt:lpstr>Motivația</vt:lpstr>
      <vt:lpstr>Funcționalități</vt:lpstr>
      <vt:lpstr>Ahitectura aplicației</vt:lpstr>
      <vt:lpstr>Funcționalități</vt:lpstr>
      <vt:lpstr>Modificarea traiectoriei unei piese</vt:lpstr>
      <vt:lpstr>Algoritmul de mutare a unei piese</vt:lpstr>
      <vt:lpstr>PowerPoint Presentation</vt:lpstr>
      <vt:lpstr>Concluzii</vt:lpstr>
      <vt:lpstr>Link-uri utile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2021-06-27T18:11:30Z</dcterms:modified>
</cp:coreProperties>
</file>