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53" r:id="rId2"/>
    <p:sldMasterId id="2147483655" r:id="rId3"/>
    <p:sldMasterId id="2147483657" r:id="rId4"/>
  </p:sldMasterIdLst>
  <p:notesMasterIdLst>
    <p:notesMasterId r:id="rId20"/>
  </p:notesMasterIdLst>
  <p:handoutMasterIdLst>
    <p:handoutMasterId r:id="rId21"/>
  </p:handoutMasterIdLst>
  <p:sldIdLst>
    <p:sldId id="256" r:id="rId5"/>
    <p:sldId id="327" r:id="rId6"/>
    <p:sldId id="342" r:id="rId7"/>
    <p:sldId id="299" r:id="rId8"/>
    <p:sldId id="300" r:id="rId9"/>
    <p:sldId id="345" r:id="rId10"/>
    <p:sldId id="303" r:id="rId11"/>
    <p:sldId id="304" r:id="rId12"/>
    <p:sldId id="305" r:id="rId13"/>
    <p:sldId id="314" r:id="rId14"/>
    <p:sldId id="313" r:id="rId15"/>
    <p:sldId id="315" r:id="rId16"/>
    <p:sldId id="316" r:id="rId17"/>
    <p:sldId id="344" r:id="rId18"/>
    <p:sldId id="259" r:id="rId19"/>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 Ahmed Lamrous" initials="SAL" lastIdx="1" clrIdx="0">
    <p:extLst>
      <p:ext uri="{19B8F6BF-5375-455C-9EA6-DF929625EA0E}">
        <p15:presenceInfo xmlns:p15="http://schemas.microsoft.com/office/powerpoint/2012/main" userId="S::slamrous@utbm.fr::2560368c-70de-42bf-8834-daa93aedb0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2" autoAdjust="0"/>
    <p:restoredTop sz="88732" autoAdjust="0"/>
  </p:normalViewPr>
  <p:slideViewPr>
    <p:cSldViewPr snapToGrid="0" snapToObjects="1">
      <p:cViewPr varScale="1">
        <p:scale>
          <a:sx n="105" d="100"/>
          <a:sy n="105" d="100"/>
        </p:scale>
        <p:origin x="132" y="4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2" d="100"/>
          <a:sy n="72" d="100"/>
        </p:scale>
        <p:origin x="223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166F91F-9D93-394B-8FD3-60A5DE0A647A}" type="datetimeFigureOut">
              <a:rPr lang="fr-FR" smtClean="0"/>
              <a:pPr/>
              <a:t>23/11/2020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DC73FE-DA34-A54B-9936-7064B5F708B9}" type="slidenum">
              <a:rPr lang="fr-FR" smtClean="0"/>
              <a:pPr/>
              <a:t>‹N°›</a:t>
            </a:fld>
            <a:endParaRPr lang="fr-FR"/>
          </a:p>
        </p:txBody>
      </p:sp>
    </p:spTree>
    <p:extLst>
      <p:ext uri="{BB962C8B-B14F-4D97-AF65-F5344CB8AC3E}">
        <p14:creationId xmlns:p14="http://schemas.microsoft.com/office/powerpoint/2010/main" val="4869231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CEFA2C-026D-5E4F-94AA-AE94A65147A9}" type="datetimeFigureOut">
              <a:rPr lang="fr-FR" smtClean="0"/>
              <a:pPr/>
              <a:t>23/11/2020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5D8B8-548D-4C44-B179-E2F27AFF9943}" type="slidenum">
              <a:rPr lang="fr-FR" smtClean="0"/>
              <a:pPr/>
              <a:t>‹N°›</a:t>
            </a:fld>
            <a:endParaRPr lang="fr-FR"/>
          </a:p>
        </p:txBody>
      </p:sp>
    </p:spTree>
    <p:extLst>
      <p:ext uri="{BB962C8B-B14F-4D97-AF65-F5344CB8AC3E}">
        <p14:creationId xmlns:p14="http://schemas.microsoft.com/office/powerpoint/2010/main" val="39754848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a:t>Paramétrez</a:t>
            </a:r>
            <a:r>
              <a:rPr lang="fr-FR" baseline="0" dirty="0"/>
              <a:t> vos champs : numéros de pages, titre de la présentation en pied de page et date dans le menu INSERTION &gt; EN-TÊTE ET PIED DE PAGE et cliquez sur APPLIQUER PARTOUT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5795D8B8-548D-4C44-B179-E2F27AFF9943}" type="slidenum">
              <a:rPr lang="fr-FR" smtClean="0"/>
              <a:pPr/>
              <a:t>1</a:t>
            </a:fld>
            <a:endParaRPr lang="fr-FR"/>
          </a:p>
        </p:txBody>
      </p:sp>
    </p:spTree>
    <p:extLst>
      <p:ext uri="{BB962C8B-B14F-4D97-AF65-F5344CB8AC3E}">
        <p14:creationId xmlns:p14="http://schemas.microsoft.com/office/powerpoint/2010/main" val="364097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a:extLst>
              <a:ext uri="{FF2B5EF4-FFF2-40B4-BE49-F238E27FC236}">
                <a16:creationId xmlns:a16="http://schemas.microsoft.com/office/drawing/2014/main" id="{9F0821FC-AF2F-417B-AFF8-F0E26EF5DA49}"/>
              </a:ext>
            </a:extLst>
          </p:cNvPr>
          <p:cNvSpPr>
            <a:spLocks noGrp="1" noRot="1" noChangeAspect="1" noTextEdit="1"/>
          </p:cNvSpPr>
          <p:nvPr>
            <p:ph type="sldImg"/>
          </p:nvPr>
        </p:nvSpPr>
        <p:spPr>
          <a:ln/>
        </p:spPr>
      </p:sp>
      <p:sp>
        <p:nvSpPr>
          <p:cNvPr id="38915" name="Espace réservé des commentaires 2">
            <a:extLst>
              <a:ext uri="{FF2B5EF4-FFF2-40B4-BE49-F238E27FC236}">
                <a16:creationId xmlns:a16="http://schemas.microsoft.com/office/drawing/2014/main" id="{478C7F72-AC75-4C65-B18A-DF80022184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Times New Roman" panose="02020603050405020304" pitchFamily="18" charset="0"/>
            </a:endParaRPr>
          </a:p>
        </p:txBody>
      </p:sp>
      <p:sp>
        <p:nvSpPr>
          <p:cNvPr id="38916" name="Espace réservé du numéro de diapositive 3">
            <a:extLst>
              <a:ext uri="{FF2B5EF4-FFF2-40B4-BE49-F238E27FC236}">
                <a16:creationId xmlns:a16="http://schemas.microsoft.com/office/drawing/2014/main" id="{EA939791-2AF6-4772-8DAE-CE49A0740D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EC36F4D-BE55-47B4-9A5D-069B8C133168}" type="slidenum">
              <a:rPr lang="fr-FR" altLang="fr-FR" sz="1200"/>
              <a:pPr/>
              <a:t>13</a:t>
            </a:fld>
            <a:endParaRPr lang="fr-FR" altLang="fr-F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 page de garde">
    <p:spTree>
      <p:nvGrpSpPr>
        <p:cNvPr id="1" name=""/>
        <p:cNvGrpSpPr/>
        <p:nvPr/>
      </p:nvGrpSpPr>
      <p:grpSpPr>
        <a:xfrm>
          <a:off x="0" y="0"/>
          <a:ext cx="0" cy="0"/>
          <a:chOff x="0" y="0"/>
          <a:chExt cx="0" cy="0"/>
        </a:xfrm>
      </p:grpSpPr>
      <p:sp>
        <p:nvSpPr>
          <p:cNvPr id="7" name="Espace réservé de la date 7"/>
          <p:cNvSpPr>
            <a:spLocks noGrp="1"/>
          </p:cNvSpPr>
          <p:nvPr>
            <p:ph type="dt" sz="half" idx="10"/>
          </p:nvPr>
        </p:nvSpPr>
        <p:spPr>
          <a:xfrm>
            <a:off x="6589485" y="6596743"/>
            <a:ext cx="2540002" cy="261258"/>
          </a:xfrm>
          <a:prstGeom prst="rect">
            <a:avLst/>
          </a:prstGeom>
        </p:spPr>
        <p:txBody>
          <a:bodyPr/>
          <a:lstStyle>
            <a:lvl1pPr>
              <a:defRPr>
                <a:solidFill>
                  <a:schemeClr val="bg1"/>
                </a:solidFill>
              </a:defRPr>
            </a:lvl1pPr>
          </a:lstStyle>
          <a:p>
            <a:pPr algn="r"/>
            <a:fld id="{6EBF2493-EC2F-42F1-A655-FC56B8AC979D}" type="datetime2">
              <a:rPr lang="fr-FR" smtClean="0"/>
              <a:pPr algn="r"/>
              <a:t>lundi 23 novembre 2020</a:t>
            </a:fld>
            <a:endParaRPr lang="fr-FR" dirty="0"/>
          </a:p>
        </p:txBody>
      </p:sp>
      <p:sp>
        <p:nvSpPr>
          <p:cNvPr id="8" name="Espace réservé du pied de page 8"/>
          <p:cNvSpPr>
            <a:spLocks noGrp="1"/>
          </p:cNvSpPr>
          <p:nvPr>
            <p:ph type="ftr" sz="quarter" idx="11"/>
          </p:nvPr>
        </p:nvSpPr>
        <p:spPr>
          <a:xfrm>
            <a:off x="94342" y="6596743"/>
            <a:ext cx="5268687" cy="261257"/>
          </a:xfrm>
          <a:prstGeom prst="rect">
            <a:avLst/>
          </a:prstGeom>
        </p:spPr>
        <p:txBody>
          <a:bodyPr/>
          <a:lstStyle>
            <a:lvl1pPr algn="l">
              <a:defRPr>
                <a:solidFill>
                  <a:schemeClr val="bg1"/>
                </a:solidFill>
              </a:defRPr>
            </a:lvl1pPr>
          </a:lstStyle>
          <a:p>
            <a:r>
              <a:rPr lang="fr-FR" dirty="0"/>
              <a:t>ESTA, par Sid Lamrous</a:t>
            </a:r>
          </a:p>
        </p:txBody>
      </p:sp>
      <p:sp>
        <p:nvSpPr>
          <p:cNvPr id="12" name="Espace réservé du texte 11"/>
          <p:cNvSpPr>
            <a:spLocks noGrp="1"/>
          </p:cNvSpPr>
          <p:nvPr>
            <p:ph type="body" sz="quarter" idx="12" hasCustomPrompt="1"/>
          </p:nvPr>
        </p:nvSpPr>
        <p:spPr>
          <a:xfrm>
            <a:off x="203199" y="5377543"/>
            <a:ext cx="8410575" cy="420914"/>
          </a:xfrm>
          <a:prstGeom prst="rect">
            <a:avLst/>
          </a:prstGeom>
        </p:spPr>
        <p:txBody>
          <a:bodyPr vert="horz" anchor="ctr" anchorCtr="0"/>
          <a:lstStyle>
            <a:lvl1pPr marL="0" indent="0" algn="l">
              <a:spcBef>
                <a:spcPts val="0"/>
              </a:spcBef>
              <a:buNone/>
              <a:defRPr sz="1600" baseline="0">
                <a:solidFill>
                  <a:schemeClr val="bg1"/>
                </a:solidFill>
                <a:latin typeface="Calibri"/>
                <a:cs typeface="Calibri"/>
              </a:defRPr>
            </a:lvl1pPr>
            <a:lvl2pPr marL="457200" indent="0" algn="l">
              <a:buNone/>
              <a:defRPr sz="1600">
                <a:solidFill>
                  <a:schemeClr val="bg1"/>
                </a:solidFill>
                <a:latin typeface="Calibri"/>
                <a:cs typeface="Calibri"/>
              </a:defRPr>
            </a:lvl2pPr>
            <a:lvl3pPr marL="914400" indent="0" algn="l">
              <a:buNone/>
              <a:defRPr sz="1600">
                <a:solidFill>
                  <a:schemeClr val="bg1"/>
                </a:solidFill>
                <a:latin typeface="Calibri"/>
                <a:cs typeface="Calibri"/>
              </a:defRPr>
            </a:lvl3pPr>
            <a:lvl4pPr marL="1371600" indent="0" algn="l">
              <a:buNone/>
              <a:defRPr sz="1600">
                <a:solidFill>
                  <a:schemeClr val="bg1"/>
                </a:solidFill>
                <a:latin typeface="Calibri"/>
                <a:cs typeface="Calibri"/>
              </a:defRPr>
            </a:lvl4pPr>
            <a:lvl5pPr marL="1828800" indent="0" algn="l">
              <a:buNone/>
              <a:defRPr sz="1600">
                <a:solidFill>
                  <a:schemeClr val="bg1"/>
                </a:solidFill>
                <a:latin typeface="Calibri"/>
                <a:cs typeface="Calibri"/>
              </a:defRPr>
            </a:lvl5pPr>
          </a:lstStyle>
          <a:p>
            <a:pPr lvl="0"/>
            <a:r>
              <a:rPr lang="fr-FR" dirty="0"/>
              <a:t>Prénom Nom – fonction à l’UTBM</a:t>
            </a:r>
          </a:p>
        </p:txBody>
      </p:sp>
      <p:sp>
        <p:nvSpPr>
          <p:cNvPr id="14" name="Espace réservé pour une image  13"/>
          <p:cNvSpPr>
            <a:spLocks noGrp="1"/>
          </p:cNvSpPr>
          <p:nvPr>
            <p:ph type="pic" sz="quarter" idx="13" hasCustomPrompt="1"/>
          </p:nvPr>
        </p:nvSpPr>
        <p:spPr>
          <a:xfrm>
            <a:off x="0" y="0"/>
            <a:ext cx="9144000" cy="3690000"/>
          </a:xfrm>
          <a:prstGeom prst="rect">
            <a:avLst/>
          </a:prstGeom>
        </p:spPr>
        <p:txBody>
          <a:bodyPr vert="horz" anchor="ctr" anchorCtr="0"/>
          <a:lstStyle>
            <a:lvl1pPr marL="0" indent="0" algn="ctr">
              <a:spcBef>
                <a:spcPts val="0"/>
              </a:spcBef>
              <a:buFontTx/>
              <a:buNone/>
              <a:defRPr baseline="0"/>
            </a:lvl1pPr>
          </a:lstStyle>
          <a:p>
            <a:r>
              <a:rPr lang="fr-FR" dirty="0"/>
              <a:t>Insérez ici votre image personnalisée si besoin.</a:t>
            </a:r>
          </a:p>
        </p:txBody>
      </p:sp>
      <p:sp>
        <p:nvSpPr>
          <p:cNvPr id="16" name="Espace réservé du titre 10"/>
          <p:cNvSpPr>
            <a:spLocks noGrp="1"/>
          </p:cNvSpPr>
          <p:nvPr>
            <p:ph type="title"/>
          </p:nvPr>
        </p:nvSpPr>
        <p:spPr>
          <a:xfrm>
            <a:off x="203199" y="3954008"/>
            <a:ext cx="8229600" cy="1350962"/>
          </a:xfrm>
          <a:prstGeom prst="rect">
            <a:avLst/>
          </a:prstGeom>
        </p:spPr>
        <p:txBody>
          <a:bodyPr vert="horz" lIns="91440" tIns="45720" rIns="91440" bIns="45720" rtlCol="0" anchor="ctr">
            <a:normAutofit/>
          </a:bodyPr>
          <a:lstStyle/>
          <a:p>
            <a:r>
              <a:rPr lang="fr-FR" dirty="0"/>
              <a:t>Cliquez et modifiez le titre</a:t>
            </a:r>
          </a:p>
        </p:txBody>
      </p:sp>
    </p:spTree>
    <p:extLst>
      <p:ext uri="{BB962C8B-B14F-4D97-AF65-F5344CB8AC3E}">
        <p14:creationId xmlns:p14="http://schemas.microsoft.com/office/powerpoint/2010/main" val="143146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 chapitre">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9DC3F143-385A-455B-B549-D1481F70D1E5}" type="datetime2">
              <a:rPr lang="fr-FR" smtClean="0"/>
              <a:pPr/>
              <a:t>lundi 23 novembre 2020</a:t>
            </a:fld>
            <a:endParaRPr lang="fr-FR" dirty="0"/>
          </a:p>
        </p:txBody>
      </p:sp>
      <p:sp>
        <p:nvSpPr>
          <p:cNvPr id="8" name="Espace réservé du pied de page 7"/>
          <p:cNvSpPr>
            <a:spLocks noGrp="1"/>
          </p:cNvSpPr>
          <p:nvPr>
            <p:ph type="ftr" sz="quarter" idx="11"/>
          </p:nvPr>
        </p:nvSpPr>
        <p:spPr/>
        <p:txBody>
          <a:bodyPr/>
          <a:lstStyle>
            <a:lvl1pPr algn="l">
              <a:defRPr/>
            </a:lvl1pPr>
          </a:lstStyle>
          <a:p>
            <a:r>
              <a:rPr lang="fr-FR" dirty="0"/>
              <a:t>ESTA, par Sid Lamrous</a:t>
            </a:r>
          </a:p>
        </p:txBody>
      </p:sp>
      <p:sp>
        <p:nvSpPr>
          <p:cNvPr id="10" name="Espace réservé du titre 8"/>
          <p:cNvSpPr>
            <a:spLocks noGrp="1"/>
          </p:cNvSpPr>
          <p:nvPr>
            <p:ph type="title"/>
          </p:nvPr>
        </p:nvSpPr>
        <p:spPr>
          <a:xfrm>
            <a:off x="159657" y="2365828"/>
            <a:ext cx="5762173" cy="1016001"/>
          </a:xfrm>
          <a:prstGeom prst="rect">
            <a:avLst/>
          </a:prstGeom>
        </p:spPr>
        <p:txBody>
          <a:bodyPr vert="horz" lIns="91440" tIns="45720" rIns="91440" bIns="45720" rtlCol="0" anchor="ctr">
            <a:normAutofit/>
          </a:bodyPr>
          <a:lstStyle/>
          <a:p>
            <a:r>
              <a:rPr lang="fr-FR" dirty="0"/>
              <a:t>Cliquez et modifiez le titre</a:t>
            </a:r>
          </a:p>
        </p:txBody>
      </p:sp>
      <p:sp>
        <p:nvSpPr>
          <p:cNvPr id="15" name="Espace réservé pour une image  13"/>
          <p:cNvSpPr>
            <a:spLocks noGrp="1"/>
          </p:cNvSpPr>
          <p:nvPr>
            <p:ph type="pic" sz="quarter" idx="13" hasCustomPrompt="1"/>
          </p:nvPr>
        </p:nvSpPr>
        <p:spPr>
          <a:xfrm>
            <a:off x="0" y="559939"/>
            <a:ext cx="1962000" cy="1476000"/>
          </a:xfrm>
          <a:prstGeom prst="rect">
            <a:avLst/>
          </a:prstGeom>
          <a:noFill/>
        </p:spPr>
        <p:txBody>
          <a:bodyPr vert="horz" anchor="ctr" anchorCtr="0"/>
          <a:lstStyle>
            <a:lvl1pPr marL="0" indent="0" algn="ctr">
              <a:spcBef>
                <a:spcPts val="0"/>
              </a:spcBef>
              <a:buFontTx/>
              <a:buNone/>
              <a:defRPr sz="1000" baseline="0"/>
            </a:lvl1pPr>
          </a:lstStyle>
          <a:p>
            <a:r>
              <a:rPr lang="fr-FR" dirty="0"/>
              <a:t>Insérez ici votre image personnalisée si besoin.</a:t>
            </a:r>
          </a:p>
        </p:txBody>
      </p:sp>
      <p:sp>
        <p:nvSpPr>
          <p:cNvPr id="18" name="Espace réservé pour une image  13"/>
          <p:cNvSpPr>
            <a:spLocks noGrp="1"/>
          </p:cNvSpPr>
          <p:nvPr>
            <p:ph type="pic" sz="quarter" idx="14" hasCustomPrompt="1"/>
          </p:nvPr>
        </p:nvSpPr>
        <p:spPr>
          <a:xfrm>
            <a:off x="1963927" y="559939"/>
            <a:ext cx="1980000" cy="1476000"/>
          </a:xfrm>
          <a:prstGeom prst="rect">
            <a:avLst/>
          </a:prstGeom>
          <a:noFill/>
        </p:spPr>
        <p:txBody>
          <a:bodyPr vert="horz" anchor="ctr" anchorCtr="0"/>
          <a:lstStyle>
            <a:lvl1pPr marL="0" indent="0" algn="ctr">
              <a:spcBef>
                <a:spcPts val="0"/>
              </a:spcBef>
              <a:buFontTx/>
              <a:buNone/>
              <a:defRPr sz="1000" baseline="0"/>
            </a:lvl1pPr>
          </a:lstStyle>
          <a:p>
            <a:r>
              <a:rPr lang="fr-FR" dirty="0"/>
              <a:t>Insérez ici votre image personnalisée si besoin.</a:t>
            </a:r>
          </a:p>
        </p:txBody>
      </p:sp>
      <p:sp>
        <p:nvSpPr>
          <p:cNvPr id="19" name="Espace réservé pour une image  13"/>
          <p:cNvSpPr>
            <a:spLocks noGrp="1"/>
          </p:cNvSpPr>
          <p:nvPr>
            <p:ph type="pic" sz="quarter" idx="15" hasCustomPrompt="1"/>
          </p:nvPr>
        </p:nvSpPr>
        <p:spPr>
          <a:xfrm>
            <a:off x="3954729" y="559939"/>
            <a:ext cx="1962000" cy="1476000"/>
          </a:xfrm>
          <a:prstGeom prst="rect">
            <a:avLst/>
          </a:prstGeom>
          <a:noFill/>
        </p:spPr>
        <p:txBody>
          <a:bodyPr vert="horz" anchor="ctr" anchorCtr="0"/>
          <a:lstStyle>
            <a:lvl1pPr marL="0" indent="0" algn="ctr">
              <a:spcBef>
                <a:spcPts val="0"/>
              </a:spcBef>
              <a:buFontTx/>
              <a:buNone/>
              <a:defRPr sz="1000" baseline="0"/>
            </a:lvl1pPr>
          </a:lstStyle>
          <a:p>
            <a:r>
              <a:rPr lang="fr-FR" dirty="0"/>
              <a:t>Insérez ici votre image personnalisée si besoin..</a:t>
            </a:r>
          </a:p>
        </p:txBody>
      </p:sp>
      <p:sp>
        <p:nvSpPr>
          <p:cNvPr id="24" name="Espace réservé du texte 23"/>
          <p:cNvSpPr>
            <a:spLocks noGrp="1"/>
          </p:cNvSpPr>
          <p:nvPr>
            <p:ph type="body" sz="quarter" idx="16"/>
          </p:nvPr>
        </p:nvSpPr>
        <p:spPr>
          <a:xfrm>
            <a:off x="160338" y="3697288"/>
            <a:ext cx="5446712" cy="2679700"/>
          </a:xfrm>
        </p:spPr>
        <p:txBody>
          <a:bodyPr/>
          <a:lstStyle/>
          <a:p>
            <a:pPr lvl="0"/>
            <a:r>
              <a:rPr lang="fr-FR" dirty="0"/>
              <a:t>Cliquez pour modifier les styles du texte du masque</a:t>
            </a:r>
          </a:p>
          <a:p>
            <a:pPr lvl="0"/>
            <a:endParaRPr lang="fr-FR" dirty="0"/>
          </a:p>
        </p:txBody>
      </p:sp>
    </p:spTree>
    <p:extLst>
      <p:ext uri="{BB962C8B-B14F-4D97-AF65-F5344CB8AC3E}">
        <p14:creationId xmlns:p14="http://schemas.microsoft.com/office/powerpoint/2010/main" val="107758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 page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40B7A6F-0A32-4462-8663-9A9A18EE00A5}" type="datetime2">
              <a:rPr lang="fr-FR" smtClean="0"/>
              <a:pPr/>
              <a:t>lundi 23 novembre 2020</a:t>
            </a:fld>
            <a:endParaRPr lang="fr-FR"/>
          </a:p>
        </p:txBody>
      </p:sp>
      <p:sp>
        <p:nvSpPr>
          <p:cNvPr id="5" name="Espace réservé du pied de page 4"/>
          <p:cNvSpPr>
            <a:spLocks noGrp="1"/>
          </p:cNvSpPr>
          <p:nvPr>
            <p:ph type="ftr" sz="quarter" idx="11"/>
          </p:nvPr>
        </p:nvSpPr>
        <p:spPr>
          <a:xfrm>
            <a:off x="717092" y="6600960"/>
            <a:ext cx="1875106" cy="245710"/>
          </a:xfrm>
        </p:spPr>
        <p:txBody>
          <a:bodyPr/>
          <a:lstStyle>
            <a:lvl1pPr>
              <a:defRPr/>
            </a:lvl1pPr>
          </a:lstStyle>
          <a:p>
            <a:r>
              <a:rPr lang="fr-FR" dirty="0"/>
              <a:t>ESTA, par Sid Lamrous</a:t>
            </a:r>
          </a:p>
        </p:txBody>
      </p:sp>
      <p:sp>
        <p:nvSpPr>
          <p:cNvPr id="6" name="Espace réservé du numéro de diapositive 5"/>
          <p:cNvSpPr>
            <a:spLocks noGrp="1"/>
          </p:cNvSpPr>
          <p:nvPr>
            <p:ph type="sldNum" sz="quarter" idx="12"/>
          </p:nvPr>
        </p:nvSpPr>
        <p:spPr/>
        <p:txBody>
          <a:bodyPr/>
          <a:lstStyle/>
          <a:p>
            <a:fld id="{46BC2503-DDBB-404C-B680-0E4C002F0FCF}" type="slidenum">
              <a:rPr lang="fr-FR" smtClean="0"/>
              <a:pPr/>
              <a:t>‹N°›</a:t>
            </a:fld>
            <a:endParaRPr lang="fr-FR"/>
          </a:p>
        </p:txBody>
      </p:sp>
      <p:sp>
        <p:nvSpPr>
          <p:cNvPr id="7" name="Titre 6"/>
          <p:cNvSpPr>
            <a:spLocks noGrp="1"/>
          </p:cNvSpPr>
          <p:nvPr>
            <p:ph type="title"/>
          </p:nvPr>
        </p:nvSpPr>
        <p:spPr/>
        <p:txBody>
          <a:bodyPr/>
          <a:lstStyle/>
          <a:p>
            <a:r>
              <a:rPr lang="fr-FR"/>
              <a:t>Cliquez et modifiez le titre</a:t>
            </a:r>
          </a:p>
        </p:txBody>
      </p:sp>
      <p:sp>
        <p:nvSpPr>
          <p:cNvPr id="9" name="Espace réservé du texte 8"/>
          <p:cNvSpPr>
            <a:spLocks noGrp="1"/>
          </p:cNvSpPr>
          <p:nvPr>
            <p:ph type="body" sz="quarter" idx="13"/>
          </p:nvPr>
        </p:nvSpPr>
        <p:spPr>
          <a:xfrm>
            <a:off x="958850" y="1450975"/>
            <a:ext cx="7793038" cy="49085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70068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E6D761B9-CD63-4724-9452-BB04C8A977E7}" type="datetime2">
              <a:rPr lang="fr-FR" smtClean="0"/>
              <a:pPr/>
              <a:t>lundi 23 novembre 2020</a:t>
            </a:fld>
            <a:endParaRPr lang="fr-FR" dirty="0"/>
          </a:p>
        </p:txBody>
      </p:sp>
      <p:sp>
        <p:nvSpPr>
          <p:cNvPr id="4" name="Espace réservé du pied de page 3"/>
          <p:cNvSpPr>
            <a:spLocks noGrp="1"/>
          </p:cNvSpPr>
          <p:nvPr>
            <p:ph type="ftr" sz="quarter" idx="11"/>
          </p:nvPr>
        </p:nvSpPr>
        <p:spPr/>
        <p:txBody>
          <a:bodyPr/>
          <a:lstStyle>
            <a:lvl1pPr>
              <a:defRPr/>
            </a:lvl1pPr>
          </a:lstStyle>
          <a:p>
            <a:r>
              <a:rPr lang="fr-FR" dirty="0"/>
              <a:t>ESTA, par Sid Lamrous</a:t>
            </a:r>
          </a:p>
        </p:txBody>
      </p:sp>
      <p:sp>
        <p:nvSpPr>
          <p:cNvPr id="5" name="Espace réservé du numéro de diapositive 4"/>
          <p:cNvSpPr>
            <a:spLocks noGrp="1"/>
          </p:cNvSpPr>
          <p:nvPr>
            <p:ph type="sldNum" sz="quarter" idx="12"/>
          </p:nvPr>
        </p:nvSpPr>
        <p:spPr/>
        <p:txBody>
          <a:bodyPr/>
          <a:lstStyle/>
          <a:p>
            <a:fld id="{46BC2503-DDBB-404C-B680-0E4C002F0FCF}" type="slidenum">
              <a:rPr lang="fr-FR" smtClean="0"/>
              <a:pPr/>
              <a:t>‹N°›</a:t>
            </a:fld>
            <a:endParaRPr lang="fr-FR" dirty="0"/>
          </a:p>
        </p:txBody>
      </p:sp>
      <p:sp>
        <p:nvSpPr>
          <p:cNvPr id="7" name="Espace réservé du contenu 6"/>
          <p:cNvSpPr>
            <a:spLocks noGrp="1"/>
          </p:cNvSpPr>
          <p:nvPr>
            <p:ph sz="quarter" idx="13"/>
          </p:nvPr>
        </p:nvSpPr>
        <p:spPr>
          <a:xfrm>
            <a:off x="958300" y="1451495"/>
            <a:ext cx="3586160" cy="47513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contenu 6"/>
          <p:cNvSpPr>
            <a:spLocks noGrp="1"/>
          </p:cNvSpPr>
          <p:nvPr>
            <p:ph sz="quarter" idx="14"/>
          </p:nvPr>
        </p:nvSpPr>
        <p:spPr>
          <a:xfrm>
            <a:off x="5022880" y="1451495"/>
            <a:ext cx="3586160" cy="47513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3866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4">
            <a:extLst>
              <a:ext uri="{FF2B5EF4-FFF2-40B4-BE49-F238E27FC236}">
                <a16:creationId xmlns:a16="http://schemas.microsoft.com/office/drawing/2014/main" id="{868E07DC-87A4-4A2E-8C4A-C1690C1AA6B0}"/>
              </a:ext>
            </a:extLst>
          </p:cNvPr>
          <p:cNvSpPr>
            <a:spLocks noGrp="1"/>
          </p:cNvSpPr>
          <p:nvPr>
            <p:ph type="sldNum" sz="quarter" idx="10"/>
          </p:nvPr>
        </p:nvSpPr>
        <p:spPr/>
        <p:txBody>
          <a:bodyPr/>
          <a:lstStyle>
            <a:lvl1pPr>
              <a:defRPr/>
            </a:lvl1pPr>
          </a:lstStyle>
          <a:p>
            <a:fld id="{36DCB5CE-E746-41F7-A794-9E6C5693ED46}" type="slidenum">
              <a:rPr lang="fr-FR" altLang="fr-FR"/>
              <a:pPr/>
              <a:t>‹N°›</a:t>
            </a:fld>
            <a:endParaRPr lang="fr-FR" altLang="fr-FR" sz="1455">
              <a:latin typeface="Times New Roman" panose="02020603050405020304" pitchFamily="18" charset="0"/>
            </a:endParaRPr>
          </a:p>
        </p:txBody>
      </p:sp>
      <p:sp>
        <p:nvSpPr>
          <p:cNvPr id="6" name="Espace réservé du pied de page 3">
            <a:extLst>
              <a:ext uri="{FF2B5EF4-FFF2-40B4-BE49-F238E27FC236}">
                <a16:creationId xmlns:a16="http://schemas.microsoft.com/office/drawing/2014/main" id="{09BBFB3D-386B-4A58-85A0-608E227BA5C6}"/>
              </a:ext>
            </a:extLst>
          </p:cNvPr>
          <p:cNvSpPr>
            <a:spLocks noGrp="1"/>
          </p:cNvSpPr>
          <p:nvPr>
            <p:ph type="ftr" sz="quarter" idx="11"/>
          </p:nvPr>
        </p:nvSpPr>
        <p:spPr>
          <a:xfrm>
            <a:off x="717092" y="6600960"/>
            <a:ext cx="5302708" cy="245710"/>
          </a:xfrm>
        </p:spPr>
        <p:txBody>
          <a:bodyPr/>
          <a:lstStyle>
            <a:lvl1pPr>
              <a:defRPr/>
            </a:lvl1pPr>
          </a:lstStyle>
          <a:p>
            <a:r>
              <a:rPr lang="fr-FR" dirty="0"/>
              <a:t>ESTA, par Sid Lamrous</a:t>
            </a:r>
          </a:p>
        </p:txBody>
      </p:sp>
    </p:spTree>
    <p:extLst>
      <p:ext uri="{BB962C8B-B14F-4D97-AF65-F5344CB8AC3E}">
        <p14:creationId xmlns:p14="http://schemas.microsoft.com/office/powerpoint/2010/main" val="2493580436"/>
      </p:ext>
    </p:extLst>
  </p:cSld>
  <p:clrMapOvr>
    <a:masterClrMapping/>
  </p:clrMapOvr>
  <p:transition spd="slow">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86314" y="789214"/>
            <a:ext cx="7771374" cy="963386"/>
          </a:xfrm>
        </p:spPr>
        <p:txBody>
          <a:bodyPr/>
          <a:lstStyle/>
          <a:p>
            <a:r>
              <a:rPr lang="fr-FR"/>
              <a:t>Cliquez pour modifier le style du titre</a:t>
            </a:r>
          </a:p>
        </p:txBody>
      </p:sp>
      <p:sp>
        <p:nvSpPr>
          <p:cNvPr id="3" name="Espace réservé du texte 2"/>
          <p:cNvSpPr>
            <a:spLocks noGrp="1"/>
          </p:cNvSpPr>
          <p:nvPr>
            <p:ph type="body" sz="half" idx="1"/>
          </p:nvPr>
        </p:nvSpPr>
        <p:spPr>
          <a:xfrm>
            <a:off x="1055768" y="1981200"/>
            <a:ext cx="3647080" cy="44740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26001" y="1981200"/>
            <a:ext cx="3647081" cy="447402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5">
            <a:extLst>
              <a:ext uri="{FF2B5EF4-FFF2-40B4-BE49-F238E27FC236}">
                <a16:creationId xmlns:a16="http://schemas.microsoft.com/office/drawing/2014/main" id="{9F5479F0-50B7-467C-A188-27396927BDB1}"/>
              </a:ext>
            </a:extLst>
          </p:cNvPr>
          <p:cNvSpPr>
            <a:spLocks noGrp="1"/>
          </p:cNvSpPr>
          <p:nvPr>
            <p:ph type="sldNum" sz="quarter" idx="10"/>
          </p:nvPr>
        </p:nvSpPr>
        <p:spPr/>
        <p:txBody>
          <a:bodyPr/>
          <a:lstStyle>
            <a:lvl1pPr>
              <a:defRPr/>
            </a:lvl1pPr>
          </a:lstStyle>
          <a:p>
            <a:fld id="{3482B85B-DC1E-442C-A0DF-956B63D4E35B}" type="slidenum">
              <a:rPr lang="fr-FR" altLang="fr-FR"/>
              <a:pPr/>
              <a:t>‹N°›</a:t>
            </a:fld>
            <a:endParaRPr lang="fr-FR" altLang="fr-FR" sz="1455">
              <a:latin typeface="Times New Roman" panose="02020603050405020304" pitchFamily="18" charset="0"/>
            </a:endParaRPr>
          </a:p>
        </p:txBody>
      </p:sp>
      <p:sp>
        <p:nvSpPr>
          <p:cNvPr id="6" name="Espace réservé du pied de page 3">
            <a:extLst>
              <a:ext uri="{FF2B5EF4-FFF2-40B4-BE49-F238E27FC236}">
                <a16:creationId xmlns:a16="http://schemas.microsoft.com/office/drawing/2014/main" id="{085407E9-AA37-474C-8A11-E17E24C66472}"/>
              </a:ext>
            </a:extLst>
          </p:cNvPr>
          <p:cNvSpPr>
            <a:spLocks noGrp="1"/>
          </p:cNvSpPr>
          <p:nvPr>
            <p:ph type="ftr" sz="quarter" idx="11"/>
          </p:nvPr>
        </p:nvSpPr>
        <p:spPr>
          <a:xfrm>
            <a:off x="717092" y="6600960"/>
            <a:ext cx="5302708" cy="245710"/>
          </a:xfrm>
        </p:spPr>
        <p:txBody>
          <a:bodyPr/>
          <a:lstStyle>
            <a:lvl1pPr>
              <a:defRPr/>
            </a:lvl1pPr>
          </a:lstStyle>
          <a:p>
            <a:r>
              <a:rPr lang="fr-FR" dirty="0"/>
              <a:t>ESTA, par Sid Lamrous</a:t>
            </a:r>
          </a:p>
        </p:txBody>
      </p:sp>
    </p:spTree>
    <p:extLst>
      <p:ext uri="{BB962C8B-B14F-4D97-AF65-F5344CB8AC3E}">
        <p14:creationId xmlns:p14="http://schemas.microsoft.com/office/powerpoint/2010/main" val="2420088296"/>
      </p:ext>
    </p:extLst>
  </p:cSld>
  <p:clrMapOvr>
    <a:masterClrMapping/>
  </p:clrMapOvr>
  <p:transition spd="slow">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page finale">
    <p:spTree>
      <p:nvGrpSpPr>
        <p:cNvPr id="1" name=""/>
        <p:cNvGrpSpPr/>
        <p:nvPr/>
      </p:nvGrpSpPr>
      <p:grpSpPr>
        <a:xfrm>
          <a:off x="0" y="0"/>
          <a:ext cx="0" cy="0"/>
          <a:chOff x="0" y="0"/>
          <a:chExt cx="0" cy="0"/>
        </a:xfrm>
      </p:grpSpPr>
      <p:sp>
        <p:nvSpPr>
          <p:cNvPr id="7" name="Titre 6"/>
          <p:cNvSpPr>
            <a:spLocks noGrp="1"/>
          </p:cNvSpPr>
          <p:nvPr>
            <p:ph type="title" hasCustomPrompt="1"/>
          </p:nvPr>
        </p:nvSpPr>
        <p:spPr/>
        <p:txBody>
          <a:bodyPr/>
          <a:lstStyle/>
          <a:p>
            <a:r>
              <a:rPr lang="fr-FR" dirty="0"/>
              <a:t>Modifier</a:t>
            </a:r>
            <a:br>
              <a:rPr lang="fr-FR" dirty="0"/>
            </a:br>
            <a:r>
              <a:rPr lang="fr-FR" dirty="0"/>
              <a:t>le message de fin de présentation</a:t>
            </a:r>
          </a:p>
        </p:txBody>
      </p:sp>
    </p:spTree>
    <p:extLst>
      <p:ext uri="{BB962C8B-B14F-4D97-AF65-F5344CB8AC3E}">
        <p14:creationId xmlns:p14="http://schemas.microsoft.com/office/powerpoint/2010/main" val="2147262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Espace réservé de la date 7"/>
          <p:cNvSpPr>
            <a:spLocks noGrp="1"/>
          </p:cNvSpPr>
          <p:nvPr>
            <p:ph type="dt" sz="half" idx="2"/>
          </p:nvPr>
        </p:nvSpPr>
        <p:spPr>
          <a:xfrm>
            <a:off x="6589485" y="6596743"/>
            <a:ext cx="2540002" cy="261258"/>
          </a:xfrm>
          <a:prstGeom prst="rect">
            <a:avLst/>
          </a:prstGeom>
        </p:spPr>
        <p:txBody>
          <a:bodyPr/>
          <a:lstStyle>
            <a:lvl1pPr>
              <a:defRPr sz="1200">
                <a:solidFill>
                  <a:srgbClr val="FFFFFF"/>
                </a:solidFill>
                <a:latin typeface="Calibri"/>
                <a:cs typeface="Calibri"/>
              </a:defRPr>
            </a:lvl1pPr>
          </a:lstStyle>
          <a:p>
            <a:pPr algn="r"/>
            <a:fld id="{2C54DE62-75A2-427B-BAE8-131E2DF6ED33}" type="datetime2">
              <a:rPr lang="fr-FR" smtClean="0"/>
              <a:pPr algn="r"/>
              <a:t>lundi 23 novembre 2020</a:t>
            </a:fld>
            <a:endParaRPr lang="fr-FR" dirty="0"/>
          </a:p>
        </p:txBody>
      </p:sp>
      <p:sp>
        <p:nvSpPr>
          <p:cNvPr id="8" name="Espace réservé du pied de page 8"/>
          <p:cNvSpPr>
            <a:spLocks noGrp="1"/>
          </p:cNvSpPr>
          <p:nvPr>
            <p:ph type="ftr" sz="quarter" idx="3"/>
          </p:nvPr>
        </p:nvSpPr>
        <p:spPr>
          <a:xfrm>
            <a:off x="94342" y="6596743"/>
            <a:ext cx="5268687" cy="261257"/>
          </a:xfrm>
          <a:prstGeom prst="rect">
            <a:avLst/>
          </a:prstGeom>
        </p:spPr>
        <p:txBody>
          <a:bodyPr/>
          <a:lstStyle>
            <a:lvl1pPr algn="l">
              <a:defRPr sz="1200">
                <a:solidFill>
                  <a:schemeClr val="bg1"/>
                </a:solidFill>
                <a:latin typeface="Calibri"/>
                <a:cs typeface="Calibri"/>
              </a:defRPr>
            </a:lvl1pPr>
          </a:lstStyle>
          <a:p>
            <a:r>
              <a:rPr lang="fr-FR" dirty="0"/>
              <a:t>ESTA, par Sid Lamrous</a:t>
            </a:r>
          </a:p>
        </p:txBody>
      </p:sp>
      <p:sp>
        <p:nvSpPr>
          <p:cNvPr id="12" name="Espace réservé du titre 10"/>
          <p:cNvSpPr>
            <a:spLocks noGrp="1"/>
          </p:cNvSpPr>
          <p:nvPr>
            <p:ph type="title"/>
          </p:nvPr>
        </p:nvSpPr>
        <p:spPr>
          <a:xfrm>
            <a:off x="203199" y="3954008"/>
            <a:ext cx="8229600" cy="1350962"/>
          </a:xfrm>
          <a:prstGeom prst="rect">
            <a:avLst/>
          </a:prstGeom>
        </p:spPr>
        <p:txBody>
          <a:bodyPr vert="horz" lIns="91440" tIns="45720" rIns="91440" bIns="45720" rtlCol="0" anchor="ctr">
            <a:normAutofit/>
          </a:bodyPr>
          <a:lstStyle/>
          <a:p>
            <a:r>
              <a:rPr lang="fr-FR" dirty="0"/>
              <a:t>Cliquez et modifiez le titre</a:t>
            </a:r>
          </a:p>
        </p:txBody>
      </p:sp>
    </p:spTree>
    <p:extLst>
      <p:ext uri="{BB962C8B-B14F-4D97-AF65-F5344CB8AC3E}">
        <p14:creationId xmlns:p14="http://schemas.microsoft.com/office/powerpoint/2010/main" val="2950371456"/>
      </p:ext>
    </p:extLst>
  </p:cSld>
  <p:clrMap bg1="lt1" tx1="dk1" bg2="lt2" tx2="dk2" accent1="accent1" accent2="accent2" accent3="accent3" accent4="accent4" accent5="accent5" accent6="accent6" hlink="hlink" folHlink="folHlink"/>
  <p:sldLayoutIdLst>
    <p:sldLayoutId id="2147483652" r:id="rId1"/>
  </p:sldLayoutIdLst>
  <p:hf sldNum="0" hdr="0"/>
  <p:txStyles>
    <p:titleStyle>
      <a:lvl1pPr algn="l" defTabSz="457200" rtl="0" eaLnBrk="1" latinLnBrk="0" hangingPunct="1">
        <a:spcBef>
          <a:spcPct val="0"/>
        </a:spcBef>
        <a:buNone/>
        <a:defRPr sz="4000" b="1" kern="1200">
          <a:solidFill>
            <a:schemeClr val="bg1"/>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Espace réservé du pied de page 3"/>
          <p:cNvSpPr>
            <a:spLocks noGrp="1"/>
          </p:cNvSpPr>
          <p:nvPr>
            <p:ph type="ftr" sz="quarter" idx="3"/>
          </p:nvPr>
        </p:nvSpPr>
        <p:spPr>
          <a:xfrm>
            <a:off x="159657" y="6596743"/>
            <a:ext cx="5762173" cy="261257"/>
          </a:xfrm>
          <a:prstGeom prst="rect">
            <a:avLst/>
          </a:prstGeom>
        </p:spPr>
        <p:txBody>
          <a:bodyPr/>
          <a:lstStyle>
            <a:lvl1pPr algn="l">
              <a:defRPr sz="1200">
                <a:solidFill>
                  <a:srgbClr val="FFFFFF"/>
                </a:solidFill>
                <a:latin typeface="Calibri"/>
                <a:cs typeface="Calibri"/>
              </a:defRPr>
            </a:lvl1pPr>
          </a:lstStyle>
          <a:p>
            <a:r>
              <a:rPr lang="fr-FR" dirty="0"/>
              <a:t>ESTA, par Sid Lamrous</a:t>
            </a:r>
          </a:p>
        </p:txBody>
      </p:sp>
      <p:sp>
        <p:nvSpPr>
          <p:cNvPr id="8" name="Espace réservé de la date 4"/>
          <p:cNvSpPr>
            <a:spLocks noGrp="1"/>
          </p:cNvSpPr>
          <p:nvPr>
            <p:ph type="dt" sz="half" idx="2"/>
          </p:nvPr>
        </p:nvSpPr>
        <p:spPr>
          <a:xfrm>
            <a:off x="5921830" y="6596743"/>
            <a:ext cx="2133600" cy="261258"/>
          </a:xfrm>
          <a:prstGeom prst="rect">
            <a:avLst/>
          </a:prstGeom>
        </p:spPr>
        <p:txBody>
          <a:bodyPr/>
          <a:lstStyle>
            <a:lvl1pPr algn="r">
              <a:defRPr sz="1200">
                <a:solidFill>
                  <a:srgbClr val="FFFFFF"/>
                </a:solidFill>
                <a:latin typeface="Calibri"/>
                <a:cs typeface="Calibri"/>
              </a:defRPr>
            </a:lvl1pPr>
          </a:lstStyle>
          <a:p>
            <a:fld id="{EBB4119C-77DD-4D55-BAA8-1E26D1AA3E9E}" type="datetime2">
              <a:rPr lang="fr-FR" smtClean="0"/>
              <a:pPr/>
              <a:t>lundi 23 novembre 2020</a:t>
            </a:fld>
            <a:endParaRPr lang="fr-FR" dirty="0"/>
          </a:p>
        </p:txBody>
      </p:sp>
      <p:sp>
        <p:nvSpPr>
          <p:cNvPr id="9" name="Espace réservé du titre 8"/>
          <p:cNvSpPr>
            <a:spLocks noGrp="1"/>
          </p:cNvSpPr>
          <p:nvPr>
            <p:ph type="title"/>
          </p:nvPr>
        </p:nvSpPr>
        <p:spPr>
          <a:xfrm>
            <a:off x="159657" y="2365828"/>
            <a:ext cx="5762173" cy="1016001"/>
          </a:xfrm>
          <a:prstGeom prst="rect">
            <a:avLst/>
          </a:prstGeom>
        </p:spPr>
        <p:txBody>
          <a:bodyPr vert="horz" lIns="91440" tIns="45720" rIns="91440" bIns="45720" rtlCol="0" anchor="ctr">
            <a:normAutofit/>
          </a:bodyPr>
          <a:lstStyle/>
          <a:p>
            <a:r>
              <a:rPr lang="fr-FR" dirty="0"/>
              <a:t>Cliquez et modifiez le titre</a:t>
            </a:r>
          </a:p>
        </p:txBody>
      </p:sp>
      <p:sp>
        <p:nvSpPr>
          <p:cNvPr id="13" name="Espace réservé du texte 12"/>
          <p:cNvSpPr>
            <a:spLocks noGrp="1"/>
          </p:cNvSpPr>
          <p:nvPr>
            <p:ph type="body" idx="1"/>
          </p:nvPr>
        </p:nvSpPr>
        <p:spPr>
          <a:xfrm>
            <a:off x="159658" y="3646080"/>
            <a:ext cx="5352446" cy="286848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534879439"/>
      </p:ext>
    </p:extLst>
  </p:cSld>
  <p:clrMap bg1="lt1" tx1="dk1" bg2="lt2" tx2="dk2" accent1="accent1" accent2="accent2" accent3="accent3" accent4="accent4" accent5="accent5" accent6="accent6" hlink="hlink" folHlink="folHlink"/>
  <p:sldLayoutIdLst>
    <p:sldLayoutId id="2147483654" r:id="rId1"/>
  </p:sldLayoutIdLst>
  <p:hf sldNum="0" hdr="0"/>
  <p:txStyles>
    <p:titleStyle>
      <a:lvl1pPr algn="l" defTabSz="457200" rtl="0" eaLnBrk="1" latinLnBrk="0" hangingPunct="1">
        <a:spcBef>
          <a:spcPct val="0"/>
        </a:spcBef>
        <a:buNone/>
        <a:defRPr sz="2800" b="1" kern="1200">
          <a:solidFill>
            <a:schemeClr val="bg1"/>
          </a:solidFill>
          <a:latin typeface="Calibri"/>
          <a:ea typeface="+mj-ea"/>
          <a:cs typeface="Calibri"/>
        </a:defRPr>
      </a:lvl1pPr>
    </p:titleStyle>
    <p:bodyStyle>
      <a:lvl1pPr marL="180000" indent="-162000" algn="l" defTabSz="457200" rtl="0" eaLnBrk="1" latinLnBrk="0" hangingPunct="1">
        <a:lnSpc>
          <a:spcPct val="100000"/>
        </a:lnSpc>
        <a:spcBef>
          <a:spcPts val="0"/>
        </a:spcBef>
        <a:buFont typeface="Wingdings" charset="2"/>
        <a:buChar char="§"/>
        <a:defRPr sz="2000" kern="1200">
          <a:solidFill>
            <a:schemeClr val="bg1"/>
          </a:solidFill>
          <a:latin typeface="Calibri"/>
          <a:ea typeface="+mn-ea"/>
          <a:cs typeface="Calibri"/>
        </a:defRPr>
      </a:lvl1pPr>
      <a:lvl2pPr marL="597600" indent="-212400" algn="l" defTabSz="457200" rtl="0" eaLnBrk="1" latinLnBrk="0" hangingPunct="1">
        <a:spcBef>
          <a:spcPct val="20000"/>
        </a:spcBef>
        <a:buFont typeface="Lucida Grande"/>
        <a:buChar char="»"/>
        <a:defRPr sz="1600" kern="1200">
          <a:solidFill>
            <a:srgbClr val="FFFFFF"/>
          </a:solidFill>
          <a:latin typeface="+mn-lt"/>
          <a:ea typeface="+mn-ea"/>
          <a:cs typeface="+mn-cs"/>
        </a:defRPr>
      </a:lvl2pPr>
      <a:lvl3pPr marL="1054800" indent="-212400" algn="l" defTabSz="457200" rtl="0" eaLnBrk="1" latinLnBrk="0" hangingPunct="1">
        <a:spcBef>
          <a:spcPct val="20000"/>
        </a:spcBef>
        <a:buFont typeface="Arial"/>
        <a:buChar char="•"/>
        <a:defRPr sz="1600" kern="1200">
          <a:solidFill>
            <a:srgbClr val="FFFFFF"/>
          </a:solidFill>
          <a:latin typeface="Calibri"/>
          <a:ea typeface="+mn-ea"/>
          <a:cs typeface="Calibri"/>
        </a:defRPr>
      </a:lvl3pPr>
      <a:lvl4pPr marL="1512000" indent="-212400" algn="l" defTabSz="457200" rtl="0" eaLnBrk="1" latinLnBrk="0" hangingPunct="1">
        <a:spcBef>
          <a:spcPct val="20000"/>
        </a:spcBef>
        <a:buSzPct val="75000"/>
        <a:buFont typeface="Arial"/>
        <a:buChar char="•"/>
        <a:defRPr sz="1600" kern="1200">
          <a:solidFill>
            <a:srgbClr val="FFFFFF"/>
          </a:solidFill>
          <a:latin typeface="Calibri"/>
          <a:ea typeface="+mn-ea"/>
          <a:cs typeface="Calibri"/>
        </a:defRPr>
      </a:lvl4pPr>
      <a:lvl5pPr marL="1915200" indent="-158400" algn="l" defTabSz="457200" rtl="0" eaLnBrk="1" latinLnBrk="0" hangingPunct="1">
        <a:spcBef>
          <a:spcPct val="20000"/>
        </a:spcBef>
        <a:buSzPct val="50000"/>
        <a:buFont typeface="Arial"/>
        <a:buChar char="•"/>
        <a:defRPr sz="1600" kern="1200">
          <a:solidFill>
            <a:srgbClr val="FFFFFF"/>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5512" y="120960"/>
            <a:ext cx="8531288" cy="613440"/>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924444" y="1600200"/>
            <a:ext cx="7762356" cy="47502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6019800" y="6600960"/>
            <a:ext cx="2133600" cy="245710"/>
          </a:xfrm>
          <a:prstGeom prst="rect">
            <a:avLst/>
          </a:prstGeom>
        </p:spPr>
        <p:txBody>
          <a:bodyPr vert="horz" lIns="91440" tIns="45720" rIns="91440" bIns="45720" rtlCol="0" anchor="ctr"/>
          <a:lstStyle>
            <a:lvl1pPr algn="r">
              <a:defRPr sz="1200">
                <a:solidFill>
                  <a:schemeClr val="bg1"/>
                </a:solidFill>
              </a:defRPr>
            </a:lvl1pPr>
          </a:lstStyle>
          <a:p>
            <a:fld id="{86AF520F-485C-4D49-BF3A-72E5D8D0378D}" type="datetime2">
              <a:rPr lang="fr-FR" smtClean="0"/>
              <a:pPr/>
              <a:t>lundi 23 novembre 2020</a:t>
            </a:fld>
            <a:endParaRPr lang="fr-FR" dirty="0"/>
          </a:p>
        </p:txBody>
      </p:sp>
      <p:sp>
        <p:nvSpPr>
          <p:cNvPr id="5" name="Espace réservé du pied de page 4"/>
          <p:cNvSpPr>
            <a:spLocks noGrp="1"/>
          </p:cNvSpPr>
          <p:nvPr>
            <p:ph type="ftr" sz="quarter" idx="3"/>
          </p:nvPr>
        </p:nvSpPr>
        <p:spPr>
          <a:xfrm>
            <a:off x="717092" y="6600960"/>
            <a:ext cx="5302708" cy="245710"/>
          </a:xfrm>
          <a:prstGeom prst="rect">
            <a:avLst/>
          </a:prstGeom>
        </p:spPr>
        <p:txBody>
          <a:bodyPr vert="horz" lIns="91440" tIns="45720" rIns="91440" bIns="45720" rtlCol="0" anchor="ctr" anchorCtr="0"/>
          <a:lstStyle>
            <a:lvl1pPr algn="ctr">
              <a:defRPr sz="1200">
                <a:solidFill>
                  <a:schemeClr val="bg1"/>
                </a:solidFill>
              </a:defRPr>
            </a:lvl1pPr>
          </a:lstStyle>
          <a:p>
            <a:r>
              <a:rPr lang="fr-FR" dirty="0"/>
              <a:t>ESTA, par Sid Lamrous</a:t>
            </a:r>
          </a:p>
        </p:txBody>
      </p:sp>
      <p:sp>
        <p:nvSpPr>
          <p:cNvPr id="6" name="Espace réservé du numéro de diapositive 5"/>
          <p:cNvSpPr>
            <a:spLocks noGrp="1"/>
          </p:cNvSpPr>
          <p:nvPr>
            <p:ph type="sldNum" sz="quarter" idx="4"/>
          </p:nvPr>
        </p:nvSpPr>
        <p:spPr>
          <a:xfrm>
            <a:off x="0" y="6600960"/>
            <a:ext cx="717092" cy="245710"/>
          </a:xfrm>
          <a:prstGeom prst="rect">
            <a:avLst/>
          </a:prstGeom>
        </p:spPr>
        <p:txBody>
          <a:bodyPr vert="horz" lIns="91440" tIns="45720" rIns="91440" bIns="45720" rtlCol="0" anchor="ctr"/>
          <a:lstStyle>
            <a:lvl1pPr algn="ctr">
              <a:defRPr sz="1200">
                <a:solidFill>
                  <a:schemeClr val="bg1"/>
                </a:solidFill>
              </a:defRPr>
            </a:lvl1pPr>
          </a:lstStyle>
          <a:p>
            <a:fld id="{46BC2503-DDBB-404C-B680-0E4C002F0FCF}" type="slidenum">
              <a:rPr lang="fr-FR" smtClean="0"/>
              <a:pPr/>
              <a:t>‹N°›</a:t>
            </a:fld>
            <a:endParaRPr lang="fr-FR" dirty="0"/>
          </a:p>
        </p:txBody>
      </p:sp>
    </p:spTree>
    <p:extLst>
      <p:ext uri="{BB962C8B-B14F-4D97-AF65-F5344CB8AC3E}">
        <p14:creationId xmlns:p14="http://schemas.microsoft.com/office/powerpoint/2010/main" val="1282504755"/>
      </p:ext>
    </p:extLst>
  </p:cSld>
  <p:clrMap bg1="lt1" tx1="dk1" bg2="lt2" tx2="dk2" accent1="accent1" accent2="accent2" accent3="accent3" accent4="accent4" accent5="accent5" accent6="accent6" hlink="hlink" folHlink="folHlink"/>
  <p:sldLayoutIdLst>
    <p:sldLayoutId id="2147483656" r:id="rId1"/>
    <p:sldLayoutId id="2147483659" r:id="rId2"/>
    <p:sldLayoutId id="2147483660" r:id="rId3"/>
    <p:sldLayoutId id="2147483661" r:id="rId4"/>
  </p:sldLayoutIdLst>
  <p:hf sldNum="0" hdr="0"/>
  <p:txStyles>
    <p:titleStyle>
      <a:lvl1pPr algn="l" defTabSz="457200" rtl="0" eaLnBrk="1" latinLnBrk="0" hangingPunct="1">
        <a:spcBef>
          <a:spcPct val="0"/>
        </a:spcBef>
        <a:buNone/>
        <a:defRPr sz="2800" b="1" kern="1200">
          <a:solidFill>
            <a:srgbClr val="FFFFFF"/>
          </a:solidFill>
          <a:latin typeface="Calibri"/>
          <a:ea typeface="+mj-ea"/>
          <a:cs typeface="Calibri"/>
        </a:defRPr>
      </a:lvl1pPr>
    </p:titleStyle>
    <p:bodyStyle>
      <a:lvl1pPr marL="270000" indent="-270000" algn="l" defTabSz="457200" rtl="0" eaLnBrk="1" latinLnBrk="0" hangingPunct="1">
        <a:spcBef>
          <a:spcPct val="20000"/>
        </a:spcBef>
        <a:buClr>
          <a:schemeClr val="accent5">
            <a:lumMod val="60000"/>
            <a:lumOff val="40000"/>
          </a:schemeClr>
        </a:buClr>
        <a:buFont typeface="Lucida Grande"/>
        <a:buChar char="■"/>
        <a:defRPr sz="2600" kern="1200">
          <a:solidFill>
            <a:schemeClr val="tx1"/>
          </a:solidFill>
          <a:latin typeface="Calibri"/>
          <a:ea typeface="+mn-ea"/>
          <a:cs typeface="Calibri"/>
        </a:defRPr>
      </a:lvl1pPr>
      <a:lvl2pPr marL="669600" indent="-212400" algn="l" defTabSz="457200" rtl="0" eaLnBrk="1" latinLnBrk="0" hangingPunct="1">
        <a:spcBef>
          <a:spcPct val="20000"/>
        </a:spcBef>
        <a:buClr>
          <a:schemeClr val="accent4"/>
        </a:buClr>
        <a:buFont typeface="Lucida Grande"/>
        <a:buChar char="»"/>
        <a:defRPr sz="2200" kern="1200">
          <a:solidFill>
            <a:schemeClr val="tx1"/>
          </a:solidFill>
          <a:latin typeface="Calibri"/>
          <a:ea typeface="+mn-ea"/>
          <a:cs typeface="Calibri"/>
        </a:defRPr>
      </a:lvl2pPr>
      <a:lvl3pPr marL="1072800" indent="-158400" algn="l" defTabSz="457200" rtl="0" eaLnBrk="1" latinLnBrk="0" hangingPunct="1">
        <a:spcBef>
          <a:spcPct val="20000"/>
        </a:spcBef>
        <a:buClr>
          <a:schemeClr val="accent4"/>
        </a:buClr>
        <a:buFont typeface="Arial"/>
        <a:buChar char="•"/>
        <a:defRPr sz="2000" kern="1200">
          <a:solidFill>
            <a:schemeClr val="tx1"/>
          </a:solidFill>
          <a:latin typeface="Calibri"/>
          <a:ea typeface="+mn-ea"/>
          <a:cs typeface="Calibri"/>
        </a:defRPr>
      </a:lvl3pPr>
      <a:lvl4pPr marL="1530000" indent="-158400" algn="l" defTabSz="457200" rtl="0" eaLnBrk="1" latinLnBrk="0" hangingPunct="1">
        <a:spcBef>
          <a:spcPct val="20000"/>
        </a:spcBef>
        <a:buSzPct val="75000"/>
        <a:buFont typeface="Arial"/>
        <a:buChar char="•"/>
        <a:defRPr sz="2000" kern="1200">
          <a:solidFill>
            <a:schemeClr val="tx1"/>
          </a:solidFill>
          <a:latin typeface="Calibri"/>
          <a:ea typeface="+mn-ea"/>
          <a:cs typeface="Calibri"/>
        </a:defRPr>
      </a:lvl4pPr>
      <a:lvl5pPr marL="1987200" indent="-158400" algn="l" defTabSz="457200" rtl="0" eaLnBrk="1" latinLnBrk="0" hangingPunct="1">
        <a:spcBef>
          <a:spcPct val="20000"/>
        </a:spcBef>
        <a:buSzPct val="50000"/>
        <a:buFont typeface="Arial"/>
        <a:buChar char="•"/>
        <a:defRPr sz="20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7" name="Espace réservé du titre 6"/>
          <p:cNvSpPr>
            <a:spLocks noGrp="1"/>
          </p:cNvSpPr>
          <p:nvPr>
            <p:ph type="title"/>
          </p:nvPr>
        </p:nvSpPr>
        <p:spPr>
          <a:xfrm>
            <a:off x="914400" y="2443278"/>
            <a:ext cx="3103042" cy="3457842"/>
          </a:xfrm>
          <a:prstGeom prst="rect">
            <a:avLst/>
          </a:prstGeom>
        </p:spPr>
        <p:txBody>
          <a:bodyPr vert="horz" lIns="91440" tIns="45720" rIns="91440" bIns="45720" rtlCol="0" anchor="ctr">
            <a:normAutofit/>
          </a:bodyPr>
          <a:lstStyle/>
          <a:p>
            <a:r>
              <a:rPr lang="fr-FR" dirty="0"/>
              <a:t>Modifier</a:t>
            </a:r>
            <a:br>
              <a:rPr lang="fr-FR" dirty="0"/>
            </a:br>
            <a:r>
              <a:rPr lang="fr-FR" dirty="0"/>
              <a:t>le message de fin de présentation</a:t>
            </a:r>
          </a:p>
        </p:txBody>
      </p:sp>
    </p:spTree>
    <p:extLst>
      <p:ext uri="{BB962C8B-B14F-4D97-AF65-F5344CB8AC3E}">
        <p14:creationId xmlns:p14="http://schemas.microsoft.com/office/powerpoint/2010/main" val="875715581"/>
      </p:ext>
    </p:extLst>
  </p:cSld>
  <p:clrMap bg1="lt1" tx1="dk1" bg2="lt2" tx2="dk2" accent1="accent1" accent2="accent2" accent3="accent3" accent4="accent4" accent5="accent5" accent6="accent6" hlink="hlink" folHlink="folHlink"/>
  <p:sldLayoutIdLst>
    <p:sldLayoutId id="2147483658" r:id="rId1"/>
  </p:sldLayoutIdLst>
  <p:hf sldNum="0" hdr="0"/>
  <p:txStyles>
    <p:titleStyle>
      <a:lvl1pPr algn="ctr" defTabSz="457200" rtl="0" eaLnBrk="1" latinLnBrk="0" hangingPunct="1">
        <a:spcBef>
          <a:spcPct val="0"/>
        </a:spcBef>
        <a:buNone/>
        <a:defRPr sz="2800" kern="1200" baseline="0">
          <a:solidFill>
            <a:schemeClr val="tx1"/>
          </a:solidFill>
          <a:latin typeface="Calibri"/>
          <a:ea typeface="+mj-ea"/>
          <a:cs typeface="Calibri"/>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lgn="r"/>
            <a:fld id="{189294BE-D45E-444E-AFCA-BF0111ED13A0}" type="datetime2">
              <a:rPr lang="fr-FR" smtClean="0"/>
              <a:pPr algn="r"/>
              <a:t>lundi 23 novembre 2020</a:t>
            </a:fld>
            <a:endParaRPr lang="fr-FR" dirty="0"/>
          </a:p>
        </p:txBody>
      </p:sp>
      <p:sp>
        <p:nvSpPr>
          <p:cNvPr id="3" name="Espace réservé du pied de page 2"/>
          <p:cNvSpPr>
            <a:spLocks noGrp="1"/>
          </p:cNvSpPr>
          <p:nvPr>
            <p:ph type="ftr" sz="quarter" idx="11"/>
          </p:nvPr>
        </p:nvSpPr>
        <p:spPr/>
        <p:txBody>
          <a:bodyPr/>
          <a:lstStyle/>
          <a:p>
            <a:r>
              <a:rPr lang="fr-FR" dirty="0"/>
              <a:t>By Sid Lamrous</a:t>
            </a:r>
          </a:p>
        </p:txBody>
      </p:sp>
      <p:sp>
        <p:nvSpPr>
          <p:cNvPr id="4" name="Espace réservé du texte 3"/>
          <p:cNvSpPr>
            <a:spLocks noGrp="1"/>
          </p:cNvSpPr>
          <p:nvPr>
            <p:ph type="body" sz="quarter" idx="12"/>
          </p:nvPr>
        </p:nvSpPr>
        <p:spPr>
          <a:xfrm>
            <a:off x="-1" y="5358521"/>
            <a:ext cx="8410575" cy="420914"/>
          </a:xfrm>
        </p:spPr>
        <p:txBody>
          <a:bodyPr/>
          <a:lstStyle/>
          <a:p>
            <a:r>
              <a:rPr lang="fr-FR" dirty="0"/>
              <a:t>Master IOT</a:t>
            </a:r>
          </a:p>
        </p:txBody>
      </p:sp>
      <p:sp>
        <p:nvSpPr>
          <p:cNvPr id="6" name="Titre 5"/>
          <p:cNvSpPr>
            <a:spLocks noGrp="1"/>
          </p:cNvSpPr>
          <p:nvPr>
            <p:ph type="title"/>
          </p:nvPr>
        </p:nvSpPr>
        <p:spPr>
          <a:xfrm>
            <a:off x="-1" y="3954008"/>
            <a:ext cx="9129487" cy="1350962"/>
          </a:xfrm>
        </p:spPr>
        <p:txBody>
          <a:bodyPr>
            <a:noAutofit/>
          </a:bodyPr>
          <a:lstStyle/>
          <a:p>
            <a:r>
              <a:rPr lang="fr-FR" sz="3600" dirty="0" err="1"/>
              <a:t>Multidimensional</a:t>
            </a:r>
            <a:r>
              <a:rPr lang="fr-FR" sz="3600" dirty="0"/>
              <a:t> Data </a:t>
            </a:r>
            <a:r>
              <a:rPr lang="fr-FR" sz="3600" dirty="0" err="1"/>
              <a:t>Analysis</a:t>
            </a:r>
            <a:endParaRPr lang="fr-FR" sz="2400" dirty="0">
              <a:latin typeface="+mn-lt"/>
            </a:endParaRPr>
          </a:p>
        </p:txBody>
      </p:sp>
      <p:pic>
        <p:nvPicPr>
          <p:cNvPr id="10" name="Espace réservé pour une image  9">
            <a:extLst>
              <a:ext uri="{FF2B5EF4-FFF2-40B4-BE49-F238E27FC236}">
                <a16:creationId xmlns:a16="http://schemas.microsoft.com/office/drawing/2014/main" id="{4A77F248-37ED-41F7-A4A3-7BAED77FB185}"/>
              </a:ext>
            </a:extLst>
          </p:cNvPr>
          <p:cNvPicPr>
            <a:picLocks noGrp="1" noChangeAspect="1"/>
          </p:cNvPicPr>
          <p:nvPr>
            <p:ph type="pic" sz="quarter" idx="13"/>
          </p:nvPr>
        </p:nvPicPr>
        <p:blipFill>
          <a:blip r:embed="rId3"/>
          <a:srcRect l="17" r="17"/>
          <a:stretch>
            <a:fillRect/>
          </a:stretch>
        </p:blipFill>
        <p:spPr/>
      </p:pic>
    </p:spTree>
    <p:extLst>
      <p:ext uri="{BB962C8B-B14F-4D97-AF65-F5344CB8AC3E}">
        <p14:creationId xmlns:p14="http://schemas.microsoft.com/office/powerpoint/2010/main" val="189003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70FF2F3-B78E-41D0-A3C1-A96835BE5730}"/>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3E906E51-2C94-4894-9D83-FB437393C25F}" type="slidenum">
              <a:rPr lang="fr-FR" altLang="fr-FR" sz="970">
                <a:latin typeface="Comic Sans MS" panose="030F0702030302020204" pitchFamily="66" charset="0"/>
              </a:rPr>
              <a:pPr/>
              <a:t>10</a:t>
            </a:fld>
            <a:endParaRPr lang="fr-FR" altLang="fr-FR" sz="1455"/>
          </a:p>
        </p:txBody>
      </p:sp>
      <p:sp>
        <p:nvSpPr>
          <p:cNvPr id="32771" name="Rectangle 2">
            <a:extLst>
              <a:ext uri="{FF2B5EF4-FFF2-40B4-BE49-F238E27FC236}">
                <a16:creationId xmlns:a16="http://schemas.microsoft.com/office/drawing/2014/main" id="{8227F843-FD0B-4681-BB1B-E26E81BABE23}"/>
              </a:ext>
            </a:extLst>
          </p:cNvPr>
          <p:cNvSpPr>
            <a:spLocks noGrp="1" noChangeArrowheads="1"/>
          </p:cNvSpPr>
          <p:nvPr>
            <p:ph type="title"/>
          </p:nvPr>
        </p:nvSpPr>
        <p:spPr/>
        <p:txBody>
          <a:bodyPr/>
          <a:lstStyle/>
          <a:p>
            <a:r>
              <a:rPr lang="fr-FR" altLang="fr-FR" dirty="0" err="1"/>
              <a:t>Representation</a:t>
            </a:r>
            <a:r>
              <a:rPr lang="fr-FR" altLang="fr-FR" dirty="0"/>
              <a:t> of variables</a:t>
            </a:r>
          </a:p>
        </p:txBody>
      </p:sp>
      <p:pic>
        <p:nvPicPr>
          <p:cNvPr id="32772" name="Picture 3">
            <a:extLst>
              <a:ext uri="{FF2B5EF4-FFF2-40B4-BE49-F238E27FC236}">
                <a16:creationId xmlns:a16="http://schemas.microsoft.com/office/drawing/2014/main" id="{203D2C31-6399-4665-99BF-54D820A8775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51651" y="1981775"/>
            <a:ext cx="5139010" cy="4217939"/>
          </a:xfrm>
          <a:prstGeom prst="rect">
            <a:avLst/>
          </a:prstGeom>
          <a:ln>
            <a:noFill/>
          </a:ln>
          <a:effectLst>
            <a:outerShdw blurRad="292100" dist="139700" dir="2700000" algn="tl" rotWithShape="0">
              <a:srgbClr val="333333">
                <a:alpha val="65000"/>
              </a:srgbClr>
            </a:outerShdw>
          </a:effectLst>
        </p:spPr>
      </p:pic>
      <p:sp>
        <p:nvSpPr>
          <p:cNvPr id="6" name="Espace réservé du pied de page 3">
            <a:extLst>
              <a:ext uri="{FF2B5EF4-FFF2-40B4-BE49-F238E27FC236}">
                <a16:creationId xmlns:a16="http://schemas.microsoft.com/office/drawing/2014/main" id="{A6EA17F8-48F7-4969-B5C5-E65A5C9823A7}"/>
              </a:ext>
            </a:extLst>
          </p:cNvPr>
          <p:cNvSpPr>
            <a:spLocks noGrp="1"/>
          </p:cNvSpPr>
          <p:nvPr>
            <p:ph type="ftr" sz="quarter" idx="11"/>
          </p:nvPr>
        </p:nvSpPr>
        <p:spPr>
          <a:xfrm>
            <a:off x="717092" y="6600960"/>
            <a:ext cx="5302708" cy="245710"/>
          </a:xfrm>
        </p:spPr>
        <p:txBody>
          <a:bodyPr/>
          <a:lstStyle/>
          <a:p>
            <a:r>
              <a:rPr lang="fr-FR" dirty="0"/>
              <a:t>By Sid Lamrous</a:t>
            </a:r>
          </a:p>
        </p:txBody>
      </p:sp>
    </p:spTree>
  </p:cSld>
  <p:clrMapOvr>
    <a:masterClrMapping/>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08CA8A8E-9D6F-4D7D-8E36-4F081CC19D0B}"/>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508A7426-75A7-4697-AE1B-96485D137C7E}" type="slidenum">
              <a:rPr lang="fr-FR" altLang="fr-FR" sz="970">
                <a:latin typeface="Comic Sans MS" panose="030F0702030302020204" pitchFamily="66" charset="0"/>
              </a:rPr>
              <a:pPr/>
              <a:t>11</a:t>
            </a:fld>
            <a:endParaRPr lang="fr-FR" altLang="fr-FR" sz="1455"/>
          </a:p>
        </p:txBody>
      </p:sp>
      <p:sp>
        <p:nvSpPr>
          <p:cNvPr id="31747" name="Rectangle 2">
            <a:extLst>
              <a:ext uri="{FF2B5EF4-FFF2-40B4-BE49-F238E27FC236}">
                <a16:creationId xmlns:a16="http://schemas.microsoft.com/office/drawing/2014/main" id="{2831F866-8CB0-4771-82D7-27504D0E3330}"/>
              </a:ext>
            </a:extLst>
          </p:cNvPr>
          <p:cNvSpPr>
            <a:spLocks noGrp="1" noChangeArrowheads="1"/>
          </p:cNvSpPr>
          <p:nvPr>
            <p:ph type="title"/>
          </p:nvPr>
        </p:nvSpPr>
        <p:spPr>
          <a:xfrm>
            <a:off x="358546" y="357505"/>
            <a:ext cx="7771374" cy="508000"/>
          </a:xfrm>
        </p:spPr>
        <p:txBody>
          <a:bodyPr>
            <a:normAutofit fontScale="90000"/>
          </a:bodyPr>
          <a:lstStyle/>
          <a:p>
            <a:r>
              <a:rPr lang="fr-FR" altLang="fr-FR" sz="3232" dirty="0" err="1"/>
              <a:t>Interpretation</a:t>
            </a:r>
            <a:br>
              <a:rPr lang="fr-FR" altLang="fr-FR" sz="3232" dirty="0"/>
            </a:br>
            <a:endParaRPr lang="fr-FR" altLang="fr-FR" sz="3232" dirty="0"/>
          </a:p>
        </p:txBody>
      </p:sp>
      <p:sp>
        <p:nvSpPr>
          <p:cNvPr id="31748" name="Rectangle 4">
            <a:extLst>
              <a:ext uri="{FF2B5EF4-FFF2-40B4-BE49-F238E27FC236}">
                <a16:creationId xmlns:a16="http://schemas.microsoft.com/office/drawing/2014/main" id="{7ACAA588-2F4A-4DBD-AA06-D9A14EA17578}"/>
              </a:ext>
            </a:extLst>
          </p:cNvPr>
          <p:cNvSpPr>
            <a:spLocks noGrp="1" noChangeArrowheads="1"/>
          </p:cNvSpPr>
          <p:nvPr>
            <p:ph type="body" idx="1"/>
          </p:nvPr>
        </p:nvSpPr>
        <p:spPr>
          <a:xfrm>
            <a:off x="717092" y="1750989"/>
            <a:ext cx="5199668" cy="4217939"/>
          </a:xfrm>
        </p:spPr>
        <p:txBody>
          <a:bodyPr>
            <a:normAutofit fontScale="85000" lnSpcReduction="10000"/>
          </a:bodyPr>
          <a:lstStyle/>
          <a:p>
            <a:r>
              <a:rPr lang="en-US" altLang="fr-FR" sz="2263" dirty="0"/>
              <a:t>The first factor is positively correlated, and quite strongly, with each of the 4 initial variables: the more a student obtains </a:t>
            </a:r>
            <a:r>
              <a:rPr lang="en-US" altLang="fr-FR" sz="2263" dirty="0">
                <a:solidFill>
                  <a:srgbClr val="FF0000"/>
                </a:solidFill>
              </a:rPr>
              <a:t>good marks</a:t>
            </a:r>
            <a:r>
              <a:rPr lang="en-US" altLang="fr-FR" sz="2263" dirty="0"/>
              <a:t> in each of the 4 disciplines, the more he has a </a:t>
            </a:r>
            <a:r>
              <a:rPr lang="en-US" altLang="fr-FR" sz="2263" dirty="0">
                <a:solidFill>
                  <a:srgbClr val="FF0000"/>
                </a:solidFill>
              </a:rPr>
              <a:t>high score </a:t>
            </a:r>
            <a:r>
              <a:rPr lang="en-US" altLang="fr-FR" sz="2263" dirty="0"/>
              <a:t>on the axis; Conversely, the </a:t>
            </a:r>
            <a:r>
              <a:rPr lang="en-US" altLang="fr-FR" sz="2263" dirty="0">
                <a:solidFill>
                  <a:srgbClr val="FF0000"/>
                </a:solidFill>
              </a:rPr>
              <a:t>worse</a:t>
            </a:r>
            <a:r>
              <a:rPr lang="en-US" altLang="fr-FR" sz="2263" dirty="0"/>
              <a:t> his grades, the more </a:t>
            </a:r>
            <a:r>
              <a:rPr lang="en-US" altLang="fr-FR" sz="2263" dirty="0">
                <a:solidFill>
                  <a:srgbClr val="FF0000"/>
                </a:solidFill>
              </a:rPr>
              <a:t>negative </a:t>
            </a:r>
            <a:r>
              <a:rPr lang="en-US" altLang="fr-FR" sz="2263" dirty="0"/>
              <a:t>his score.</a:t>
            </a:r>
          </a:p>
          <a:p>
            <a:endParaRPr lang="en-US" altLang="fr-FR" sz="2263" dirty="0"/>
          </a:p>
          <a:p>
            <a:r>
              <a:rPr lang="en-US" altLang="fr-FR" sz="2263" dirty="0"/>
              <a:t>Axis 2 opposes, one part, French and English (positive correlations), on the other hand, mathematics and physics (negative correlations). It is therefore an axis of opposition between </a:t>
            </a:r>
            <a:r>
              <a:rPr lang="en-US" altLang="fr-FR" sz="2263" dirty="0">
                <a:solidFill>
                  <a:srgbClr val="FF0000"/>
                </a:solidFill>
              </a:rPr>
              <a:t>literary</a:t>
            </a:r>
            <a:r>
              <a:rPr lang="en-US" altLang="fr-FR" sz="2263" dirty="0"/>
              <a:t> and </a:t>
            </a:r>
            <a:r>
              <a:rPr lang="en-US" altLang="fr-FR" sz="2263" dirty="0">
                <a:solidFill>
                  <a:srgbClr val="FF0000"/>
                </a:solidFill>
              </a:rPr>
              <a:t>scientific disciplines</a:t>
            </a:r>
            <a:r>
              <a:rPr lang="en-US" altLang="fr-FR" sz="2263" dirty="0"/>
              <a:t>, above all marked by the opposition between French and Mathematics.</a:t>
            </a:r>
            <a:endParaRPr lang="fr-FR" altLang="fr-FR" sz="2263" dirty="0"/>
          </a:p>
        </p:txBody>
      </p:sp>
      <p:sp>
        <p:nvSpPr>
          <p:cNvPr id="6" name="Espace réservé du pied de page 3">
            <a:extLst>
              <a:ext uri="{FF2B5EF4-FFF2-40B4-BE49-F238E27FC236}">
                <a16:creationId xmlns:a16="http://schemas.microsoft.com/office/drawing/2014/main" id="{93783973-AAE2-4CC2-9A75-159D75A80A4D}"/>
              </a:ext>
            </a:extLst>
          </p:cNvPr>
          <p:cNvSpPr>
            <a:spLocks noGrp="1"/>
          </p:cNvSpPr>
          <p:nvPr>
            <p:ph type="ftr" sz="quarter" idx="11"/>
          </p:nvPr>
        </p:nvSpPr>
        <p:spPr>
          <a:xfrm>
            <a:off x="717092" y="6600960"/>
            <a:ext cx="5302708" cy="245710"/>
          </a:xfrm>
        </p:spPr>
        <p:txBody>
          <a:bodyPr/>
          <a:lstStyle/>
          <a:p>
            <a:r>
              <a:rPr lang="fr-FR" dirty="0"/>
              <a:t>By Sid Lamrous</a:t>
            </a:r>
          </a:p>
        </p:txBody>
      </p:sp>
      <p:pic>
        <p:nvPicPr>
          <p:cNvPr id="7" name="Picture 3">
            <a:extLst>
              <a:ext uri="{FF2B5EF4-FFF2-40B4-BE49-F238E27FC236}">
                <a16:creationId xmlns:a16="http://schemas.microsoft.com/office/drawing/2014/main" id="{1B7B5D93-881F-4321-B915-305F06FFBF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6"/>
          <a:stretch/>
        </p:blipFill>
        <p:spPr>
          <a:xfrm>
            <a:off x="5748545" y="2178468"/>
            <a:ext cx="3651487" cy="32532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a:extLst>
              <a:ext uri="{FF2B5EF4-FFF2-40B4-BE49-F238E27FC236}">
                <a16:creationId xmlns:a16="http://schemas.microsoft.com/office/drawing/2014/main" id="{3F0AD5F1-2C86-4247-88C4-345BB4C6A512}"/>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F251A6C5-5ABF-4CEB-8AD8-5165A5D12F38}" type="slidenum">
              <a:rPr lang="fr-FR" altLang="fr-FR" sz="970">
                <a:latin typeface="Comic Sans MS" panose="030F0702030302020204" pitchFamily="66" charset="0"/>
              </a:rPr>
              <a:pPr/>
              <a:t>12</a:t>
            </a:fld>
            <a:endParaRPr lang="fr-FR" altLang="fr-FR" sz="1455"/>
          </a:p>
        </p:txBody>
      </p:sp>
      <p:sp>
        <p:nvSpPr>
          <p:cNvPr id="33795" name="Rectangle 2">
            <a:extLst>
              <a:ext uri="{FF2B5EF4-FFF2-40B4-BE49-F238E27FC236}">
                <a16:creationId xmlns:a16="http://schemas.microsoft.com/office/drawing/2014/main" id="{9D25DD0A-E5CA-4ADB-83EB-3B823A7E6AB7}"/>
              </a:ext>
            </a:extLst>
          </p:cNvPr>
          <p:cNvSpPr>
            <a:spLocks noGrp="1" noChangeArrowheads="1"/>
          </p:cNvSpPr>
          <p:nvPr>
            <p:ph type="title"/>
          </p:nvPr>
        </p:nvSpPr>
        <p:spPr>
          <a:xfrm>
            <a:off x="578207" y="234354"/>
            <a:ext cx="7771374" cy="908242"/>
          </a:xfrm>
        </p:spPr>
        <p:txBody>
          <a:bodyPr>
            <a:normAutofit fontScale="90000"/>
          </a:bodyPr>
          <a:lstStyle/>
          <a:p>
            <a:r>
              <a:rPr lang="fr-FR" altLang="fr-FR" sz="3232" dirty="0" err="1"/>
              <a:t>Results</a:t>
            </a:r>
            <a:r>
              <a:rPr lang="fr-FR" altLang="fr-FR" sz="3232" dirty="0"/>
              <a:t> of </a:t>
            </a:r>
            <a:r>
              <a:rPr lang="fr-FR" altLang="fr-FR" sz="3232" dirty="0" err="1"/>
              <a:t>individuals</a:t>
            </a:r>
            <a:br>
              <a:rPr lang="fr-FR" altLang="fr-FR" sz="3232" dirty="0"/>
            </a:br>
            <a:endParaRPr lang="fr-FR" altLang="fr-FR" sz="3232" dirty="0"/>
          </a:p>
        </p:txBody>
      </p:sp>
      <p:sp>
        <p:nvSpPr>
          <p:cNvPr id="33796" name="Rectangle 3">
            <a:extLst>
              <a:ext uri="{FF2B5EF4-FFF2-40B4-BE49-F238E27FC236}">
                <a16:creationId xmlns:a16="http://schemas.microsoft.com/office/drawing/2014/main" id="{F15C1BF0-0A1F-437C-89FB-4A2897A609F8}"/>
              </a:ext>
            </a:extLst>
          </p:cNvPr>
          <p:cNvSpPr>
            <a:spLocks noGrp="1" noChangeArrowheads="1"/>
          </p:cNvSpPr>
          <p:nvPr>
            <p:ph type="body" idx="1"/>
          </p:nvPr>
        </p:nvSpPr>
        <p:spPr>
          <a:xfrm>
            <a:off x="717092" y="1155828"/>
            <a:ext cx="8144104" cy="1185333"/>
          </a:xfrm>
        </p:spPr>
        <p:txBody>
          <a:bodyPr/>
          <a:lstStyle/>
          <a:p>
            <a:r>
              <a:rPr lang="en-US" altLang="fr-FR" dirty="0"/>
              <a:t>The table below contains all the important results on individuals.</a:t>
            </a:r>
            <a:endParaRPr lang="fr-FR" altLang="fr-FR" dirty="0"/>
          </a:p>
        </p:txBody>
      </p:sp>
      <p:pic>
        <p:nvPicPr>
          <p:cNvPr id="33797" name="Picture 6">
            <a:extLst>
              <a:ext uri="{FF2B5EF4-FFF2-40B4-BE49-F238E27FC236}">
                <a16:creationId xmlns:a16="http://schemas.microsoft.com/office/drawing/2014/main" id="{0299E6A4-B1C0-4249-983B-A0D00A0D7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128" y="3414415"/>
            <a:ext cx="7863737" cy="318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Espace réservé du pied de page 3">
            <a:extLst>
              <a:ext uri="{FF2B5EF4-FFF2-40B4-BE49-F238E27FC236}">
                <a16:creationId xmlns:a16="http://schemas.microsoft.com/office/drawing/2014/main" id="{4B788871-7DE2-4B6F-B723-56F702E4657A}"/>
              </a:ext>
            </a:extLst>
          </p:cNvPr>
          <p:cNvSpPr>
            <a:spLocks noGrp="1"/>
          </p:cNvSpPr>
          <p:nvPr>
            <p:ph type="ftr" sz="quarter" idx="11"/>
          </p:nvPr>
        </p:nvSpPr>
        <p:spPr>
          <a:xfrm>
            <a:off x="717092" y="6600960"/>
            <a:ext cx="5302708" cy="245710"/>
          </a:xfrm>
        </p:spPr>
        <p:txBody>
          <a:bodyPr/>
          <a:lstStyle/>
          <a:p>
            <a:r>
              <a:rPr lang="fr-FR" dirty="0"/>
              <a:t>By Sid Lamrous</a:t>
            </a:r>
          </a:p>
        </p:txBody>
      </p:sp>
      <p:pic>
        <p:nvPicPr>
          <p:cNvPr id="8" name="Picture 3">
            <a:extLst>
              <a:ext uri="{FF2B5EF4-FFF2-40B4-BE49-F238E27FC236}">
                <a16:creationId xmlns:a16="http://schemas.microsoft.com/office/drawing/2014/main" id="{7A36B3E8-AC96-4EB4-9DEA-742EF71BCF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57" t="7027"/>
          <a:stretch/>
        </p:blipFill>
        <p:spPr>
          <a:xfrm>
            <a:off x="7056048" y="1612429"/>
            <a:ext cx="1901401" cy="17031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61659376-EA6E-4424-87EF-42A34D0EF7E8}"/>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BC0FD543-DD05-41AF-AC9F-3586DEB7305D}" type="slidenum">
              <a:rPr lang="fr-FR" altLang="fr-FR" sz="970">
                <a:latin typeface="Comic Sans MS" panose="030F0702030302020204" pitchFamily="66" charset="0"/>
              </a:rPr>
              <a:pPr/>
              <a:t>13</a:t>
            </a:fld>
            <a:endParaRPr lang="fr-FR" altLang="fr-FR" sz="1455"/>
          </a:p>
        </p:txBody>
      </p:sp>
      <p:sp>
        <p:nvSpPr>
          <p:cNvPr id="34819" name="Rectangle 2">
            <a:extLst>
              <a:ext uri="{FF2B5EF4-FFF2-40B4-BE49-F238E27FC236}">
                <a16:creationId xmlns:a16="http://schemas.microsoft.com/office/drawing/2014/main" id="{7FD2CA54-CCBE-4FC6-8CDF-F26932B5DBE1}"/>
              </a:ext>
            </a:extLst>
          </p:cNvPr>
          <p:cNvSpPr>
            <a:spLocks noGrp="1" noChangeArrowheads="1"/>
          </p:cNvSpPr>
          <p:nvPr>
            <p:ph type="title"/>
          </p:nvPr>
        </p:nvSpPr>
        <p:spPr>
          <a:xfrm>
            <a:off x="564717" y="118899"/>
            <a:ext cx="7771374" cy="908242"/>
          </a:xfrm>
        </p:spPr>
        <p:txBody>
          <a:bodyPr/>
          <a:lstStyle/>
          <a:p>
            <a:r>
              <a:rPr lang="fr-FR" altLang="fr-FR" dirty="0" err="1"/>
              <a:t>Interpretation</a:t>
            </a:r>
            <a:endParaRPr lang="fr-FR" altLang="fr-FR" dirty="0"/>
          </a:p>
        </p:txBody>
      </p:sp>
      <p:sp>
        <p:nvSpPr>
          <p:cNvPr id="34820" name="Rectangle 4">
            <a:extLst>
              <a:ext uri="{FF2B5EF4-FFF2-40B4-BE49-F238E27FC236}">
                <a16:creationId xmlns:a16="http://schemas.microsoft.com/office/drawing/2014/main" id="{924E5FE0-0532-4CA0-AE86-EE330FC39C43}"/>
              </a:ext>
            </a:extLst>
          </p:cNvPr>
          <p:cNvSpPr>
            <a:spLocks noGrp="1" noChangeArrowheads="1"/>
          </p:cNvSpPr>
          <p:nvPr>
            <p:ph type="body" idx="1"/>
          </p:nvPr>
        </p:nvSpPr>
        <p:spPr>
          <a:xfrm>
            <a:off x="640132" y="1479101"/>
            <a:ext cx="5468437" cy="5121859"/>
          </a:xfrm>
        </p:spPr>
        <p:txBody>
          <a:bodyPr>
            <a:normAutofit fontScale="92500"/>
          </a:bodyPr>
          <a:lstStyle/>
          <a:p>
            <a:pPr>
              <a:lnSpc>
                <a:spcPct val="90000"/>
              </a:lnSpc>
            </a:pPr>
            <a:r>
              <a:rPr lang="en-US" altLang="fr-FR" sz="2263" dirty="0"/>
              <a:t>We can thus see that axis 1 represents the overall result of the students (if we took their score or coordinates on axis 1, we would obtain the same ranking as if we took their general average). Moreover, the “highest” student on the graph, the one with the highest coordinate on axis 2, is </a:t>
            </a:r>
            <a:r>
              <a:rPr lang="en-US" altLang="fr-FR" sz="2263" dirty="0">
                <a:solidFill>
                  <a:srgbClr val="FF0000"/>
                </a:solidFill>
              </a:rPr>
              <a:t>Pierre</a:t>
            </a:r>
            <a:r>
              <a:rPr lang="en-US" altLang="fr-FR" sz="2263" dirty="0"/>
              <a:t>, whose results are the most contrasted in favor of literary disciplines (14 and 11.5 against 7 and 5.5). It is exactly the opposite for </a:t>
            </a:r>
            <a:r>
              <a:rPr lang="en-US" altLang="fr-FR" sz="2263" dirty="0">
                <a:solidFill>
                  <a:srgbClr val="FF0000"/>
                </a:solidFill>
              </a:rPr>
              <a:t>André</a:t>
            </a:r>
            <a:r>
              <a:rPr lang="en-US" altLang="fr-FR" sz="2263" dirty="0"/>
              <a:t>, who obtains the average in science disciplines (11 and 10) but very poor results in literary disciplines (7 and 5.5). Note that </a:t>
            </a:r>
            <a:r>
              <a:rPr lang="en-US" altLang="fr-FR" sz="2263" dirty="0">
                <a:solidFill>
                  <a:srgbClr val="FF0000"/>
                </a:solidFill>
              </a:rPr>
              <a:t>Monique and Alain</a:t>
            </a:r>
            <a:r>
              <a:rPr lang="en-US" altLang="fr-FR" sz="2263" dirty="0"/>
              <a:t> have a score close to 0 on axis 2 because they have very homogeneous results in the 4 disciplines (but at very different levels, which axis 1 has already revealed).</a:t>
            </a:r>
            <a:endParaRPr lang="fr-FR" altLang="fr-FR" sz="2263" dirty="0"/>
          </a:p>
          <a:p>
            <a:pPr>
              <a:lnSpc>
                <a:spcPct val="90000"/>
              </a:lnSpc>
            </a:pPr>
            <a:endParaRPr lang="fr-FR" altLang="fr-FR" sz="2263" dirty="0"/>
          </a:p>
        </p:txBody>
      </p:sp>
      <p:sp>
        <p:nvSpPr>
          <p:cNvPr id="6" name="Espace réservé du pied de page 3">
            <a:extLst>
              <a:ext uri="{FF2B5EF4-FFF2-40B4-BE49-F238E27FC236}">
                <a16:creationId xmlns:a16="http://schemas.microsoft.com/office/drawing/2014/main" id="{5537756C-CC5B-40E8-B9E3-EA6090A8C640}"/>
              </a:ext>
            </a:extLst>
          </p:cNvPr>
          <p:cNvSpPr>
            <a:spLocks noGrp="1"/>
          </p:cNvSpPr>
          <p:nvPr>
            <p:ph type="ftr" sz="quarter" idx="11"/>
          </p:nvPr>
        </p:nvSpPr>
        <p:spPr>
          <a:xfrm>
            <a:off x="717092" y="6600960"/>
            <a:ext cx="5302708" cy="245710"/>
          </a:xfrm>
        </p:spPr>
        <p:txBody>
          <a:bodyPr/>
          <a:lstStyle/>
          <a:p>
            <a:r>
              <a:rPr lang="fr-FR" dirty="0"/>
              <a:t>By Sid Lamrous</a:t>
            </a:r>
          </a:p>
        </p:txBody>
      </p:sp>
      <p:pic>
        <p:nvPicPr>
          <p:cNvPr id="7" name="Picture 4">
            <a:extLst>
              <a:ext uri="{FF2B5EF4-FFF2-40B4-BE49-F238E27FC236}">
                <a16:creationId xmlns:a16="http://schemas.microsoft.com/office/drawing/2014/main" id="{8B6E2B9F-5EC4-4CE5-A832-4C3136729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39589" y="1716504"/>
            <a:ext cx="2808488" cy="191573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3">
            <a:extLst>
              <a:ext uri="{FF2B5EF4-FFF2-40B4-BE49-F238E27FC236}">
                <a16:creationId xmlns:a16="http://schemas.microsoft.com/office/drawing/2014/main" id="{3AC11F97-C950-4E99-82FA-F5DA430395A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357" t="7027"/>
          <a:stretch/>
        </p:blipFill>
        <p:spPr>
          <a:xfrm>
            <a:off x="6108569" y="3784118"/>
            <a:ext cx="2916993" cy="261288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0B824E-CFBE-4549-97DD-1E2C2F84F2DD}"/>
              </a:ext>
            </a:extLst>
          </p:cNvPr>
          <p:cNvSpPr>
            <a:spLocks noGrp="1"/>
          </p:cNvSpPr>
          <p:nvPr>
            <p:ph type="title"/>
          </p:nvPr>
        </p:nvSpPr>
        <p:spPr/>
        <p:txBody>
          <a:bodyPr/>
          <a:lstStyle/>
          <a:p>
            <a:r>
              <a:rPr lang="fr-FR" altLang="fr-FR" dirty="0"/>
              <a:t>Qualité de représentation des individus</a:t>
            </a:r>
            <a:endParaRPr lang="fr-FR" dirty="0"/>
          </a:p>
        </p:txBody>
      </p:sp>
      <p:sp>
        <p:nvSpPr>
          <p:cNvPr id="4" name="Espace réservé du pied de page 3">
            <a:extLst>
              <a:ext uri="{FF2B5EF4-FFF2-40B4-BE49-F238E27FC236}">
                <a16:creationId xmlns:a16="http://schemas.microsoft.com/office/drawing/2014/main" id="{44DA5236-B88F-46B1-BDC1-6E4F0895FDFA}"/>
              </a:ext>
            </a:extLst>
          </p:cNvPr>
          <p:cNvSpPr>
            <a:spLocks noGrp="1"/>
          </p:cNvSpPr>
          <p:nvPr>
            <p:ph type="ftr" sz="quarter" idx="11"/>
          </p:nvPr>
        </p:nvSpPr>
        <p:spPr/>
        <p:txBody>
          <a:bodyPr/>
          <a:lstStyle/>
          <a:p>
            <a:r>
              <a:rPr lang="fr-FR" dirty="0"/>
              <a:t>By Sid Lamrous</a:t>
            </a:r>
          </a:p>
        </p:txBody>
      </p:sp>
      <p:sp>
        <p:nvSpPr>
          <p:cNvPr id="5" name="Rectangle 3">
            <a:extLst>
              <a:ext uri="{FF2B5EF4-FFF2-40B4-BE49-F238E27FC236}">
                <a16:creationId xmlns:a16="http://schemas.microsoft.com/office/drawing/2014/main" id="{890AED2E-4096-4AFF-978E-F748C8F0A86E}"/>
              </a:ext>
            </a:extLst>
          </p:cNvPr>
          <p:cNvSpPr txBox="1">
            <a:spLocks noChangeArrowheads="1"/>
          </p:cNvSpPr>
          <p:nvPr/>
        </p:nvSpPr>
        <p:spPr>
          <a:xfrm>
            <a:off x="857839" y="1494494"/>
            <a:ext cx="8286162" cy="5363505"/>
          </a:xfrm>
          <a:prstGeom prst="rect">
            <a:avLst/>
          </a:prstGeom>
        </p:spPr>
        <p:txBody>
          <a:bodyPr vert="horz" lIns="91440" tIns="45720" rIns="91440" bIns="45720" rtlCol="0">
            <a:normAutofit/>
          </a:bodyPr>
          <a:lstStyle>
            <a:lvl1pPr marL="270000" indent="-270000" algn="l" defTabSz="457200" rtl="0" eaLnBrk="1" latinLnBrk="0" hangingPunct="1">
              <a:spcBef>
                <a:spcPct val="20000"/>
              </a:spcBef>
              <a:buClr>
                <a:schemeClr val="accent5">
                  <a:lumMod val="60000"/>
                  <a:lumOff val="40000"/>
                </a:schemeClr>
              </a:buClr>
              <a:buFont typeface="Lucida Grande"/>
              <a:buChar char="■"/>
              <a:defRPr sz="2600" kern="1200">
                <a:solidFill>
                  <a:schemeClr val="tx1"/>
                </a:solidFill>
                <a:latin typeface="Calibri"/>
                <a:ea typeface="+mn-ea"/>
                <a:cs typeface="Calibri"/>
              </a:defRPr>
            </a:lvl1pPr>
            <a:lvl2pPr marL="669600" indent="-212400" algn="l" defTabSz="457200" rtl="0" eaLnBrk="1" latinLnBrk="0" hangingPunct="1">
              <a:spcBef>
                <a:spcPct val="20000"/>
              </a:spcBef>
              <a:buClr>
                <a:schemeClr val="accent4"/>
              </a:buClr>
              <a:buFont typeface="Lucida Grande"/>
              <a:buChar char="»"/>
              <a:defRPr sz="2200" kern="1200">
                <a:solidFill>
                  <a:schemeClr val="tx1"/>
                </a:solidFill>
                <a:latin typeface="Calibri"/>
                <a:ea typeface="+mn-ea"/>
                <a:cs typeface="Calibri"/>
              </a:defRPr>
            </a:lvl2pPr>
            <a:lvl3pPr marL="1072800" indent="-158400" algn="l" defTabSz="457200" rtl="0" eaLnBrk="1" latinLnBrk="0" hangingPunct="1">
              <a:spcBef>
                <a:spcPct val="20000"/>
              </a:spcBef>
              <a:buClr>
                <a:schemeClr val="accent4"/>
              </a:buClr>
              <a:buFont typeface="Arial"/>
              <a:buChar char="•"/>
              <a:defRPr sz="2000" kern="1200">
                <a:solidFill>
                  <a:schemeClr val="tx1"/>
                </a:solidFill>
                <a:latin typeface="Calibri"/>
                <a:ea typeface="+mn-ea"/>
                <a:cs typeface="Calibri"/>
              </a:defRPr>
            </a:lvl3pPr>
            <a:lvl4pPr marL="1530000" indent="-158400" algn="l" defTabSz="457200" rtl="0" eaLnBrk="1" latinLnBrk="0" hangingPunct="1">
              <a:spcBef>
                <a:spcPct val="20000"/>
              </a:spcBef>
              <a:buSzPct val="75000"/>
              <a:buFont typeface="Arial"/>
              <a:buChar char="•"/>
              <a:defRPr sz="2000" kern="1200">
                <a:solidFill>
                  <a:schemeClr val="tx1"/>
                </a:solidFill>
                <a:latin typeface="Calibri"/>
                <a:ea typeface="+mn-ea"/>
                <a:cs typeface="Calibri"/>
              </a:defRPr>
            </a:lvl4pPr>
            <a:lvl5pPr marL="1987200" indent="-158400" algn="l" defTabSz="457200" rtl="0" eaLnBrk="1" latinLnBrk="0" hangingPunct="1">
              <a:spcBef>
                <a:spcPct val="20000"/>
              </a:spcBef>
              <a:buSzPct val="50000"/>
              <a:buFont typeface="Arial"/>
              <a:buChar char="•"/>
              <a:defRPr sz="20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fr-FR" dirty="0"/>
              <a:t>The last 2 columns of the table are square cosines which carry the (* quality of the representation *) of each individual on each ax.</a:t>
            </a:r>
          </a:p>
          <a:p>
            <a:r>
              <a:rPr lang="en-US" altLang="fr-FR" dirty="0"/>
              <a:t>These quantities add up ax by ax, so that, in dimension 2, Evelyne is represented at 98% (0.25 + 0.73), while the other 8 individuals are at 100%.</a:t>
            </a:r>
          </a:p>
          <a:p>
            <a:r>
              <a:rPr lang="en-US" altLang="fr-FR" dirty="0"/>
              <a:t>When we summarize the data in dimension 2, and therefore we represent them in a plane, each individual is then represented by the projection of the initial vector on the plane in question</a:t>
            </a:r>
            <a:endParaRPr lang="fr-FR" altLang="fr-FR" dirty="0"/>
          </a:p>
          <a:p>
            <a:endParaRPr lang="fr-FR" altLang="fr-FR" dirty="0"/>
          </a:p>
          <a:p>
            <a:endParaRPr lang="fr-FR" altLang="fr-FR" dirty="0"/>
          </a:p>
        </p:txBody>
      </p:sp>
    </p:spTree>
    <p:extLst>
      <p:ext uri="{BB962C8B-B14F-4D97-AF65-F5344CB8AC3E}">
        <p14:creationId xmlns:p14="http://schemas.microsoft.com/office/powerpoint/2010/main" val="3551917860"/>
      </p:ext>
    </p:extLst>
  </p:cSld>
  <p:clrMapOvr>
    <a:masterClrMapping/>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Thank</a:t>
            </a:r>
            <a:r>
              <a:rPr lang="fr-FR" dirty="0"/>
              <a:t> You</a:t>
            </a:r>
          </a:p>
        </p:txBody>
      </p:sp>
    </p:spTree>
    <p:extLst>
      <p:ext uri="{BB962C8B-B14F-4D97-AF65-F5344CB8AC3E}">
        <p14:creationId xmlns:p14="http://schemas.microsoft.com/office/powerpoint/2010/main" val="393935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D3CDF38-037F-417F-83BE-FF4A969E6D20}"/>
              </a:ext>
            </a:extLst>
          </p:cNvPr>
          <p:cNvSpPr>
            <a:spLocks noGrp="1"/>
          </p:cNvSpPr>
          <p:nvPr>
            <p:ph type="dt" sz="half" idx="10"/>
          </p:nvPr>
        </p:nvSpPr>
        <p:spPr/>
        <p:txBody>
          <a:bodyPr/>
          <a:lstStyle/>
          <a:p>
            <a:fld id="{9DC3F143-385A-455B-B549-D1481F70D1E5}" type="datetime2">
              <a:rPr lang="fr-FR" smtClean="0"/>
              <a:pPr/>
              <a:t>lundi 23 novembre 2020</a:t>
            </a:fld>
            <a:endParaRPr lang="fr-FR" dirty="0"/>
          </a:p>
        </p:txBody>
      </p:sp>
      <p:sp>
        <p:nvSpPr>
          <p:cNvPr id="3" name="Espace réservé du pied de page 2">
            <a:extLst>
              <a:ext uri="{FF2B5EF4-FFF2-40B4-BE49-F238E27FC236}">
                <a16:creationId xmlns:a16="http://schemas.microsoft.com/office/drawing/2014/main" id="{252D64FC-9AC3-4BAD-871E-6E82E48EB925}"/>
              </a:ext>
            </a:extLst>
          </p:cNvPr>
          <p:cNvSpPr>
            <a:spLocks noGrp="1"/>
          </p:cNvSpPr>
          <p:nvPr>
            <p:ph type="ftr" sz="quarter" idx="11"/>
          </p:nvPr>
        </p:nvSpPr>
        <p:spPr/>
        <p:txBody>
          <a:bodyPr/>
          <a:lstStyle/>
          <a:p>
            <a:r>
              <a:rPr lang="fr-FR" dirty="0"/>
              <a:t>By Sid Lamrous</a:t>
            </a:r>
          </a:p>
        </p:txBody>
      </p:sp>
      <p:sp>
        <p:nvSpPr>
          <p:cNvPr id="4" name="Titre 3">
            <a:extLst>
              <a:ext uri="{FF2B5EF4-FFF2-40B4-BE49-F238E27FC236}">
                <a16:creationId xmlns:a16="http://schemas.microsoft.com/office/drawing/2014/main" id="{547EC7F2-4581-4455-9C2F-347D00F23AC6}"/>
              </a:ext>
            </a:extLst>
          </p:cNvPr>
          <p:cNvSpPr>
            <a:spLocks noGrp="1"/>
          </p:cNvSpPr>
          <p:nvPr>
            <p:ph type="title"/>
          </p:nvPr>
        </p:nvSpPr>
        <p:spPr/>
        <p:txBody>
          <a:bodyPr/>
          <a:lstStyle/>
          <a:p>
            <a:r>
              <a:rPr lang="en-US" dirty="0"/>
              <a:t>Main methods</a:t>
            </a:r>
          </a:p>
        </p:txBody>
      </p:sp>
      <p:sp>
        <p:nvSpPr>
          <p:cNvPr id="8" name="Espace réservé du texte 7">
            <a:extLst>
              <a:ext uri="{FF2B5EF4-FFF2-40B4-BE49-F238E27FC236}">
                <a16:creationId xmlns:a16="http://schemas.microsoft.com/office/drawing/2014/main" id="{9978470C-3DE9-4513-94A0-520BE8A5B542}"/>
              </a:ext>
            </a:extLst>
          </p:cNvPr>
          <p:cNvSpPr>
            <a:spLocks noGrp="1"/>
          </p:cNvSpPr>
          <p:nvPr>
            <p:ph type="body" sz="quarter" idx="16"/>
          </p:nvPr>
        </p:nvSpPr>
        <p:spPr>
          <a:xfrm>
            <a:off x="96253" y="3499818"/>
            <a:ext cx="6096000" cy="3189740"/>
          </a:xfrm>
        </p:spPr>
        <p:txBody>
          <a:bodyPr>
            <a:normAutofit fontScale="92500"/>
          </a:bodyPr>
          <a:lstStyle/>
          <a:p>
            <a:r>
              <a:rPr lang="en-US" sz="3200" dirty="0"/>
              <a:t>Principal Component Analysis (PCA)</a:t>
            </a:r>
          </a:p>
          <a:p>
            <a:pPr lvl="1"/>
            <a:r>
              <a:rPr lang="en-US" sz="2000" dirty="0"/>
              <a:t>Factorial axes</a:t>
            </a:r>
          </a:p>
          <a:p>
            <a:pPr lvl="1"/>
            <a:r>
              <a:rPr lang="en-US" sz="2000" dirty="0"/>
              <a:t>Main components reconstitution formula</a:t>
            </a:r>
          </a:p>
          <a:p>
            <a:pPr lvl="1"/>
            <a:r>
              <a:rPr lang="en-US" sz="2000" dirty="0"/>
              <a:t>Percentage of information</a:t>
            </a:r>
          </a:p>
          <a:p>
            <a:pPr lvl="1"/>
            <a:r>
              <a:rPr lang="en-US" sz="2000" dirty="0"/>
              <a:t>Representation of variables</a:t>
            </a:r>
          </a:p>
          <a:p>
            <a:pPr lvl="1"/>
            <a:r>
              <a:rPr lang="en-US" sz="2000" dirty="0"/>
              <a:t>Representation of individuals</a:t>
            </a:r>
          </a:p>
          <a:p>
            <a:pPr lvl="1"/>
            <a:r>
              <a:rPr lang="en-US" sz="2000" dirty="0"/>
              <a:t>Quality of representations</a:t>
            </a:r>
          </a:p>
          <a:p>
            <a:pPr lvl="1"/>
            <a:r>
              <a:rPr lang="en-US" sz="2000" dirty="0"/>
              <a:t>Input Data for k-means</a:t>
            </a:r>
          </a:p>
          <a:p>
            <a:pPr lvl="1"/>
            <a:endParaRPr lang="fr-FR" sz="2000" dirty="0"/>
          </a:p>
        </p:txBody>
      </p:sp>
      <p:sp>
        <p:nvSpPr>
          <p:cNvPr id="6" name="Espace réservé pour une image  5">
            <a:extLst>
              <a:ext uri="{FF2B5EF4-FFF2-40B4-BE49-F238E27FC236}">
                <a16:creationId xmlns:a16="http://schemas.microsoft.com/office/drawing/2014/main" id="{4CDEE16C-9E3A-4858-A6FA-A184B75612A3}"/>
              </a:ext>
            </a:extLst>
          </p:cNvPr>
          <p:cNvSpPr>
            <a:spLocks noGrp="1"/>
          </p:cNvSpPr>
          <p:nvPr>
            <p:ph type="pic" sz="quarter" idx="14"/>
          </p:nvPr>
        </p:nvSpPr>
        <p:spPr/>
      </p:sp>
      <p:sp>
        <p:nvSpPr>
          <p:cNvPr id="9" name="Espace réservé pour une image  8">
            <a:extLst>
              <a:ext uri="{FF2B5EF4-FFF2-40B4-BE49-F238E27FC236}">
                <a16:creationId xmlns:a16="http://schemas.microsoft.com/office/drawing/2014/main" id="{F58DDA8D-858A-4BBF-A5B4-FC580F93E9EB}"/>
              </a:ext>
            </a:extLst>
          </p:cNvPr>
          <p:cNvSpPr>
            <a:spLocks noGrp="1"/>
          </p:cNvSpPr>
          <p:nvPr>
            <p:ph type="pic" sz="quarter" idx="15"/>
          </p:nvPr>
        </p:nvSpPr>
        <p:spPr/>
      </p:sp>
      <p:sp>
        <p:nvSpPr>
          <p:cNvPr id="13" name="Espace réservé pour une image  12">
            <a:extLst>
              <a:ext uri="{FF2B5EF4-FFF2-40B4-BE49-F238E27FC236}">
                <a16:creationId xmlns:a16="http://schemas.microsoft.com/office/drawing/2014/main" id="{558169E3-A59F-4E0C-AA2D-C5244707FAFA}"/>
              </a:ext>
            </a:extLst>
          </p:cNvPr>
          <p:cNvSpPr>
            <a:spLocks noGrp="1"/>
          </p:cNvSpPr>
          <p:nvPr>
            <p:ph type="pic" sz="quarter" idx="13"/>
          </p:nvPr>
        </p:nvSpPr>
        <p:spPr/>
      </p:sp>
      <p:pic>
        <p:nvPicPr>
          <p:cNvPr id="1026" name="Picture 2" descr="ACP dans R: prcomp vs princomp - Articles - STHDA">
            <a:extLst>
              <a:ext uri="{FF2B5EF4-FFF2-40B4-BE49-F238E27FC236}">
                <a16:creationId xmlns:a16="http://schemas.microsoft.com/office/drawing/2014/main" id="{E003DB7A-3BD0-4C40-85AC-B6C5CFD045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246" b="3949"/>
          <a:stretch/>
        </p:blipFill>
        <p:spPr bwMode="auto">
          <a:xfrm>
            <a:off x="3965531" y="545507"/>
            <a:ext cx="1989995" cy="1490431"/>
          </a:xfrm>
          <a:prstGeom prst="rect">
            <a:avLst/>
          </a:prstGeom>
          <a:noFill/>
          <a:extLst>
            <a:ext uri="{909E8E84-426E-40DD-AFC4-6F175D3DCCD1}">
              <a14:hiddenFill xmlns:a14="http://schemas.microsoft.com/office/drawing/2010/main">
                <a:solidFill>
                  <a:srgbClr val="FFFFFF"/>
                </a:solidFill>
              </a14:hiddenFill>
            </a:ext>
          </a:extLst>
        </p:spPr>
      </p:pic>
      <p:pic>
        <p:nvPicPr>
          <p:cNvPr id="10" name="Espace réservé pour une image  13">
            <a:extLst>
              <a:ext uri="{FF2B5EF4-FFF2-40B4-BE49-F238E27FC236}">
                <a16:creationId xmlns:a16="http://schemas.microsoft.com/office/drawing/2014/main" id="{645FAD58-6581-4C5E-B90F-4C28A0ACE812}"/>
              </a:ext>
            </a:extLst>
          </p:cNvPr>
          <p:cNvPicPr>
            <a:picLocks noChangeAspect="1"/>
          </p:cNvPicPr>
          <p:nvPr/>
        </p:nvPicPr>
        <p:blipFill>
          <a:blip r:embed="rId3"/>
          <a:srcRect l="4" r="4"/>
          <a:stretch>
            <a:fillRect/>
          </a:stretch>
        </p:blipFill>
        <p:spPr>
          <a:xfrm>
            <a:off x="0" y="559938"/>
            <a:ext cx="1980000" cy="1476000"/>
          </a:xfrm>
          <a:prstGeom prst="rect">
            <a:avLst/>
          </a:prstGeom>
          <a:noFill/>
        </p:spPr>
      </p:pic>
      <p:pic>
        <p:nvPicPr>
          <p:cNvPr id="11" name="Espace réservé pour une image  9">
            <a:extLst>
              <a:ext uri="{FF2B5EF4-FFF2-40B4-BE49-F238E27FC236}">
                <a16:creationId xmlns:a16="http://schemas.microsoft.com/office/drawing/2014/main" id="{E016359D-511B-4C2A-B96A-5AEAD7A0B57C}"/>
              </a:ext>
            </a:extLst>
          </p:cNvPr>
          <p:cNvPicPr>
            <a:picLocks noChangeAspect="1"/>
          </p:cNvPicPr>
          <p:nvPr/>
        </p:nvPicPr>
        <p:blipFill>
          <a:blip r:embed="rId4"/>
          <a:srcRect l="86" r="86"/>
          <a:stretch>
            <a:fillRect/>
          </a:stretch>
        </p:blipFill>
        <p:spPr>
          <a:xfrm>
            <a:off x="1990802" y="559938"/>
            <a:ext cx="1963927" cy="1476000"/>
          </a:xfrm>
          <a:prstGeom prst="rect">
            <a:avLst/>
          </a:prstGeom>
          <a:noFill/>
        </p:spPr>
      </p:pic>
    </p:spTree>
    <p:extLst>
      <p:ext uri="{BB962C8B-B14F-4D97-AF65-F5344CB8AC3E}">
        <p14:creationId xmlns:p14="http://schemas.microsoft.com/office/powerpoint/2010/main" val="224022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F8D3A-06CA-4D7C-9A27-82C4D974BC5A}"/>
              </a:ext>
            </a:extLst>
          </p:cNvPr>
          <p:cNvSpPr>
            <a:spLocks noGrp="1"/>
          </p:cNvSpPr>
          <p:nvPr>
            <p:ph type="title"/>
          </p:nvPr>
        </p:nvSpPr>
        <p:spPr/>
        <p:txBody>
          <a:bodyPr/>
          <a:lstStyle/>
          <a:p>
            <a:r>
              <a:rPr lang="fr-FR" dirty="0"/>
              <a:t>Main </a:t>
            </a:r>
            <a:r>
              <a:rPr lang="fr-FR" dirty="0" err="1"/>
              <a:t>methods</a:t>
            </a:r>
            <a:endParaRPr lang="fr-FR" dirty="0"/>
          </a:p>
        </p:txBody>
      </p:sp>
      <p:sp>
        <p:nvSpPr>
          <p:cNvPr id="3" name="Espace réservé de la date 2">
            <a:extLst>
              <a:ext uri="{FF2B5EF4-FFF2-40B4-BE49-F238E27FC236}">
                <a16:creationId xmlns:a16="http://schemas.microsoft.com/office/drawing/2014/main" id="{F88B5B91-CBFB-4238-8EDD-0A2D7DF8198A}"/>
              </a:ext>
            </a:extLst>
          </p:cNvPr>
          <p:cNvSpPr>
            <a:spLocks noGrp="1"/>
          </p:cNvSpPr>
          <p:nvPr>
            <p:ph type="dt" sz="half" idx="10"/>
          </p:nvPr>
        </p:nvSpPr>
        <p:spPr/>
        <p:txBody>
          <a:bodyPr/>
          <a:lstStyle/>
          <a:p>
            <a:fld id="{E6D761B9-CD63-4724-9452-BB04C8A977E7}" type="datetime2">
              <a:rPr lang="fr-FR" smtClean="0"/>
              <a:pPr/>
              <a:t>lundi 23 novembre 2020</a:t>
            </a:fld>
            <a:endParaRPr lang="fr-FR" dirty="0"/>
          </a:p>
        </p:txBody>
      </p:sp>
      <p:sp>
        <p:nvSpPr>
          <p:cNvPr id="4" name="Espace réservé du pied de page 3">
            <a:extLst>
              <a:ext uri="{FF2B5EF4-FFF2-40B4-BE49-F238E27FC236}">
                <a16:creationId xmlns:a16="http://schemas.microsoft.com/office/drawing/2014/main" id="{1A68D640-6946-458D-92F9-597D0129DF75}"/>
              </a:ext>
            </a:extLst>
          </p:cNvPr>
          <p:cNvSpPr>
            <a:spLocks noGrp="1"/>
          </p:cNvSpPr>
          <p:nvPr>
            <p:ph type="ftr" sz="quarter" idx="11"/>
          </p:nvPr>
        </p:nvSpPr>
        <p:spPr/>
        <p:txBody>
          <a:bodyPr/>
          <a:lstStyle/>
          <a:p>
            <a:r>
              <a:rPr lang="fr-FR" dirty="0"/>
              <a:t>By Sid Lamrous</a:t>
            </a:r>
          </a:p>
        </p:txBody>
      </p:sp>
      <p:graphicFrame>
        <p:nvGraphicFramePr>
          <p:cNvPr id="19" name="Group 144">
            <a:extLst>
              <a:ext uri="{FF2B5EF4-FFF2-40B4-BE49-F238E27FC236}">
                <a16:creationId xmlns:a16="http://schemas.microsoft.com/office/drawing/2014/main" id="{9E20C2D0-DC29-41D0-886B-C0FFC49C4F5D}"/>
              </a:ext>
            </a:extLst>
          </p:cNvPr>
          <p:cNvGraphicFramePr>
            <a:graphicFrameLocks/>
          </p:cNvGraphicFramePr>
          <p:nvPr>
            <p:extLst>
              <p:ext uri="{D42A27DB-BD31-4B8C-83A1-F6EECF244321}">
                <p14:modId xmlns:p14="http://schemas.microsoft.com/office/powerpoint/2010/main" val="2043095524"/>
              </p:ext>
            </p:extLst>
          </p:nvPr>
        </p:nvGraphicFramePr>
        <p:xfrm>
          <a:off x="890469" y="1863234"/>
          <a:ext cx="8126269" cy="4255606"/>
        </p:xfrm>
        <a:graphic>
          <a:graphicData uri="http://schemas.openxmlformats.org/drawingml/2006/table">
            <a:tbl>
              <a:tblPr/>
              <a:tblGrid>
                <a:gridCol w="2141489">
                  <a:extLst>
                    <a:ext uri="{9D8B030D-6E8A-4147-A177-3AD203B41FA5}">
                      <a16:colId xmlns:a16="http://schemas.microsoft.com/office/drawing/2014/main" val="20000"/>
                    </a:ext>
                  </a:extLst>
                </a:gridCol>
                <a:gridCol w="3276024">
                  <a:extLst>
                    <a:ext uri="{9D8B030D-6E8A-4147-A177-3AD203B41FA5}">
                      <a16:colId xmlns:a16="http://schemas.microsoft.com/office/drawing/2014/main" val="20001"/>
                    </a:ext>
                  </a:extLst>
                </a:gridCol>
                <a:gridCol w="2708756">
                  <a:extLst>
                    <a:ext uri="{9D8B030D-6E8A-4147-A177-3AD203B41FA5}">
                      <a16:colId xmlns:a16="http://schemas.microsoft.com/office/drawing/2014/main" val="20002"/>
                    </a:ext>
                  </a:extLst>
                </a:gridCol>
              </a:tblGrid>
              <a:tr h="484634">
                <a:tc>
                  <a:txBody>
                    <a:bodyPr/>
                    <a:lstStyle/>
                    <a:p>
                      <a:pPr marL="0" marR="0" lvl="0" indent="0" algn="ctr" defTabSz="1149350" rtl="0" eaLnBrk="0" fontAlgn="base" latinLnBrk="0" hangingPunct="0">
                        <a:lnSpc>
                          <a:spcPct val="100000"/>
                        </a:lnSpc>
                        <a:spcBef>
                          <a:spcPct val="20000"/>
                        </a:spcBef>
                        <a:spcAft>
                          <a:spcPct val="0"/>
                        </a:spcAft>
                        <a:buClr>
                          <a:schemeClr val="accent2"/>
                        </a:buClr>
                        <a:buSzTx/>
                        <a:buFontTx/>
                        <a:buNone/>
                        <a:tabLst/>
                      </a:pPr>
                      <a:r>
                        <a:rPr kumimoji="0" lang="fr-FR" sz="2200" b="1" i="0" u="none" strike="noStrike" cap="none" normalizeH="0" baseline="0" dirty="0">
                          <a:ln>
                            <a:noFill/>
                          </a:ln>
                          <a:solidFill>
                            <a:schemeClr val="tx1"/>
                          </a:solidFill>
                          <a:effectLst/>
                          <a:latin typeface="Arial" charset="0"/>
                        </a:rPr>
                        <a:t>Data</a:t>
                      </a:r>
                    </a:p>
                  </a:txBody>
                  <a:tcPr marL="71211" marR="71211" marT="35606" marB="356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149350" rtl="0" eaLnBrk="0" fontAlgn="base" latinLnBrk="0" hangingPunct="0">
                        <a:lnSpc>
                          <a:spcPct val="100000"/>
                        </a:lnSpc>
                        <a:spcBef>
                          <a:spcPct val="20000"/>
                        </a:spcBef>
                        <a:spcAft>
                          <a:spcPct val="0"/>
                        </a:spcAft>
                        <a:buClr>
                          <a:schemeClr val="accent2"/>
                        </a:buClr>
                        <a:buSzTx/>
                        <a:buFontTx/>
                        <a:buNone/>
                        <a:tabLst/>
                      </a:pPr>
                      <a:r>
                        <a:rPr kumimoji="0" lang="fr-FR" sz="2200" b="1" i="0" u="none" strike="noStrike" cap="none" normalizeH="0" baseline="0" dirty="0">
                          <a:ln>
                            <a:noFill/>
                          </a:ln>
                          <a:solidFill>
                            <a:schemeClr val="tx1"/>
                          </a:solidFill>
                          <a:effectLst/>
                          <a:latin typeface="Arial" charset="0"/>
                        </a:rPr>
                        <a:t>Method</a:t>
                      </a:r>
                    </a:p>
                  </a:txBody>
                  <a:tcPr marL="71211" marR="71211" marT="35606" marB="3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149350" rtl="0" eaLnBrk="0" fontAlgn="base" latinLnBrk="0" hangingPunct="0">
                        <a:lnSpc>
                          <a:spcPct val="100000"/>
                        </a:lnSpc>
                        <a:spcBef>
                          <a:spcPct val="20000"/>
                        </a:spcBef>
                        <a:spcAft>
                          <a:spcPct val="0"/>
                        </a:spcAft>
                        <a:buClr>
                          <a:schemeClr val="accent2"/>
                        </a:buClr>
                        <a:buSzTx/>
                        <a:buFontTx/>
                        <a:buNone/>
                        <a:tabLst/>
                      </a:pPr>
                      <a:r>
                        <a:rPr lang="en-US" sz="2400" dirty="0"/>
                        <a:t>Acronym</a:t>
                      </a:r>
                      <a:endParaRPr kumimoji="0" lang="fr-FR" sz="2200" b="1" i="0" u="none" strike="noStrike" cap="none" normalizeH="0" baseline="0" dirty="0">
                        <a:ln>
                          <a:noFill/>
                        </a:ln>
                        <a:solidFill>
                          <a:schemeClr val="tx1"/>
                        </a:solidFill>
                        <a:effectLst/>
                        <a:latin typeface="Arial" charset="0"/>
                      </a:endParaRPr>
                    </a:p>
                  </a:txBody>
                  <a:tcPr marL="71211" marR="71211" marT="35606" marB="35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256">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rgbClr val="CC00FF"/>
                          </a:solidFill>
                          <a:effectLst/>
                          <a:latin typeface="Arial" charset="0"/>
                        </a:rPr>
                        <a:t>V. Quantitative</a:t>
                      </a:r>
                    </a:p>
                  </a:txBody>
                  <a:tcPr marL="71211" marR="71211" marT="35606" marB="356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rgbClr val="CC00FF"/>
                          </a:solidFill>
                          <a:effectLst/>
                          <a:latin typeface="Arial" charset="0"/>
                        </a:rPr>
                        <a:t>Principal Component </a:t>
                      </a:r>
                      <a:r>
                        <a:rPr kumimoji="0" lang="fr-FR" sz="2200" b="0" i="0" u="none" strike="noStrike" cap="none" normalizeH="0" baseline="0" dirty="0" err="1">
                          <a:ln>
                            <a:noFill/>
                          </a:ln>
                          <a:solidFill>
                            <a:srgbClr val="CC00FF"/>
                          </a:solidFill>
                          <a:effectLst/>
                          <a:latin typeface="Arial" charset="0"/>
                        </a:rPr>
                        <a:t>Analysis</a:t>
                      </a:r>
                      <a:endParaRPr kumimoji="0" lang="fr-FR" sz="2200" b="0" i="0" u="none" strike="noStrike" cap="none" normalizeH="0" baseline="0" dirty="0">
                        <a:ln>
                          <a:noFill/>
                        </a:ln>
                        <a:solidFill>
                          <a:srgbClr val="CC00FF"/>
                        </a:solidFill>
                        <a:effectLst/>
                        <a:latin typeface="Arial" charset="0"/>
                      </a:endParaRPr>
                    </a:p>
                  </a:txBody>
                  <a:tcPr marL="71211" marR="71211" marT="35606" marB="3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rgbClr val="CC00FF"/>
                          </a:solidFill>
                          <a:effectLst/>
                          <a:latin typeface="Arial" charset="0"/>
                        </a:rPr>
                        <a:t>PCA</a:t>
                      </a:r>
                    </a:p>
                  </a:txBody>
                  <a:tcPr marL="71211" marR="71211" marT="35606" marB="35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3492">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chemeClr val="accent4">
                              <a:lumMod val="75000"/>
                            </a:schemeClr>
                          </a:solidFill>
                          <a:effectLst/>
                          <a:latin typeface="Arial" charset="0"/>
                        </a:rPr>
                        <a:t>T. Distance</a:t>
                      </a:r>
                    </a:p>
                  </a:txBody>
                  <a:tcPr marL="71211" marR="71211" marT="35606" marB="356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en-US" sz="2200" b="0" i="0" u="none" strike="noStrike" cap="none" normalizeH="0" baseline="0" dirty="0">
                          <a:ln>
                            <a:noFill/>
                          </a:ln>
                          <a:solidFill>
                            <a:schemeClr val="accent4">
                              <a:lumMod val="75000"/>
                            </a:schemeClr>
                          </a:solidFill>
                          <a:effectLst/>
                          <a:latin typeface="Arial" charset="0"/>
                        </a:rPr>
                        <a:t>Factor Analysis of a Distance Table</a:t>
                      </a:r>
                      <a:endParaRPr kumimoji="0" lang="fr-FR" sz="2200" b="0" i="0" u="none" strike="noStrike" cap="none" normalizeH="0" baseline="0" dirty="0">
                        <a:ln>
                          <a:noFill/>
                        </a:ln>
                        <a:solidFill>
                          <a:schemeClr val="accent4">
                            <a:lumMod val="75000"/>
                          </a:schemeClr>
                        </a:solidFill>
                        <a:effectLst/>
                        <a:latin typeface="Arial" charset="0"/>
                      </a:endParaRPr>
                    </a:p>
                  </a:txBody>
                  <a:tcPr marL="71211" marR="71211" marT="35606" marB="3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chemeClr val="accent4">
                              <a:lumMod val="75000"/>
                            </a:schemeClr>
                          </a:solidFill>
                          <a:effectLst/>
                          <a:latin typeface="Arial" charset="0"/>
                        </a:rPr>
                        <a:t>FADT</a:t>
                      </a:r>
                    </a:p>
                  </a:txBody>
                  <a:tcPr marL="71211" marR="71211" marT="35606" marB="35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256">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chemeClr val="accent4">
                              <a:lumMod val="75000"/>
                            </a:schemeClr>
                          </a:solidFill>
                          <a:effectLst/>
                          <a:latin typeface="Arial" charset="0"/>
                        </a:rPr>
                        <a:t>T. </a:t>
                      </a:r>
                      <a:r>
                        <a:rPr kumimoji="0" lang="fr-FR" sz="2200" b="0" i="0" u="none" strike="noStrike" cap="none" normalizeH="0" baseline="0" dirty="0" err="1">
                          <a:ln>
                            <a:noFill/>
                          </a:ln>
                          <a:solidFill>
                            <a:schemeClr val="accent4">
                              <a:lumMod val="75000"/>
                            </a:schemeClr>
                          </a:solidFill>
                          <a:effectLst/>
                          <a:latin typeface="Arial" charset="0"/>
                        </a:rPr>
                        <a:t>Contingency</a:t>
                      </a:r>
                      <a:endParaRPr kumimoji="0" lang="fr-FR" sz="2200" b="0" i="0" u="none" strike="noStrike" cap="none" normalizeH="0" baseline="0" dirty="0">
                        <a:ln>
                          <a:noFill/>
                        </a:ln>
                        <a:solidFill>
                          <a:schemeClr val="accent4">
                            <a:lumMod val="75000"/>
                          </a:schemeClr>
                        </a:solidFill>
                        <a:effectLst/>
                        <a:latin typeface="Arial" charset="0"/>
                      </a:endParaRPr>
                    </a:p>
                  </a:txBody>
                  <a:tcPr marL="71211" marR="71211" marT="35606" marB="356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en-US" sz="2200" b="0" i="0" u="none" strike="noStrike" cap="none" normalizeH="0" baseline="0" noProof="0" dirty="0">
                          <a:ln>
                            <a:noFill/>
                          </a:ln>
                          <a:solidFill>
                            <a:schemeClr val="accent4">
                              <a:lumMod val="75000"/>
                            </a:schemeClr>
                          </a:solidFill>
                          <a:effectLst/>
                          <a:latin typeface="Arial" charset="0"/>
                        </a:rPr>
                        <a:t>Factorial Correspondence Analysis</a:t>
                      </a:r>
                    </a:p>
                  </a:txBody>
                  <a:tcPr marL="71211" marR="71211" marT="35606" marB="3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chemeClr val="accent4">
                              <a:lumMod val="75000"/>
                            </a:schemeClr>
                          </a:solidFill>
                          <a:effectLst/>
                          <a:latin typeface="Arial" charset="0"/>
                        </a:rPr>
                        <a:t>FCA</a:t>
                      </a:r>
                    </a:p>
                  </a:txBody>
                  <a:tcPr marL="71211" marR="71211" marT="35606" marB="35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68172">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chemeClr val="accent4">
                              <a:lumMod val="75000"/>
                            </a:schemeClr>
                          </a:solidFill>
                          <a:effectLst/>
                          <a:latin typeface="Arial" charset="0"/>
                        </a:rPr>
                        <a:t>V. Qualitative</a:t>
                      </a:r>
                    </a:p>
                  </a:txBody>
                  <a:tcPr marL="71211" marR="71211" marT="35606" marB="356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en-US" sz="2200" b="0" i="0" u="none" strike="noStrike" cap="none" normalizeH="0" baseline="0" noProof="0" dirty="0">
                          <a:ln>
                            <a:noFill/>
                          </a:ln>
                          <a:solidFill>
                            <a:schemeClr val="accent4">
                              <a:lumMod val="75000"/>
                            </a:schemeClr>
                          </a:solidFill>
                          <a:effectLst/>
                          <a:latin typeface="Arial" charset="0"/>
                        </a:rPr>
                        <a:t>Multiple Correspondence Analysis</a:t>
                      </a:r>
                    </a:p>
                  </a:txBody>
                  <a:tcPr marL="71211" marR="71211" marT="35606" marB="356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149350" rtl="0" eaLnBrk="0" fontAlgn="base" latinLnBrk="0" hangingPunct="0">
                        <a:lnSpc>
                          <a:spcPct val="100000"/>
                        </a:lnSpc>
                        <a:spcBef>
                          <a:spcPct val="20000"/>
                        </a:spcBef>
                        <a:spcAft>
                          <a:spcPct val="0"/>
                        </a:spcAft>
                        <a:buClr>
                          <a:schemeClr val="accent2"/>
                        </a:buClr>
                        <a:buSzTx/>
                        <a:buFontTx/>
                        <a:buNone/>
                        <a:tabLst/>
                      </a:pPr>
                      <a:r>
                        <a:rPr kumimoji="0" lang="fr-FR" sz="2200" b="0" i="0" u="none" strike="noStrike" cap="none" normalizeH="0" baseline="0" dirty="0">
                          <a:ln>
                            <a:noFill/>
                          </a:ln>
                          <a:solidFill>
                            <a:schemeClr val="accent4">
                              <a:lumMod val="75000"/>
                            </a:schemeClr>
                          </a:solidFill>
                          <a:effectLst/>
                          <a:latin typeface="Arial" charset="0"/>
                        </a:rPr>
                        <a:t>MCA</a:t>
                      </a:r>
                    </a:p>
                  </a:txBody>
                  <a:tcPr marL="71211" marR="71211" marT="35606" marB="356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Ellipse 4">
            <a:extLst>
              <a:ext uri="{FF2B5EF4-FFF2-40B4-BE49-F238E27FC236}">
                <a16:creationId xmlns:a16="http://schemas.microsoft.com/office/drawing/2014/main" id="{5950DA60-109E-439C-BB6A-E69CB09C069B}"/>
              </a:ext>
            </a:extLst>
          </p:cNvPr>
          <p:cNvSpPr/>
          <p:nvPr/>
        </p:nvSpPr>
        <p:spPr>
          <a:xfrm>
            <a:off x="890469" y="2339163"/>
            <a:ext cx="6878387" cy="8080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6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7893DC1E-B7BF-4E76-80D1-3DC34AC5CCCB}"/>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6D291479-B25E-48B2-9654-254B1AC2276D}" type="slidenum">
              <a:rPr lang="fr-FR" altLang="fr-FR" sz="970">
                <a:latin typeface="Comic Sans MS" panose="030F0702030302020204" pitchFamily="66" charset="0"/>
              </a:rPr>
              <a:pPr/>
              <a:t>4</a:t>
            </a:fld>
            <a:endParaRPr lang="fr-FR" altLang="fr-FR" sz="1455"/>
          </a:p>
        </p:txBody>
      </p:sp>
      <p:sp>
        <p:nvSpPr>
          <p:cNvPr id="18435" name="Rectangle 2">
            <a:extLst>
              <a:ext uri="{FF2B5EF4-FFF2-40B4-BE49-F238E27FC236}">
                <a16:creationId xmlns:a16="http://schemas.microsoft.com/office/drawing/2014/main" id="{EE0568B8-C38F-4BB9-AE7C-EFCAEB8E15A5}"/>
              </a:ext>
            </a:extLst>
          </p:cNvPr>
          <p:cNvSpPr>
            <a:spLocks noGrp="1" noChangeArrowheads="1"/>
          </p:cNvSpPr>
          <p:nvPr>
            <p:ph type="title"/>
          </p:nvPr>
        </p:nvSpPr>
        <p:spPr>
          <a:xfrm>
            <a:off x="536437" y="72717"/>
            <a:ext cx="7771374" cy="908242"/>
          </a:xfrm>
        </p:spPr>
        <p:txBody>
          <a:bodyPr/>
          <a:lstStyle/>
          <a:p>
            <a:r>
              <a:rPr lang="fr-FR" altLang="fr-FR" dirty="0"/>
              <a:t>PCA</a:t>
            </a:r>
          </a:p>
        </p:txBody>
      </p:sp>
      <p:sp>
        <p:nvSpPr>
          <p:cNvPr id="18436" name="Rectangle 3">
            <a:extLst>
              <a:ext uri="{FF2B5EF4-FFF2-40B4-BE49-F238E27FC236}">
                <a16:creationId xmlns:a16="http://schemas.microsoft.com/office/drawing/2014/main" id="{CAB27E63-C505-47C1-AA6E-E41DE5249429}"/>
              </a:ext>
            </a:extLst>
          </p:cNvPr>
          <p:cNvSpPr>
            <a:spLocks noGrp="1" noChangeArrowheads="1"/>
          </p:cNvSpPr>
          <p:nvPr>
            <p:ph type="body" idx="1"/>
          </p:nvPr>
        </p:nvSpPr>
        <p:spPr>
          <a:xfrm>
            <a:off x="701708" y="1448313"/>
            <a:ext cx="7986889" cy="4773378"/>
          </a:xfrm>
        </p:spPr>
        <p:txBody>
          <a:bodyPr>
            <a:normAutofit/>
          </a:bodyPr>
          <a:lstStyle/>
          <a:p>
            <a:r>
              <a:rPr lang="en-US" altLang="fr-FR" sz="3200" dirty="0"/>
              <a:t>A classic in data analysis for scoping or compressing a large n × p array of quantitative data.</a:t>
            </a:r>
          </a:p>
          <a:p>
            <a:r>
              <a:rPr lang="fr-FR" altLang="fr-FR" sz="3200" dirty="0" err="1"/>
              <a:t>Several</a:t>
            </a:r>
            <a:r>
              <a:rPr lang="fr-FR" altLang="fr-FR" sz="3200" dirty="0"/>
              <a:t> </a:t>
            </a:r>
            <a:r>
              <a:rPr lang="fr-FR" altLang="fr-FR" sz="3200" dirty="0" err="1"/>
              <a:t>presentations</a:t>
            </a:r>
            <a:endParaRPr lang="fr-FR" altLang="fr-FR" sz="3200" dirty="0"/>
          </a:p>
          <a:p>
            <a:pPr lvl="1"/>
            <a:r>
              <a:rPr lang="en-US" altLang="fr-FR" sz="2800" dirty="0"/>
              <a:t>Statistical presentation: search for new variables, linear combinations of old ones</a:t>
            </a:r>
            <a:endParaRPr lang="fr-FR" altLang="fr-FR" sz="2400" dirty="0"/>
          </a:p>
          <a:p>
            <a:pPr lvl="1"/>
            <a:r>
              <a:rPr lang="en-US" altLang="fr-FR" sz="2800" dirty="0"/>
              <a:t>Geometric presentation: search for affine subspaces</a:t>
            </a:r>
            <a:endParaRPr lang="fr-FR" altLang="fr-FR" dirty="0"/>
          </a:p>
        </p:txBody>
      </p:sp>
      <p:sp>
        <p:nvSpPr>
          <p:cNvPr id="6" name="Espace réservé du pied de page 3">
            <a:extLst>
              <a:ext uri="{FF2B5EF4-FFF2-40B4-BE49-F238E27FC236}">
                <a16:creationId xmlns:a16="http://schemas.microsoft.com/office/drawing/2014/main" id="{5FD09F0A-7BC7-4026-BFDB-FD7B80A63172}"/>
              </a:ext>
            </a:extLst>
          </p:cNvPr>
          <p:cNvSpPr>
            <a:spLocks noGrp="1"/>
          </p:cNvSpPr>
          <p:nvPr>
            <p:ph type="ftr" sz="quarter" idx="11"/>
          </p:nvPr>
        </p:nvSpPr>
        <p:spPr>
          <a:xfrm>
            <a:off x="717092" y="6600960"/>
            <a:ext cx="5302708" cy="245710"/>
          </a:xfrm>
        </p:spPr>
        <p:txBody>
          <a:bodyPr/>
          <a:lstStyle/>
          <a:p>
            <a:r>
              <a:rPr lang="fr-FR" dirty="0"/>
              <a:t>By Sid Lamrous</a:t>
            </a:r>
          </a:p>
        </p:txBody>
      </p:sp>
    </p:spTree>
  </p:cSld>
  <p:clrMapOvr>
    <a:masterClrMapping/>
  </p:clrMapOvr>
  <p:transition spd="slow">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A40E85D7-EDFA-4B69-BA45-1CF16A5F952E}"/>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AC2D1D2D-B95C-41BF-98FA-8F449C854BAC}" type="slidenum">
              <a:rPr lang="fr-FR" altLang="fr-FR" sz="970">
                <a:latin typeface="Comic Sans MS" panose="030F0702030302020204" pitchFamily="66" charset="0"/>
              </a:rPr>
              <a:pPr/>
              <a:t>5</a:t>
            </a:fld>
            <a:endParaRPr lang="fr-FR" altLang="fr-FR" sz="1455"/>
          </a:p>
        </p:txBody>
      </p:sp>
      <p:sp>
        <p:nvSpPr>
          <p:cNvPr id="19459" name="Rectangle 2">
            <a:extLst>
              <a:ext uri="{FF2B5EF4-FFF2-40B4-BE49-F238E27FC236}">
                <a16:creationId xmlns:a16="http://schemas.microsoft.com/office/drawing/2014/main" id="{87E3BB1D-6269-4A6F-B11B-94CBC541F36F}"/>
              </a:ext>
            </a:extLst>
          </p:cNvPr>
          <p:cNvSpPr>
            <a:spLocks noGrp="1" noChangeArrowheads="1"/>
          </p:cNvSpPr>
          <p:nvPr>
            <p:ph type="title"/>
          </p:nvPr>
        </p:nvSpPr>
        <p:spPr/>
        <p:txBody>
          <a:bodyPr/>
          <a:lstStyle/>
          <a:p>
            <a:r>
              <a:rPr lang="en-US" altLang="fr-FR" sz="3232" dirty="0"/>
              <a:t>Factorial axes (or main axes of inertia)</a:t>
            </a:r>
            <a:endParaRPr lang="fr-FR" altLang="fr-FR" sz="3232" dirty="0"/>
          </a:p>
        </p:txBody>
      </p:sp>
      <p:sp>
        <p:nvSpPr>
          <p:cNvPr id="19460" name="Rectangle 3">
            <a:extLst>
              <a:ext uri="{FF2B5EF4-FFF2-40B4-BE49-F238E27FC236}">
                <a16:creationId xmlns:a16="http://schemas.microsoft.com/office/drawing/2014/main" id="{33BB385B-62F2-4417-AECE-FD8ED3F3113A}"/>
              </a:ext>
            </a:extLst>
          </p:cNvPr>
          <p:cNvSpPr>
            <a:spLocks noGrp="1" noChangeArrowheads="1"/>
          </p:cNvSpPr>
          <p:nvPr>
            <p:ph type="body" idx="1"/>
          </p:nvPr>
        </p:nvSpPr>
        <p:spPr>
          <a:xfrm>
            <a:off x="1055770" y="1740798"/>
            <a:ext cx="5401592" cy="4648970"/>
          </a:xfrm>
        </p:spPr>
        <p:txBody>
          <a:bodyPr>
            <a:normAutofit fontScale="92500"/>
          </a:bodyPr>
          <a:lstStyle/>
          <a:p>
            <a:r>
              <a:rPr lang="fr-FR" altLang="fr-FR" dirty="0" err="1"/>
              <a:t>Mathematical</a:t>
            </a:r>
            <a:r>
              <a:rPr lang="fr-FR" altLang="fr-FR" dirty="0"/>
              <a:t> formulation</a:t>
            </a:r>
          </a:p>
          <a:p>
            <a:pPr lvl="1"/>
            <a:r>
              <a:rPr lang="en-US" altLang="fr-FR" dirty="0"/>
              <a:t>Objective: obtain a faithful representation of the cloud of individuals in a simpler space than the initial space</a:t>
            </a:r>
            <a:endParaRPr lang="fr-FR" altLang="fr-FR" dirty="0"/>
          </a:p>
          <a:p>
            <a:pPr lvl="1"/>
            <a:r>
              <a:rPr lang="fr-FR" altLang="fr-FR" dirty="0" err="1"/>
              <a:t>Space</a:t>
            </a:r>
            <a:r>
              <a:rPr lang="fr-FR" altLang="fr-FR" dirty="0"/>
              <a:t> </a:t>
            </a:r>
            <a:r>
              <a:rPr lang="fr-FR" altLang="fr-FR" dirty="0" err="1"/>
              <a:t>retained</a:t>
            </a:r>
            <a:r>
              <a:rPr lang="fr-FR" altLang="fr-FR" dirty="0"/>
              <a:t>:</a:t>
            </a:r>
          </a:p>
          <a:p>
            <a:pPr lvl="2"/>
            <a:r>
              <a:rPr lang="en-US" altLang="fr-FR" dirty="0"/>
              <a:t>Affine space of dimension k: line, plan,…</a:t>
            </a:r>
            <a:endParaRPr lang="fr-FR" altLang="fr-FR" dirty="0"/>
          </a:p>
          <a:p>
            <a:pPr lvl="1"/>
            <a:r>
              <a:rPr lang="en-US" altLang="fr-FR" dirty="0"/>
              <a:t>Fidelity measurement: sum of the differences between the points of the cloud and their projections</a:t>
            </a:r>
          </a:p>
          <a:p>
            <a:pPr lvl="2"/>
            <a:r>
              <a:rPr lang="en-US" altLang="fr-FR" dirty="0">
                <a:solidFill>
                  <a:srgbClr val="FF0000"/>
                </a:solidFill>
              </a:rPr>
              <a:t>Inertia</a:t>
            </a:r>
            <a:r>
              <a:rPr lang="en-US" altLang="fr-FR" dirty="0"/>
              <a:t> with respect to the affine space</a:t>
            </a:r>
            <a:endParaRPr lang="fr-FR" altLang="fr-FR" dirty="0"/>
          </a:p>
          <a:p>
            <a:pPr lvl="1"/>
            <a:r>
              <a:rPr lang="en-US" altLang="fr-FR" dirty="0"/>
              <a:t>Problem: find the affine subspace</a:t>
            </a:r>
            <a:r>
              <a:rPr lang="fr-FR" altLang="fr-FR" dirty="0"/>
              <a:t> </a:t>
            </a:r>
            <a:r>
              <a:rPr lang="fr-FR" altLang="fr-FR" i="1" dirty="0" err="1"/>
              <a:t>E</a:t>
            </a:r>
            <a:r>
              <a:rPr lang="fr-FR" altLang="fr-FR" i="1" baseline="-25000" dirty="0" err="1"/>
              <a:t>k</a:t>
            </a:r>
            <a:r>
              <a:rPr lang="fr-FR" altLang="fr-FR" baseline="-25000" dirty="0"/>
              <a:t> </a:t>
            </a:r>
            <a:r>
              <a:rPr lang="fr-FR" altLang="fr-FR" dirty="0"/>
              <a:t>of dimension k </a:t>
            </a:r>
            <a:r>
              <a:rPr lang="fr-FR" altLang="fr-FR" dirty="0" err="1"/>
              <a:t>minimizing</a:t>
            </a:r>
            <a:r>
              <a:rPr lang="fr-FR" altLang="fr-FR" dirty="0"/>
              <a:t> </a:t>
            </a:r>
            <a:r>
              <a:rPr lang="fr-FR" altLang="fr-FR" sz="2586" i="1" dirty="0">
                <a:solidFill>
                  <a:srgbClr val="FF6600"/>
                </a:solidFill>
              </a:rPr>
              <a:t>I</a:t>
            </a:r>
            <a:r>
              <a:rPr lang="fr-FR" altLang="fr-FR" sz="2586" i="1" baseline="-25000" dirty="0">
                <a:solidFill>
                  <a:srgbClr val="FF6600"/>
                </a:solidFill>
              </a:rPr>
              <a:t>EK</a:t>
            </a:r>
            <a:endParaRPr lang="fr-FR" altLang="fr-FR" sz="2586" i="1" dirty="0">
              <a:solidFill>
                <a:srgbClr val="FF6600"/>
              </a:solidFill>
            </a:endParaRPr>
          </a:p>
          <a:p>
            <a:pPr lvl="1"/>
            <a:endParaRPr lang="fr-FR" altLang="fr-FR" dirty="0"/>
          </a:p>
        </p:txBody>
      </p:sp>
      <p:sp>
        <p:nvSpPr>
          <p:cNvPr id="6" name="Espace réservé du pied de page 3">
            <a:extLst>
              <a:ext uri="{FF2B5EF4-FFF2-40B4-BE49-F238E27FC236}">
                <a16:creationId xmlns:a16="http://schemas.microsoft.com/office/drawing/2014/main" id="{D74E474E-B866-4C83-B311-C5B9FFB95452}"/>
              </a:ext>
            </a:extLst>
          </p:cNvPr>
          <p:cNvSpPr>
            <a:spLocks noGrp="1"/>
          </p:cNvSpPr>
          <p:nvPr>
            <p:ph type="ftr" sz="quarter" idx="11"/>
          </p:nvPr>
        </p:nvSpPr>
        <p:spPr>
          <a:xfrm>
            <a:off x="717092" y="6600960"/>
            <a:ext cx="5302708" cy="245710"/>
          </a:xfrm>
        </p:spPr>
        <p:txBody>
          <a:bodyPr/>
          <a:lstStyle/>
          <a:p>
            <a:r>
              <a:rPr lang="fr-FR" dirty="0"/>
              <a:t>By Sid Lamrous</a:t>
            </a:r>
          </a:p>
        </p:txBody>
      </p:sp>
      <p:sp>
        <p:nvSpPr>
          <p:cNvPr id="2" name="ZoneTexte 1">
            <a:extLst>
              <a:ext uri="{FF2B5EF4-FFF2-40B4-BE49-F238E27FC236}">
                <a16:creationId xmlns:a16="http://schemas.microsoft.com/office/drawing/2014/main" id="{EC2DDF0E-4CE1-42C6-BA81-740B858863D9}"/>
              </a:ext>
            </a:extLst>
          </p:cNvPr>
          <p:cNvSpPr txBox="1"/>
          <p:nvPr/>
        </p:nvSpPr>
        <p:spPr>
          <a:xfrm>
            <a:off x="6643372" y="4406150"/>
            <a:ext cx="2662908" cy="1477328"/>
          </a:xfrm>
          <a:prstGeom prst="rect">
            <a:avLst/>
          </a:prstGeom>
          <a:noFill/>
        </p:spPr>
        <p:txBody>
          <a:bodyPr wrap="none" rtlCol="0">
            <a:spAutoFit/>
          </a:bodyPr>
          <a:lstStyle/>
          <a:p>
            <a:r>
              <a:rPr lang="en-US" i="1" dirty="0"/>
              <a:t>If I had to project my</a:t>
            </a:r>
          </a:p>
          <a:p>
            <a:r>
              <a:rPr lang="en-US" i="1" dirty="0"/>
              <a:t>point cloud on a</a:t>
            </a:r>
          </a:p>
          <a:p>
            <a:r>
              <a:rPr lang="en-US" i="1" dirty="0"/>
              <a:t>  line ... the </a:t>
            </a:r>
            <a:r>
              <a:rPr lang="en-US" i="1" dirty="0">
                <a:solidFill>
                  <a:schemeClr val="tx2">
                    <a:lumMod val="60000"/>
                    <a:lumOff val="40000"/>
                  </a:schemeClr>
                </a:solidFill>
              </a:rPr>
              <a:t>blue lin</a:t>
            </a:r>
            <a:r>
              <a:rPr lang="en-US" i="1" dirty="0"/>
              <a:t>e</a:t>
            </a:r>
          </a:p>
          <a:p>
            <a:r>
              <a:rPr lang="en-US" i="1" dirty="0"/>
              <a:t>seems more ideal than the</a:t>
            </a:r>
          </a:p>
          <a:p>
            <a:r>
              <a:rPr lang="en-US" i="1" dirty="0">
                <a:solidFill>
                  <a:schemeClr val="accent3">
                    <a:lumMod val="75000"/>
                  </a:schemeClr>
                </a:solidFill>
              </a:rPr>
              <a:t>green line</a:t>
            </a:r>
            <a:endParaRPr lang="fr-FR" i="1" dirty="0">
              <a:solidFill>
                <a:schemeClr val="accent3">
                  <a:lumMod val="75000"/>
                </a:schemeClr>
              </a:solidFill>
            </a:endParaRPr>
          </a:p>
        </p:txBody>
      </p:sp>
      <p:grpSp>
        <p:nvGrpSpPr>
          <p:cNvPr id="7" name="Groupe 6">
            <a:extLst>
              <a:ext uri="{FF2B5EF4-FFF2-40B4-BE49-F238E27FC236}">
                <a16:creationId xmlns:a16="http://schemas.microsoft.com/office/drawing/2014/main" id="{C2E889F8-1AB4-408C-A7C7-2A715BE342EF}"/>
              </a:ext>
            </a:extLst>
          </p:cNvPr>
          <p:cNvGrpSpPr/>
          <p:nvPr/>
        </p:nvGrpSpPr>
        <p:grpSpPr>
          <a:xfrm>
            <a:off x="6158850" y="2153753"/>
            <a:ext cx="2872387" cy="2162608"/>
            <a:chOff x="6158850" y="2153753"/>
            <a:chExt cx="2872387" cy="2162608"/>
          </a:xfrm>
        </p:grpSpPr>
        <p:pic>
          <p:nvPicPr>
            <p:cNvPr id="20482" name="Picture 2" descr="Cours - Méthodes factorielles — Cours Cnam RCP208">
              <a:extLst>
                <a:ext uri="{FF2B5EF4-FFF2-40B4-BE49-F238E27FC236}">
                  <a16:creationId xmlns:a16="http://schemas.microsoft.com/office/drawing/2014/main" id="{F36D523A-9748-4020-AAE3-21873CAF4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50" y="2153753"/>
              <a:ext cx="2872387" cy="216260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necteur droit 3">
              <a:extLst>
                <a:ext uri="{FF2B5EF4-FFF2-40B4-BE49-F238E27FC236}">
                  <a16:creationId xmlns:a16="http://schemas.microsoft.com/office/drawing/2014/main" id="{75FEBFBD-62B8-424D-A3BC-FDE83B05779A}"/>
                </a:ext>
              </a:extLst>
            </p:cNvPr>
            <p:cNvCxnSpPr/>
            <p:nvPr/>
          </p:nvCxnSpPr>
          <p:spPr>
            <a:xfrm>
              <a:off x="6759019" y="3054285"/>
              <a:ext cx="1927781" cy="29223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slow">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4">
            <a:extLst>
              <a:ext uri="{FF2B5EF4-FFF2-40B4-BE49-F238E27FC236}">
                <a16:creationId xmlns:a16="http://schemas.microsoft.com/office/drawing/2014/main" id="{FDB2E146-5BB6-48A5-8A37-27381DA35AE0}"/>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4A310034-EF60-4176-8963-0053FC997632}" type="slidenum">
              <a:rPr lang="fr-FR" altLang="fr-FR" sz="970">
                <a:latin typeface="Comic Sans MS" panose="030F0702030302020204" pitchFamily="66" charset="0"/>
              </a:rPr>
              <a:pPr/>
              <a:t>6</a:t>
            </a:fld>
            <a:endParaRPr lang="fr-FR" altLang="fr-FR" sz="1455"/>
          </a:p>
        </p:txBody>
      </p:sp>
      <p:sp>
        <p:nvSpPr>
          <p:cNvPr id="20483" name="Rectangle 3">
            <a:extLst>
              <a:ext uri="{FF2B5EF4-FFF2-40B4-BE49-F238E27FC236}">
                <a16:creationId xmlns:a16="http://schemas.microsoft.com/office/drawing/2014/main" id="{8F40BCCF-195D-4271-9804-23A954DFE135}"/>
              </a:ext>
            </a:extLst>
          </p:cNvPr>
          <p:cNvSpPr>
            <a:spLocks noGrp="1" noChangeArrowheads="1"/>
          </p:cNvSpPr>
          <p:nvPr>
            <p:ph type="body" idx="1"/>
          </p:nvPr>
        </p:nvSpPr>
        <p:spPr>
          <a:xfrm>
            <a:off x="938076" y="1515349"/>
            <a:ext cx="8121083" cy="4787515"/>
          </a:xfrm>
        </p:spPr>
        <p:txBody>
          <a:bodyPr>
            <a:normAutofit lnSpcReduction="10000"/>
          </a:bodyPr>
          <a:lstStyle/>
          <a:p>
            <a:r>
              <a:rPr lang="en-US" altLang="fr-FR" dirty="0"/>
              <a:t>It is the </a:t>
            </a:r>
            <a:r>
              <a:rPr lang="en-US" altLang="fr-FR" dirty="0">
                <a:solidFill>
                  <a:schemeClr val="tx2">
                    <a:lumMod val="60000"/>
                    <a:lumOff val="40000"/>
                  </a:schemeClr>
                </a:solidFill>
              </a:rPr>
              <a:t>variance-covariance</a:t>
            </a:r>
            <a:r>
              <a:rPr lang="en-US" altLang="fr-FR" dirty="0"/>
              <a:t> matrix (or the </a:t>
            </a:r>
            <a:r>
              <a:rPr lang="en-US" altLang="fr-FR" dirty="0">
                <a:solidFill>
                  <a:schemeClr val="tx2">
                    <a:lumMod val="60000"/>
                    <a:lumOff val="40000"/>
                  </a:schemeClr>
                </a:solidFill>
              </a:rPr>
              <a:t>correlation </a:t>
            </a:r>
            <a:r>
              <a:rPr lang="en-US" altLang="fr-FR" dirty="0"/>
              <a:t>matrix) that will allow this relevant summary to be produced, because we are essentially analyzing the dispersion of the data considered.</a:t>
            </a:r>
          </a:p>
          <a:p>
            <a:r>
              <a:rPr lang="en-US" altLang="fr-FR" dirty="0"/>
              <a:t>Extract from this matrix, by an appropriate mathematical process, the </a:t>
            </a:r>
            <a:r>
              <a:rPr lang="en-US" altLang="fr-FR" dirty="0">
                <a:solidFill>
                  <a:schemeClr val="tx2">
                    <a:lumMod val="60000"/>
                    <a:lumOff val="40000"/>
                  </a:schemeClr>
                </a:solidFill>
              </a:rPr>
              <a:t>factors</a:t>
            </a:r>
            <a:r>
              <a:rPr lang="en-US" altLang="fr-FR" dirty="0"/>
              <a:t> that you are looking for.</a:t>
            </a:r>
          </a:p>
          <a:p>
            <a:r>
              <a:rPr lang="en-US" altLang="fr-FR" dirty="0"/>
              <a:t>These factors will make it possible to produce the desired graphs in this </a:t>
            </a:r>
            <a:r>
              <a:rPr lang="en-US" altLang="fr-FR" dirty="0">
                <a:solidFill>
                  <a:schemeClr val="tx2">
                    <a:lumMod val="60000"/>
                    <a:lumOff val="40000"/>
                  </a:schemeClr>
                </a:solidFill>
              </a:rPr>
              <a:t>small-dimensional space </a:t>
            </a:r>
            <a:r>
              <a:rPr lang="en-US" altLang="fr-FR" dirty="0"/>
              <a:t>(the number of factors retained), while distorting the overall configuration of individuals as little as possible according to all of the initial variables (thus replaced by the factors).</a:t>
            </a:r>
            <a:endParaRPr lang="fr-FR" altLang="fr-FR" dirty="0"/>
          </a:p>
        </p:txBody>
      </p:sp>
      <p:sp>
        <p:nvSpPr>
          <p:cNvPr id="5" name="Rectangle 2">
            <a:extLst>
              <a:ext uri="{FF2B5EF4-FFF2-40B4-BE49-F238E27FC236}">
                <a16:creationId xmlns:a16="http://schemas.microsoft.com/office/drawing/2014/main" id="{71E8DF0B-6436-4871-B15F-51DAEDBDBB82}"/>
              </a:ext>
            </a:extLst>
          </p:cNvPr>
          <p:cNvSpPr>
            <a:spLocks noGrp="1" noChangeArrowheads="1"/>
          </p:cNvSpPr>
          <p:nvPr>
            <p:ph type="title"/>
          </p:nvPr>
        </p:nvSpPr>
        <p:spPr>
          <a:xfrm>
            <a:off x="155512" y="120960"/>
            <a:ext cx="8531288" cy="613440"/>
          </a:xfrm>
        </p:spPr>
        <p:txBody>
          <a:bodyPr/>
          <a:lstStyle/>
          <a:p>
            <a:r>
              <a:rPr lang="en-US" altLang="fr-FR" sz="3232" dirty="0"/>
              <a:t>Factorial axes (or main axes of inertia)</a:t>
            </a:r>
            <a:endParaRPr lang="fr-FR" altLang="fr-FR" sz="3232" dirty="0"/>
          </a:p>
        </p:txBody>
      </p:sp>
      <p:sp>
        <p:nvSpPr>
          <p:cNvPr id="6" name="Espace réservé du pied de page 3">
            <a:extLst>
              <a:ext uri="{FF2B5EF4-FFF2-40B4-BE49-F238E27FC236}">
                <a16:creationId xmlns:a16="http://schemas.microsoft.com/office/drawing/2014/main" id="{0EFDA781-A768-42A2-83C2-24206BE0B750}"/>
              </a:ext>
            </a:extLst>
          </p:cNvPr>
          <p:cNvSpPr>
            <a:spLocks noGrp="1"/>
          </p:cNvSpPr>
          <p:nvPr>
            <p:ph type="ftr" sz="quarter" idx="11"/>
          </p:nvPr>
        </p:nvSpPr>
        <p:spPr>
          <a:xfrm>
            <a:off x="717092" y="6600960"/>
            <a:ext cx="5302708" cy="245710"/>
          </a:xfrm>
        </p:spPr>
        <p:txBody>
          <a:bodyPr/>
          <a:lstStyle/>
          <a:p>
            <a:r>
              <a:rPr lang="fr-FR" dirty="0"/>
              <a:t>By Sid Lamrous</a:t>
            </a:r>
          </a:p>
        </p:txBody>
      </p:sp>
    </p:spTree>
    <p:extLst>
      <p:ext uri="{BB962C8B-B14F-4D97-AF65-F5344CB8AC3E}">
        <p14:creationId xmlns:p14="http://schemas.microsoft.com/office/powerpoint/2010/main" val="1244826716"/>
      </p:ext>
    </p:extLst>
  </p:cSld>
  <p:clrMapOvr>
    <a:masterClrMapping/>
  </p:clrMapOvr>
  <p:transition spd="slow">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0FB1D46E-2041-4D4E-B0DF-309FDA93132F}"/>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90A68F6E-8589-4FDF-AD4B-392FCF5734DA}" type="slidenum">
              <a:rPr lang="fr-FR" altLang="fr-FR" sz="970">
                <a:latin typeface="Comic Sans MS" panose="030F0702030302020204" pitchFamily="66" charset="0"/>
              </a:rPr>
              <a:pPr/>
              <a:t>7</a:t>
            </a:fld>
            <a:endParaRPr lang="fr-FR" altLang="fr-FR" sz="1455"/>
          </a:p>
        </p:txBody>
      </p:sp>
      <p:sp>
        <p:nvSpPr>
          <p:cNvPr id="21508" name="Rectangle 2">
            <a:extLst>
              <a:ext uri="{FF2B5EF4-FFF2-40B4-BE49-F238E27FC236}">
                <a16:creationId xmlns:a16="http://schemas.microsoft.com/office/drawing/2014/main" id="{9C2E58DD-D7F1-4A3B-B090-3084F0461ACA}"/>
              </a:ext>
            </a:extLst>
          </p:cNvPr>
          <p:cNvSpPr>
            <a:spLocks noGrp="1" noChangeArrowheads="1"/>
          </p:cNvSpPr>
          <p:nvPr>
            <p:ph type="title"/>
          </p:nvPr>
        </p:nvSpPr>
        <p:spPr>
          <a:xfrm>
            <a:off x="332253" y="15338"/>
            <a:ext cx="7771374" cy="908242"/>
          </a:xfrm>
        </p:spPr>
        <p:txBody>
          <a:bodyPr/>
          <a:lstStyle/>
          <a:p>
            <a:r>
              <a:rPr lang="fr-FR" altLang="fr-FR" dirty="0" err="1"/>
              <a:t>Interpretation</a:t>
            </a:r>
            <a:endParaRPr lang="fr-FR" altLang="fr-FR" dirty="0"/>
          </a:p>
        </p:txBody>
      </p:sp>
      <p:sp>
        <p:nvSpPr>
          <p:cNvPr id="21509" name="Rectangle 3">
            <a:extLst>
              <a:ext uri="{FF2B5EF4-FFF2-40B4-BE49-F238E27FC236}">
                <a16:creationId xmlns:a16="http://schemas.microsoft.com/office/drawing/2014/main" id="{5B79AC2E-C405-4CB4-8595-006A99BB4BD4}"/>
              </a:ext>
            </a:extLst>
          </p:cNvPr>
          <p:cNvSpPr>
            <a:spLocks noGrp="1" noChangeArrowheads="1"/>
          </p:cNvSpPr>
          <p:nvPr>
            <p:ph type="body" idx="1"/>
          </p:nvPr>
        </p:nvSpPr>
        <p:spPr>
          <a:xfrm>
            <a:off x="1086398" y="1779050"/>
            <a:ext cx="7581515" cy="4217939"/>
          </a:xfrm>
        </p:spPr>
        <p:txBody>
          <a:bodyPr/>
          <a:lstStyle/>
          <a:p>
            <a:r>
              <a:rPr lang="en-US" altLang="fr-FR" dirty="0"/>
              <a:t>Interpreting the graphs will help to </a:t>
            </a:r>
            <a:r>
              <a:rPr lang="en-US" altLang="fr-FR" dirty="0">
                <a:solidFill>
                  <a:schemeClr val="tx2">
                    <a:lumMod val="60000"/>
                    <a:lumOff val="40000"/>
                  </a:schemeClr>
                </a:solidFill>
              </a:rPr>
              <a:t>understand</a:t>
            </a:r>
            <a:r>
              <a:rPr lang="en-US" altLang="fr-FR" dirty="0"/>
              <a:t> the structure of the analyzed data.</a:t>
            </a:r>
          </a:p>
          <a:p>
            <a:endParaRPr lang="fr-FR" altLang="fr-FR" dirty="0"/>
          </a:p>
          <a:p>
            <a:r>
              <a:rPr lang="en-US" altLang="fr-FR" dirty="0"/>
              <a:t>Guided by a </a:t>
            </a:r>
            <a:r>
              <a:rPr lang="en-US" altLang="fr-FR" dirty="0">
                <a:solidFill>
                  <a:schemeClr val="tx2">
                    <a:lumMod val="60000"/>
                    <a:lumOff val="40000"/>
                  </a:schemeClr>
                </a:solidFill>
              </a:rPr>
              <a:t>number of numerical </a:t>
            </a:r>
            <a:r>
              <a:rPr lang="en-US" altLang="fr-FR" dirty="0"/>
              <a:t>and </a:t>
            </a:r>
            <a:r>
              <a:rPr lang="en-US" altLang="fr-FR" dirty="0">
                <a:solidFill>
                  <a:schemeClr val="tx2">
                    <a:lumMod val="60000"/>
                    <a:lumOff val="40000"/>
                  </a:schemeClr>
                </a:solidFill>
              </a:rPr>
              <a:t>graphical indicators, </a:t>
            </a:r>
            <a:r>
              <a:rPr lang="en-US" altLang="fr-FR" dirty="0"/>
              <a:t>which are there to help the user make the most accurate and objective interpretation possible.</a:t>
            </a:r>
            <a:endParaRPr lang="fr-FR" altLang="fr-FR" dirty="0"/>
          </a:p>
        </p:txBody>
      </p:sp>
      <p:sp>
        <p:nvSpPr>
          <p:cNvPr id="6" name="Espace réservé du pied de page 3">
            <a:extLst>
              <a:ext uri="{FF2B5EF4-FFF2-40B4-BE49-F238E27FC236}">
                <a16:creationId xmlns:a16="http://schemas.microsoft.com/office/drawing/2014/main" id="{4EB6AC16-12D0-4212-9153-6EC0D821FF5A}"/>
              </a:ext>
            </a:extLst>
          </p:cNvPr>
          <p:cNvSpPr>
            <a:spLocks noGrp="1"/>
          </p:cNvSpPr>
          <p:nvPr>
            <p:ph type="ftr" sz="quarter" idx="11"/>
          </p:nvPr>
        </p:nvSpPr>
        <p:spPr>
          <a:xfrm>
            <a:off x="717092" y="6600960"/>
            <a:ext cx="5302708" cy="245710"/>
          </a:xfrm>
        </p:spPr>
        <p:txBody>
          <a:bodyPr/>
          <a:lstStyle/>
          <a:p>
            <a:r>
              <a:rPr lang="fr-FR" dirty="0"/>
              <a:t>By Sid Lamrous</a:t>
            </a:r>
          </a:p>
        </p:txBody>
      </p:sp>
    </p:spTree>
  </p:cSld>
  <p:clrMapOvr>
    <a:masterClrMapping/>
  </p:clrMapOvr>
  <p:transition spd="slow">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A7E8BCA-8693-4A94-82E3-8972351E41C2}"/>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07F5B476-7A99-4C51-BB5A-7F5E1E6DBB27}" type="slidenum">
              <a:rPr lang="fr-FR" altLang="fr-FR" sz="970">
                <a:latin typeface="Comic Sans MS" panose="030F0702030302020204" pitchFamily="66" charset="0"/>
              </a:rPr>
              <a:pPr/>
              <a:t>8</a:t>
            </a:fld>
            <a:endParaRPr lang="fr-FR" altLang="fr-FR" sz="1455"/>
          </a:p>
        </p:txBody>
      </p:sp>
      <p:sp>
        <p:nvSpPr>
          <p:cNvPr id="22531" name="Rectangle 2">
            <a:extLst>
              <a:ext uri="{FF2B5EF4-FFF2-40B4-BE49-F238E27FC236}">
                <a16:creationId xmlns:a16="http://schemas.microsoft.com/office/drawing/2014/main" id="{FCB66C9C-F574-46B2-A395-73C177BFB31B}"/>
              </a:ext>
            </a:extLst>
          </p:cNvPr>
          <p:cNvSpPr>
            <a:spLocks noGrp="1" noChangeArrowheads="1"/>
          </p:cNvSpPr>
          <p:nvPr>
            <p:ph type="title"/>
          </p:nvPr>
        </p:nvSpPr>
        <p:spPr>
          <a:xfrm>
            <a:off x="358546" y="23091"/>
            <a:ext cx="7771374" cy="908242"/>
          </a:xfrm>
        </p:spPr>
        <p:txBody>
          <a:bodyPr/>
          <a:lstStyle/>
          <a:p>
            <a:r>
              <a:rPr lang="en-US" altLang="fr-FR" dirty="0"/>
              <a:t>Basic presentation of the PCA</a:t>
            </a:r>
            <a:endParaRPr lang="fr-FR" altLang="fr-FR" dirty="0"/>
          </a:p>
        </p:txBody>
      </p:sp>
      <p:sp>
        <p:nvSpPr>
          <p:cNvPr id="22532" name="Rectangle 3">
            <a:extLst>
              <a:ext uri="{FF2B5EF4-FFF2-40B4-BE49-F238E27FC236}">
                <a16:creationId xmlns:a16="http://schemas.microsoft.com/office/drawing/2014/main" id="{A13BBB4A-6A88-4CA9-BA25-F2F042402CBF}"/>
              </a:ext>
            </a:extLst>
          </p:cNvPr>
          <p:cNvSpPr>
            <a:spLocks noGrp="1" noChangeArrowheads="1"/>
          </p:cNvSpPr>
          <p:nvPr>
            <p:ph type="body" sz="half" idx="1"/>
          </p:nvPr>
        </p:nvSpPr>
        <p:spPr>
          <a:xfrm>
            <a:off x="522788" y="1410359"/>
            <a:ext cx="8351850" cy="1154545"/>
          </a:xfrm>
        </p:spPr>
        <p:txBody>
          <a:bodyPr/>
          <a:lstStyle/>
          <a:p>
            <a:pPr lvl="1">
              <a:buFont typeface="Wingdings" panose="05000000000000000000" pitchFamily="2" charset="2"/>
              <a:buChar char="q"/>
            </a:pPr>
            <a:r>
              <a:rPr lang="en-US" altLang="fr-FR" sz="2263" dirty="0"/>
              <a:t>Consider the grades (from 0 to 20) obtained by 9 students in 4 disciplines (mathematics, physics, French, English):</a:t>
            </a:r>
            <a:endParaRPr lang="fr-FR" altLang="fr-FR" sz="2263" dirty="0"/>
          </a:p>
          <a:p>
            <a:endParaRPr lang="fr-FR" altLang="fr-FR" sz="2020" dirty="0"/>
          </a:p>
        </p:txBody>
      </p:sp>
      <p:pic>
        <p:nvPicPr>
          <p:cNvPr id="22533" name="Picture 4">
            <a:extLst>
              <a:ext uri="{FF2B5EF4-FFF2-40B4-BE49-F238E27FC236}">
                <a16:creationId xmlns:a16="http://schemas.microsoft.com/office/drawing/2014/main" id="{42D83802-EBF4-4AC9-95CD-CDA3A4205C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67619" y="2597202"/>
            <a:ext cx="3986831" cy="2719516"/>
          </a:xfrm>
          <a:noFill/>
        </p:spPr>
      </p:pic>
      <p:sp>
        <p:nvSpPr>
          <p:cNvPr id="7" name="Espace réservé du pied de page 3">
            <a:extLst>
              <a:ext uri="{FF2B5EF4-FFF2-40B4-BE49-F238E27FC236}">
                <a16:creationId xmlns:a16="http://schemas.microsoft.com/office/drawing/2014/main" id="{04AE0148-A1B6-4FC6-A18C-C5C63EC9DA26}"/>
              </a:ext>
            </a:extLst>
          </p:cNvPr>
          <p:cNvSpPr>
            <a:spLocks noGrp="1"/>
          </p:cNvSpPr>
          <p:nvPr>
            <p:ph type="ftr" sz="quarter" idx="11"/>
          </p:nvPr>
        </p:nvSpPr>
        <p:spPr>
          <a:xfrm>
            <a:off x="717092" y="6600960"/>
            <a:ext cx="5302708" cy="245710"/>
          </a:xfrm>
        </p:spPr>
        <p:txBody>
          <a:bodyPr/>
          <a:lstStyle/>
          <a:p>
            <a:r>
              <a:rPr lang="fr-FR" dirty="0"/>
              <a:t>By Sid Lamrous</a:t>
            </a:r>
          </a:p>
        </p:txBody>
      </p:sp>
    </p:spTree>
  </p:cSld>
  <p:clrMapOvr>
    <a:masterClrMapping/>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4">
            <a:extLst>
              <a:ext uri="{FF2B5EF4-FFF2-40B4-BE49-F238E27FC236}">
                <a16:creationId xmlns:a16="http://schemas.microsoft.com/office/drawing/2014/main" id="{C375DFCD-A38E-471C-8679-12362CD6242E}"/>
              </a:ext>
            </a:extLst>
          </p:cNvPr>
          <p:cNvSpPr>
            <a:spLocks noGrp="1"/>
          </p:cNvSpPr>
          <p:nvPr>
            <p:ph type="sldNum" sz="quarter" idx="10"/>
          </p:nvPr>
        </p:nvSpPr>
        <p:spPr/>
        <p:txBody>
          <a:bodyPr/>
          <a:lstStyle>
            <a:lvl1pPr defTabSz="928790">
              <a:defRPr sz="1939">
                <a:solidFill>
                  <a:schemeClr val="tx1"/>
                </a:solidFill>
                <a:latin typeface="Times New Roman" panose="02020603050405020304" pitchFamily="18" charset="0"/>
              </a:defRPr>
            </a:lvl1pPr>
            <a:lvl2pPr marL="600378" indent="-230915" defTabSz="928790">
              <a:defRPr sz="1939">
                <a:solidFill>
                  <a:schemeClr val="tx1"/>
                </a:solidFill>
                <a:latin typeface="Times New Roman" panose="02020603050405020304" pitchFamily="18" charset="0"/>
              </a:defRPr>
            </a:lvl2pPr>
            <a:lvl3pPr marL="923658" indent="-184732" defTabSz="928790">
              <a:defRPr sz="1939">
                <a:solidFill>
                  <a:schemeClr val="tx1"/>
                </a:solidFill>
                <a:latin typeface="Times New Roman" panose="02020603050405020304" pitchFamily="18" charset="0"/>
              </a:defRPr>
            </a:lvl3pPr>
            <a:lvl4pPr marL="1293122" indent="-184732" defTabSz="928790">
              <a:defRPr sz="1939">
                <a:solidFill>
                  <a:schemeClr val="tx1"/>
                </a:solidFill>
                <a:latin typeface="Times New Roman" panose="02020603050405020304" pitchFamily="18" charset="0"/>
              </a:defRPr>
            </a:lvl4pPr>
            <a:lvl5pPr marL="1662585" indent="-184732" defTabSz="928790">
              <a:defRPr sz="1939">
                <a:solidFill>
                  <a:schemeClr val="tx1"/>
                </a:solidFill>
                <a:latin typeface="Times New Roman" panose="02020603050405020304" pitchFamily="18" charset="0"/>
              </a:defRPr>
            </a:lvl5pPr>
            <a:lvl6pPr marL="2032048" indent="-184732" defTabSz="928790" eaLnBrk="0" fontAlgn="base" hangingPunct="0">
              <a:spcBef>
                <a:spcPct val="0"/>
              </a:spcBef>
              <a:spcAft>
                <a:spcPct val="0"/>
              </a:spcAft>
              <a:defRPr sz="1939">
                <a:solidFill>
                  <a:schemeClr val="tx1"/>
                </a:solidFill>
                <a:latin typeface="Times New Roman" panose="02020603050405020304" pitchFamily="18" charset="0"/>
              </a:defRPr>
            </a:lvl6pPr>
            <a:lvl7pPr marL="2401512" indent="-184732" defTabSz="928790" eaLnBrk="0" fontAlgn="base" hangingPunct="0">
              <a:spcBef>
                <a:spcPct val="0"/>
              </a:spcBef>
              <a:spcAft>
                <a:spcPct val="0"/>
              </a:spcAft>
              <a:defRPr sz="1939">
                <a:solidFill>
                  <a:schemeClr val="tx1"/>
                </a:solidFill>
                <a:latin typeface="Times New Roman" panose="02020603050405020304" pitchFamily="18" charset="0"/>
              </a:defRPr>
            </a:lvl7pPr>
            <a:lvl8pPr marL="2770975" indent="-184732" defTabSz="928790" eaLnBrk="0" fontAlgn="base" hangingPunct="0">
              <a:spcBef>
                <a:spcPct val="0"/>
              </a:spcBef>
              <a:spcAft>
                <a:spcPct val="0"/>
              </a:spcAft>
              <a:defRPr sz="1939">
                <a:solidFill>
                  <a:schemeClr val="tx1"/>
                </a:solidFill>
                <a:latin typeface="Times New Roman" panose="02020603050405020304" pitchFamily="18" charset="0"/>
              </a:defRPr>
            </a:lvl8pPr>
            <a:lvl9pPr marL="3140438" indent="-184732" defTabSz="928790" eaLnBrk="0" fontAlgn="base" hangingPunct="0">
              <a:spcBef>
                <a:spcPct val="0"/>
              </a:spcBef>
              <a:spcAft>
                <a:spcPct val="0"/>
              </a:spcAft>
              <a:defRPr sz="1939">
                <a:solidFill>
                  <a:schemeClr val="tx1"/>
                </a:solidFill>
                <a:latin typeface="Times New Roman" panose="02020603050405020304" pitchFamily="18" charset="0"/>
              </a:defRPr>
            </a:lvl9pPr>
          </a:lstStyle>
          <a:p>
            <a:fld id="{C4E5D006-BB52-48E7-B561-F38208B0EFAE}" type="slidenum">
              <a:rPr lang="fr-FR" altLang="fr-FR" sz="970">
                <a:latin typeface="Comic Sans MS" panose="030F0702030302020204" pitchFamily="66" charset="0"/>
              </a:rPr>
              <a:pPr/>
              <a:t>9</a:t>
            </a:fld>
            <a:endParaRPr lang="fr-FR" altLang="fr-FR" sz="1455"/>
          </a:p>
        </p:txBody>
      </p:sp>
      <p:sp>
        <p:nvSpPr>
          <p:cNvPr id="23555" name="Rectangle 3">
            <a:extLst>
              <a:ext uri="{FF2B5EF4-FFF2-40B4-BE49-F238E27FC236}">
                <a16:creationId xmlns:a16="http://schemas.microsoft.com/office/drawing/2014/main" id="{C669593E-81A9-4EDC-B542-347C2408C749}"/>
              </a:ext>
            </a:extLst>
          </p:cNvPr>
          <p:cNvSpPr>
            <a:spLocks noGrp="1" noChangeArrowheads="1"/>
          </p:cNvSpPr>
          <p:nvPr>
            <p:ph type="body" idx="1"/>
          </p:nvPr>
        </p:nvSpPr>
        <p:spPr>
          <a:xfrm>
            <a:off x="782752" y="1514745"/>
            <a:ext cx="7578496" cy="5432809"/>
          </a:xfrm>
        </p:spPr>
        <p:txBody>
          <a:bodyPr>
            <a:normAutofit fontScale="25000" lnSpcReduction="20000"/>
          </a:bodyPr>
          <a:lstStyle/>
          <a:p>
            <a:pPr>
              <a:lnSpc>
                <a:spcPct val="120000"/>
              </a:lnSpc>
              <a:spcBef>
                <a:spcPts val="0"/>
              </a:spcBef>
            </a:pPr>
            <a:r>
              <a:rPr lang="fr-FR" altLang="fr-FR" sz="8000" b="1" dirty="0" err="1">
                <a:solidFill>
                  <a:schemeClr val="accent4">
                    <a:lumMod val="75000"/>
                  </a:schemeClr>
                </a:solidFill>
              </a:rPr>
              <a:t>What</a:t>
            </a:r>
            <a:r>
              <a:rPr lang="fr-FR" altLang="fr-FR" sz="8000" b="1" dirty="0">
                <a:solidFill>
                  <a:schemeClr val="accent4">
                    <a:lumMod val="75000"/>
                  </a:schemeClr>
                </a:solidFill>
              </a:rPr>
              <a:t> </a:t>
            </a:r>
            <a:r>
              <a:rPr lang="fr-FR" altLang="fr-FR" sz="8000" b="1" dirty="0" err="1">
                <a:solidFill>
                  <a:schemeClr val="accent4">
                    <a:lumMod val="75000"/>
                  </a:schemeClr>
                </a:solidFill>
              </a:rPr>
              <a:t>we</a:t>
            </a:r>
            <a:r>
              <a:rPr lang="fr-FR" altLang="fr-FR" sz="8000" b="1" dirty="0">
                <a:solidFill>
                  <a:schemeClr val="accent4">
                    <a:lumMod val="75000"/>
                  </a:schemeClr>
                </a:solidFill>
              </a:rPr>
              <a:t> know:</a:t>
            </a:r>
          </a:p>
          <a:p>
            <a:pPr lvl="1">
              <a:lnSpc>
                <a:spcPct val="120000"/>
              </a:lnSpc>
              <a:spcBef>
                <a:spcPts val="0"/>
              </a:spcBef>
            </a:pPr>
            <a:r>
              <a:rPr lang="en-US" altLang="fr-FR" sz="8000" dirty="0"/>
              <a:t>How to analyze each of these 4 variables separately, either by making a graph or by calculating numerical summaries.</a:t>
            </a:r>
          </a:p>
          <a:p>
            <a:pPr lvl="1">
              <a:lnSpc>
                <a:spcPct val="120000"/>
              </a:lnSpc>
              <a:spcBef>
                <a:spcPts val="0"/>
              </a:spcBef>
            </a:pPr>
            <a:r>
              <a:rPr lang="en-US" altLang="fr-FR" sz="8000" dirty="0"/>
              <a:t>Also, we can look at the links between 2 variables (for example mathematics and French), either by making a graph of the point cloud type, or by calculating their linear correlation coefficient, or even by performing the regression of one on the other.</a:t>
            </a:r>
            <a:endParaRPr lang="fr-FR" altLang="fr-FR" sz="8000" dirty="0"/>
          </a:p>
          <a:p>
            <a:pPr>
              <a:lnSpc>
                <a:spcPct val="120000"/>
              </a:lnSpc>
              <a:spcBef>
                <a:spcPts val="0"/>
              </a:spcBef>
            </a:pPr>
            <a:r>
              <a:rPr lang="en-US" altLang="fr-FR" sz="8000" dirty="0">
                <a:solidFill>
                  <a:schemeClr val="accent4">
                    <a:lumMod val="75000"/>
                  </a:schemeClr>
                </a:solidFill>
              </a:rPr>
              <a:t>But!, How to do a </a:t>
            </a:r>
            <a:r>
              <a:rPr lang="en-US" altLang="fr-FR" sz="8000" dirty="0">
                <a:solidFill>
                  <a:srgbClr val="FF0000"/>
                </a:solidFill>
              </a:rPr>
              <a:t>simultaneous study </a:t>
            </a:r>
            <a:r>
              <a:rPr lang="en-US" altLang="fr-FR" sz="8000" dirty="0">
                <a:solidFill>
                  <a:schemeClr val="accent4">
                    <a:lumMod val="75000"/>
                  </a:schemeClr>
                </a:solidFill>
              </a:rPr>
              <a:t>of the </a:t>
            </a:r>
            <a:r>
              <a:rPr lang="en-US" altLang="fr-FR" sz="8000" dirty="0">
                <a:solidFill>
                  <a:srgbClr val="FF0000"/>
                </a:solidFill>
              </a:rPr>
              <a:t>4 variables</a:t>
            </a:r>
            <a:r>
              <a:rPr lang="en-US" altLang="fr-FR" sz="8000" dirty="0">
                <a:solidFill>
                  <a:schemeClr val="accent4">
                    <a:lumMod val="75000"/>
                  </a:schemeClr>
                </a:solidFill>
              </a:rPr>
              <a:t>?</a:t>
            </a:r>
          </a:p>
          <a:p>
            <a:pPr>
              <a:lnSpc>
                <a:spcPct val="120000"/>
              </a:lnSpc>
              <a:spcBef>
                <a:spcPts val="0"/>
              </a:spcBef>
            </a:pPr>
            <a:r>
              <a:rPr lang="en-US" altLang="fr-FR" sz="8000" dirty="0">
                <a:solidFill>
                  <a:schemeClr val="accent4">
                    <a:lumMod val="75000"/>
                  </a:schemeClr>
                </a:solidFill>
              </a:rPr>
              <a:t>Space of dimension 4 (not graphically representable !!)</a:t>
            </a:r>
          </a:p>
          <a:p>
            <a:pPr>
              <a:lnSpc>
                <a:spcPct val="120000"/>
              </a:lnSpc>
              <a:spcBef>
                <a:spcPts val="0"/>
              </a:spcBef>
            </a:pPr>
            <a:r>
              <a:rPr lang="en-US" altLang="fr-FR" sz="8000" dirty="0">
                <a:solidFill>
                  <a:schemeClr val="accent4">
                    <a:lumMod val="75000"/>
                  </a:schemeClr>
                </a:solidFill>
              </a:rPr>
              <a:t>Objective: to return to a space of reduced dimension (for example, here, 2) while distorting reality as little as possible. It is therefore a </a:t>
            </a:r>
            <a:r>
              <a:rPr lang="en-US" altLang="fr-FR" sz="8000" dirty="0">
                <a:solidFill>
                  <a:srgbClr val="FF0000"/>
                </a:solidFill>
              </a:rPr>
              <a:t>question of obtaining the most relevant summary of the initial data</a:t>
            </a:r>
            <a:r>
              <a:rPr lang="en-US" altLang="fr-FR" sz="8000" dirty="0">
                <a:solidFill>
                  <a:schemeClr val="accent4">
                    <a:lumMod val="75000"/>
                  </a:schemeClr>
                </a:solidFill>
              </a:rPr>
              <a:t>.</a:t>
            </a:r>
            <a:endParaRPr lang="fr-FR" altLang="fr-FR" sz="2263" dirty="0"/>
          </a:p>
          <a:p>
            <a:pPr>
              <a:lnSpc>
                <a:spcPct val="80000"/>
              </a:lnSpc>
              <a:buFontTx/>
              <a:buNone/>
            </a:pPr>
            <a:endParaRPr lang="fr-FR" altLang="fr-FR" sz="2263" dirty="0"/>
          </a:p>
        </p:txBody>
      </p:sp>
      <p:sp>
        <p:nvSpPr>
          <p:cNvPr id="5" name="Rectangle 2">
            <a:extLst>
              <a:ext uri="{FF2B5EF4-FFF2-40B4-BE49-F238E27FC236}">
                <a16:creationId xmlns:a16="http://schemas.microsoft.com/office/drawing/2014/main" id="{5D980B84-2C88-415A-BDD0-B154BAC87712}"/>
              </a:ext>
            </a:extLst>
          </p:cNvPr>
          <p:cNvSpPr>
            <a:spLocks noGrp="1" noChangeArrowheads="1"/>
          </p:cNvSpPr>
          <p:nvPr>
            <p:ph type="title"/>
          </p:nvPr>
        </p:nvSpPr>
        <p:spPr>
          <a:xfrm>
            <a:off x="358546" y="23091"/>
            <a:ext cx="7771374" cy="908242"/>
          </a:xfrm>
        </p:spPr>
        <p:txBody>
          <a:bodyPr/>
          <a:lstStyle/>
          <a:p>
            <a:r>
              <a:rPr lang="en-US" altLang="fr-FR" dirty="0"/>
              <a:t>Basic presentation of the PCA</a:t>
            </a:r>
            <a:endParaRPr lang="fr-FR" altLang="fr-FR" dirty="0"/>
          </a:p>
        </p:txBody>
      </p:sp>
      <p:sp>
        <p:nvSpPr>
          <p:cNvPr id="6" name="Espace réservé du pied de page 3">
            <a:extLst>
              <a:ext uri="{FF2B5EF4-FFF2-40B4-BE49-F238E27FC236}">
                <a16:creationId xmlns:a16="http://schemas.microsoft.com/office/drawing/2014/main" id="{7EAC8F25-7059-44B7-BD6C-552E9924585A}"/>
              </a:ext>
            </a:extLst>
          </p:cNvPr>
          <p:cNvSpPr>
            <a:spLocks noGrp="1"/>
          </p:cNvSpPr>
          <p:nvPr>
            <p:ph type="ftr" sz="quarter" idx="11"/>
          </p:nvPr>
        </p:nvSpPr>
        <p:spPr>
          <a:xfrm>
            <a:off x="717092" y="6600960"/>
            <a:ext cx="5302708" cy="245710"/>
          </a:xfrm>
        </p:spPr>
        <p:txBody>
          <a:bodyPr/>
          <a:lstStyle/>
          <a:p>
            <a:r>
              <a:rPr lang="fr-FR" dirty="0"/>
              <a:t>By Sid Lamrous</a:t>
            </a:r>
          </a:p>
        </p:txBody>
      </p:sp>
    </p:spTree>
  </p:cSld>
  <p:clrMapOvr>
    <a:masterClrMapping/>
  </p:clrMapOvr>
  <p:transition spd="slow">
    <p:pull dir="lu"/>
  </p:transition>
</p:sld>
</file>

<file path=ppt/theme/theme1.xml><?xml version="1.0" encoding="utf-8"?>
<a:theme xmlns:a="http://schemas.openxmlformats.org/drawingml/2006/main" name="Masque page de gard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sque chapitr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asque page contenu">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asque page final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5914</TotalTime>
  <Words>1011</Words>
  <Application>Microsoft Office PowerPoint</Application>
  <PresentationFormat>Affichage à l'écran (4:3)</PresentationFormat>
  <Paragraphs>106</Paragraphs>
  <Slides>15</Slides>
  <Notes>2</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15</vt:i4>
      </vt:variant>
    </vt:vector>
  </HeadingPairs>
  <TitlesOfParts>
    <vt:vector size="25" baseType="lpstr">
      <vt:lpstr>Arial</vt:lpstr>
      <vt:lpstr>Calibri</vt:lpstr>
      <vt:lpstr>Comic Sans MS</vt:lpstr>
      <vt:lpstr>Lucida Grande</vt:lpstr>
      <vt:lpstr>Times New Roman</vt:lpstr>
      <vt:lpstr>Wingdings</vt:lpstr>
      <vt:lpstr>Masque page de garde</vt:lpstr>
      <vt:lpstr>Masque chapitre</vt:lpstr>
      <vt:lpstr>Masque page contenu</vt:lpstr>
      <vt:lpstr>Masque page finale</vt:lpstr>
      <vt:lpstr>Multidimensional Data Analysis</vt:lpstr>
      <vt:lpstr>Main methods</vt:lpstr>
      <vt:lpstr>Main methods</vt:lpstr>
      <vt:lpstr>PCA</vt:lpstr>
      <vt:lpstr>Factorial axes (or main axes of inertia)</vt:lpstr>
      <vt:lpstr>Factorial axes (or main axes of inertia)</vt:lpstr>
      <vt:lpstr>Interpretation</vt:lpstr>
      <vt:lpstr>Basic presentation of the PCA</vt:lpstr>
      <vt:lpstr>Basic presentation of the PCA</vt:lpstr>
      <vt:lpstr>Representation of variables</vt:lpstr>
      <vt:lpstr>Interpretation </vt:lpstr>
      <vt:lpstr>Results of individuals </vt:lpstr>
      <vt:lpstr>Interpretation</vt:lpstr>
      <vt:lpstr>Qualité de représentation des individus</vt:lpstr>
      <vt:lpstr>Thank You</vt:lpstr>
    </vt:vector>
  </TitlesOfParts>
  <Company>UTBM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 Lucchina</dc:creator>
  <cp:lastModifiedBy>Sid Ahmed Lamrous</cp:lastModifiedBy>
  <cp:revision>213</cp:revision>
  <dcterms:created xsi:type="dcterms:W3CDTF">2014-01-16T11:55:08Z</dcterms:created>
  <dcterms:modified xsi:type="dcterms:W3CDTF">2020-11-23T12:42:32Z</dcterms:modified>
</cp:coreProperties>
</file>