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9" r:id="rId4"/>
    <p:sldId id="260" r:id="rId5"/>
    <p:sldId id="258" r:id="rId6"/>
    <p:sldId id="261" r:id="rId7"/>
    <p:sldId id="262" r:id="rId8"/>
    <p:sldId id="263" r:id="rId9"/>
    <p:sldId id="264" r:id="rId10"/>
    <p:sldId id="265" r:id="rId11"/>
    <p:sldId id="266" r:id="rId12"/>
    <p:sldId id="269" r:id="rId13"/>
    <p:sldId id="268" r:id="rId14"/>
    <p:sldId id="274" r:id="rId15"/>
    <p:sldId id="270" r:id="rId16"/>
    <p:sldId id="275"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227412-0DF8-4728-9F9B-2332559316ED}" type="datetimeFigureOut">
              <a:rPr lang="en-US" smtClean="0"/>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80E04-3D40-4A94-BA51-82840DC13667}" type="slidenum">
              <a:rPr lang="en-US" smtClean="0"/>
              <a:t>‹#›</a:t>
            </a:fld>
            <a:endParaRPr lang="en-US"/>
          </a:p>
        </p:txBody>
      </p:sp>
    </p:spTree>
    <p:extLst>
      <p:ext uri="{BB962C8B-B14F-4D97-AF65-F5344CB8AC3E}">
        <p14:creationId xmlns:p14="http://schemas.microsoft.com/office/powerpoint/2010/main" val="370374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680E04-3D40-4A94-BA51-82840DC13667}" type="slidenum">
              <a:rPr lang="en-US" smtClean="0"/>
              <a:t>17</a:t>
            </a:fld>
            <a:endParaRPr lang="en-US"/>
          </a:p>
        </p:txBody>
      </p:sp>
    </p:spTree>
    <p:extLst>
      <p:ext uri="{BB962C8B-B14F-4D97-AF65-F5344CB8AC3E}">
        <p14:creationId xmlns:p14="http://schemas.microsoft.com/office/powerpoint/2010/main" val="2905258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D682A4-8590-4830-8949-F3D3B0DACF4D}" type="datetimeFigureOut">
              <a:rPr lang="en-US" smtClean="0"/>
              <a:t>5/22/2023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E0839FB-8134-4542-888E-C0585FD6B99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82A4-8590-4830-8949-F3D3B0DACF4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82A4-8590-4830-8949-F3D3B0DACF4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82A4-8590-4830-8949-F3D3B0DACF4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D682A4-8590-4830-8949-F3D3B0DACF4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39FB-8134-4542-888E-C0585FD6B99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D682A4-8590-4830-8949-F3D3B0DACF4D}"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D682A4-8590-4830-8949-F3D3B0DACF4D}"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D682A4-8590-4830-8949-F3D3B0DACF4D}"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82A4-8590-4830-8949-F3D3B0DACF4D}"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D682A4-8590-4830-8949-F3D3B0DACF4D}"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39FB-8134-4542-888E-C0585FD6B9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D682A4-8590-4830-8949-F3D3B0DACF4D}"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E0839FB-8134-4542-888E-C0585FD6B99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D682A4-8590-4830-8949-F3D3B0DACF4D}" type="datetimeFigureOut">
              <a:rPr lang="en-US" smtClean="0"/>
              <a:t>5/22/2023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0839FB-8134-4542-888E-C0585FD6B99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GB" sz="5400" dirty="0" smtClean="0"/>
              <a:t>Project CAD</a:t>
            </a:r>
            <a:endParaRPr lang="en-US" sz="5400" dirty="0"/>
          </a:p>
        </p:txBody>
      </p:sp>
      <p:sp>
        <p:nvSpPr>
          <p:cNvPr id="3" name="Subtitle 2"/>
          <p:cNvSpPr>
            <a:spLocks noGrp="1"/>
          </p:cNvSpPr>
          <p:nvPr>
            <p:ph type="subTitle" idx="1"/>
          </p:nvPr>
        </p:nvSpPr>
        <p:spPr/>
        <p:txBody>
          <a:bodyPr>
            <a:normAutofit fontScale="92500" lnSpcReduction="10000"/>
          </a:bodyPr>
          <a:lstStyle/>
          <a:p>
            <a:pPr algn="ctr"/>
            <a:r>
              <a:rPr lang="en-GB" dirty="0" smtClean="0"/>
              <a:t>Signal generator</a:t>
            </a:r>
          </a:p>
          <a:p>
            <a:pPr algn="l"/>
            <a:r>
              <a:rPr lang="en-GB" dirty="0" smtClean="0"/>
              <a:t>Theme: Square and triangle signal generator</a:t>
            </a:r>
          </a:p>
          <a:p>
            <a:r>
              <a:rPr lang="en-GB" dirty="0" err="1" smtClean="0"/>
              <a:t>Hancis</a:t>
            </a:r>
            <a:r>
              <a:rPr lang="en-GB" dirty="0" smtClean="0"/>
              <a:t> </a:t>
            </a:r>
            <a:r>
              <a:rPr lang="en-GB" dirty="0" err="1" smtClean="0"/>
              <a:t>Bogdan</a:t>
            </a:r>
            <a:r>
              <a:rPr lang="en-GB" dirty="0" smtClean="0"/>
              <a:t> </a:t>
            </a:r>
          </a:p>
          <a:p>
            <a:r>
              <a:rPr lang="en-GB" dirty="0" smtClean="0"/>
              <a:t>Group 2023</a:t>
            </a:r>
            <a:endParaRPr lang="en-US" dirty="0"/>
          </a:p>
        </p:txBody>
      </p:sp>
    </p:spTree>
    <p:extLst>
      <p:ext uri="{BB962C8B-B14F-4D97-AF65-F5344CB8AC3E}">
        <p14:creationId xmlns:p14="http://schemas.microsoft.com/office/powerpoint/2010/main" val="94757650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95536" y="620688"/>
            <a:ext cx="8291264" cy="83400"/>
          </a:xfrm>
        </p:spPr>
        <p:txBody>
          <a:bodyPr>
            <a:normAutofit fontScale="90000"/>
          </a:bodyPr>
          <a:lstStyle/>
          <a:p>
            <a:endParaRPr lang="en-US" dirty="0"/>
          </a:p>
        </p:txBody>
      </p:sp>
      <p:sp>
        <p:nvSpPr>
          <p:cNvPr id="3" name="Content Placeholder 2"/>
          <p:cNvSpPr>
            <a:spLocks noGrp="1"/>
          </p:cNvSpPr>
          <p:nvPr>
            <p:ph idx="1"/>
          </p:nvPr>
        </p:nvSpPr>
        <p:spPr>
          <a:xfrm>
            <a:off x="395536" y="980728"/>
            <a:ext cx="8291264" cy="5343872"/>
          </a:xfrm>
        </p:spPr>
        <p:txBody>
          <a:bodyPr>
            <a:normAutofit/>
          </a:bodyPr>
          <a:lstStyle/>
          <a:p>
            <a:r>
              <a:rPr lang="en-US" dirty="0"/>
              <a:t>Voltage Comparator: A voltage comparator is an electronic device or circuit that compares two voltage inputs and produces a digital output based on the comparison. It determines if one voltage is higher or lower than another voltage. The output of a voltage comparator is typically a binary signal, representing a logical "high" or "low" state based on the voltage comparison</a:t>
            </a:r>
            <a:r>
              <a:rPr lang="en-US" dirty="0" smtClean="0"/>
              <a:t>.</a:t>
            </a:r>
          </a:p>
          <a:p>
            <a:r>
              <a:rPr lang="en-US" dirty="0" err="1"/>
              <a:t>Multivibrator</a:t>
            </a:r>
            <a:r>
              <a:rPr lang="en-US" dirty="0"/>
              <a:t>: A </a:t>
            </a:r>
            <a:r>
              <a:rPr lang="en-US" dirty="0" err="1"/>
              <a:t>multivibrator</a:t>
            </a:r>
            <a:r>
              <a:rPr lang="en-US" dirty="0"/>
              <a:t> is a circuit that generates continuous alternating output waveforms, typically in the form of square waves or pulses. It is often used for timing, clocking, and frequency generation purposes. </a:t>
            </a:r>
          </a:p>
        </p:txBody>
      </p:sp>
    </p:spTree>
    <p:extLst>
      <p:ext uri="{BB962C8B-B14F-4D97-AF65-F5344CB8AC3E}">
        <p14:creationId xmlns:p14="http://schemas.microsoft.com/office/powerpoint/2010/main" val="4063792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95536" y="332656"/>
            <a:ext cx="8291264" cy="371432"/>
          </a:xfrm>
        </p:spPr>
        <p:txBody>
          <a:bodyPr>
            <a:normAutofit fontScale="90000"/>
          </a:bodyPr>
          <a:lstStyle/>
          <a:p>
            <a:endParaRPr lang="en-US" dirty="0"/>
          </a:p>
        </p:txBody>
      </p:sp>
      <p:sp>
        <p:nvSpPr>
          <p:cNvPr id="3" name="Content Placeholder 2"/>
          <p:cNvSpPr>
            <a:spLocks noGrp="1"/>
          </p:cNvSpPr>
          <p:nvPr>
            <p:ph idx="1"/>
          </p:nvPr>
        </p:nvSpPr>
        <p:spPr>
          <a:xfrm>
            <a:off x="395536" y="908720"/>
            <a:ext cx="8291264" cy="5415880"/>
          </a:xfrm>
        </p:spPr>
        <p:txBody>
          <a:bodyPr>
            <a:normAutofit/>
          </a:bodyPr>
          <a:lstStyle/>
          <a:p>
            <a:r>
              <a:rPr lang="en-US" dirty="0"/>
              <a:t>Wave Shaping Circuit: A wave shaping circuit is a circuit that modifies the shape or characteristics of an input waveform. It can reshape the waveform's amplitude, frequency, or timing characteristics. Wave shaping circuits are commonly used for signal conditioning, noise filtering, pulse shaping, and waveform distortion correction.</a:t>
            </a:r>
          </a:p>
          <a:p>
            <a:r>
              <a:rPr lang="en-US" dirty="0"/>
              <a:t>Output Amplifier: An output amplifier is a circuit that amplifies the signal from the previous stages of a circuit to drive a load or external device. It boosts the amplitude or power level of the signal to ensure proper signal transmission or driving capability. </a:t>
            </a:r>
          </a:p>
        </p:txBody>
      </p:sp>
    </p:spTree>
    <p:extLst>
      <p:ext uri="{BB962C8B-B14F-4D97-AF65-F5344CB8AC3E}">
        <p14:creationId xmlns:p14="http://schemas.microsoft.com/office/powerpoint/2010/main" val="1878348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87424"/>
            <a:ext cx="8291264" cy="504056"/>
          </a:xfrm>
        </p:spPr>
        <p:txBody>
          <a:bodyPr>
            <a:normAutofit fontScale="90000"/>
          </a:bodyPr>
          <a:lstStyle/>
          <a:p>
            <a:endParaRPr lang="en-US" dirty="0"/>
          </a:p>
        </p:txBody>
      </p:sp>
      <p:sp>
        <p:nvSpPr>
          <p:cNvPr id="3" name="Content Placeholder 2"/>
          <p:cNvSpPr>
            <a:spLocks noGrp="1"/>
          </p:cNvSpPr>
          <p:nvPr>
            <p:ph idx="1"/>
          </p:nvPr>
        </p:nvSpPr>
        <p:spPr>
          <a:xfrm>
            <a:off x="539552" y="908720"/>
            <a:ext cx="8964488" cy="6624736"/>
          </a:xfrm>
        </p:spPr>
        <p:txBody>
          <a:bodyPr>
            <a:normAutofit/>
          </a:bodyPr>
          <a:lstStyle/>
          <a:p>
            <a:r>
              <a:rPr lang="en-US" b="1" dirty="0"/>
              <a:t>Requirements :</a:t>
            </a:r>
          </a:p>
          <a:p>
            <a:r>
              <a:rPr lang="en-US" dirty="0"/>
              <a:t>f = [3,4;12]kHz ;</a:t>
            </a:r>
          </a:p>
          <a:p>
            <a:r>
              <a:rPr lang="en-US" dirty="0"/>
              <a:t>A□=1V</a:t>
            </a:r>
          </a:p>
          <a:p>
            <a:r>
              <a:rPr lang="en-US" dirty="0"/>
              <a:t>A∆=[3,6]V</a:t>
            </a:r>
          </a:p>
          <a:p>
            <a:r>
              <a:rPr lang="en-US" dirty="0" err="1"/>
              <a:t>Vpc</a:t>
            </a:r>
            <a:r>
              <a:rPr lang="en-US" dirty="0"/>
              <a:t>=12V</a:t>
            </a:r>
          </a:p>
          <a:p>
            <a:r>
              <a:rPr lang="en-US" dirty="0"/>
              <a:t>Ro=5Ω</a:t>
            </a:r>
          </a:p>
          <a:p>
            <a:pPr marL="0" indent="0">
              <a:buNone/>
            </a:pPr>
            <a:endParaRPr lang="en-US" dirty="0" smtClean="0"/>
          </a:p>
          <a:p>
            <a:endParaRPr lang="en-US" dirty="0" smtClean="0"/>
          </a:p>
        </p:txBody>
      </p:sp>
    </p:spTree>
    <p:extLst>
      <p:ext uri="{BB962C8B-B14F-4D97-AF65-F5344CB8AC3E}">
        <p14:creationId xmlns:p14="http://schemas.microsoft.com/office/powerpoint/2010/main" val="872670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157592" cy="1008112"/>
          </a:xfrm>
        </p:spPr>
        <p:txBody>
          <a:bodyPr/>
          <a:lstStyle/>
          <a:p>
            <a:r>
              <a:rPr lang="en-GB" dirty="0" smtClean="0"/>
              <a:t>Circuit schematic</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8064896" cy="5472608"/>
          </a:xfrm>
          <a:prstGeom prst="rect">
            <a:avLst/>
          </a:prstGeom>
          <a:noFill/>
          <a:ln>
            <a:noFill/>
          </a:ln>
        </p:spPr>
      </p:pic>
    </p:spTree>
    <p:extLst>
      <p:ext uri="{BB962C8B-B14F-4D97-AF65-F5344CB8AC3E}">
        <p14:creationId xmlns:p14="http://schemas.microsoft.com/office/powerpoint/2010/main" val="2841405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665" y="367657"/>
            <a:ext cx="8219256" cy="492664"/>
          </a:xfrm>
        </p:spPr>
        <p:txBody>
          <a:bodyPr>
            <a:normAutofit fontScale="90000"/>
          </a:bodyPr>
          <a:lstStyle/>
          <a:p>
            <a:r>
              <a:rPr lang="en-GB" dirty="0" smtClean="0"/>
              <a:t>Simulations</a:t>
            </a:r>
            <a:endParaRPr lang="en-US" dirty="0"/>
          </a:p>
        </p:txBody>
      </p:sp>
      <p:sp>
        <p:nvSpPr>
          <p:cNvPr id="3" name="Content Placeholder 2"/>
          <p:cNvSpPr>
            <a:spLocks noGrp="1"/>
          </p:cNvSpPr>
          <p:nvPr>
            <p:ph idx="1"/>
          </p:nvPr>
        </p:nvSpPr>
        <p:spPr>
          <a:xfrm>
            <a:off x="323528" y="764704"/>
            <a:ext cx="8363272" cy="5559896"/>
          </a:xfrm>
        </p:spPr>
        <p:txBody>
          <a:bodyPr>
            <a:normAutofit fontScale="92500"/>
          </a:bodyPr>
          <a:lstStyle/>
          <a:p>
            <a:r>
              <a:rPr lang="en-US" dirty="0"/>
              <a:t>P</a:t>
            </a:r>
            <a:r>
              <a:rPr lang="en-US" dirty="0" smtClean="0"/>
              <a:t>arametric </a:t>
            </a:r>
            <a:r>
              <a:rPr lang="en-US" dirty="0"/>
              <a:t>sweep analysis involves defining a range of values or a list of discrete values for specific parameters of interest, such as resistance, capacitance, or voltage. The analysis then performs simulations for each combination of parameter values within the specified range or list</a:t>
            </a:r>
            <a:r>
              <a:rPr lang="en-US" dirty="0" smtClean="0"/>
              <a:t>.</a:t>
            </a:r>
          </a:p>
          <a:p>
            <a:r>
              <a:rPr lang="en-US" dirty="0"/>
              <a:t>Monte Carlo analysis allows for the evaluation of the performance and variability of a circuit by considering the statistical variations in component values</a:t>
            </a:r>
            <a:r>
              <a:rPr lang="en-US" dirty="0" smtClean="0"/>
              <a:t>.</a:t>
            </a:r>
          </a:p>
          <a:p>
            <a:r>
              <a:rPr lang="en-US" dirty="0"/>
              <a:t>W</a:t>
            </a:r>
            <a:r>
              <a:rPr lang="en-US" dirty="0" smtClean="0"/>
              <a:t>orst </a:t>
            </a:r>
            <a:r>
              <a:rPr lang="en-US" dirty="0"/>
              <a:t>case scenario analysis involves defining the extreme values or limits for certain circuit parameters, such as component tolerances, operating conditions, or environmental factors. The analysis then evaluates the circuit performance by considering the worst-case combination of these parameters.</a:t>
            </a:r>
            <a:endParaRPr lang="en-US" dirty="0"/>
          </a:p>
        </p:txBody>
      </p:sp>
    </p:spTree>
    <p:extLst>
      <p:ext uri="{BB962C8B-B14F-4D97-AF65-F5344CB8AC3E}">
        <p14:creationId xmlns:p14="http://schemas.microsoft.com/office/powerpoint/2010/main" val="1018151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0016"/>
            <a:ext cx="8219256" cy="708688"/>
          </a:xfrm>
        </p:spPr>
        <p:txBody>
          <a:bodyPr>
            <a:normAutofit fontScale="90000"/>
          </a:bodyPr>
          <a:lstStyle/>
          <a:p>
            <a:r>
              <a:rPr lang="en-GB" dirty="0" smtClean="0"/>
              <a:t>Parametric sweep</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764704"/>
            <a:ext cx="7642423" cy="273630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645024"/>
            <a:ext cx="7488832" cy="3096344"/>
          </a:xfrm>
          <a:prstGeom prst="rect">
            <a:avLst/>
          </a:prstGeom>
          <a:noFill/>
          <a:ln>
            <a:noFill/>
          </a:ln>
        </p:spPr>
      </p:pic>
    </p:spTree>
    <p:extLst>
      <p:ext uri="{BB962C8B-B14F-4D97-AF65-F5344CB8AC3E}">
        <p14:creationId xmlns:p14="http://schemas.microsoft.com/office/powerpoint/2010/main" val="1581409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124744"/>
            <a:ext cx="5943600" cy="2096135"/>
          </a:xfrm>
          <a:prstGeom prst="rect">
            <a:avLst/>
          </a:prstGeom>
          <a:noFill/>
          <a:ln>
            <a:noFill/>
          </a:ln>
        </p:spPr>
      </p:pic>
      <p:pic>
        <p:nvPicPr>
          <p:cNvPr id="5" name="Picture 4"/>
          <p:cNvPicPr/>
          <p:nvPr/>
        </p:nvPicPr>
        <p:blipFill>
          <a:blip r:embed="rId3"/>
          <a:stretch>
            <a:fillRect/>
          </a:stretch>
        </p:blipFill>
        <p:spPr>
          <a:xfrm>
            <a:off x="2123728" y="3429000"/>
            <a:ext cx="4320480" cy="576064"/>
          </a:xfrm>
          <a:prstGeom prst="rect">
            <a:avLst/>
          </a:prstGeom>
        </p:spPr>
      </p:pic>
      <p:pic>
        <p:nvPicPr>
          <p:cNvPr id="6" name="Content Placeholder 5"/>
          <p:cNvPicPr>
            <a:picLocks noGrp="1"/>
          </p:cNvPicPr>
          <p:nvPr>
            <p:ph idx="1"/>
          </p:nvPr>
        </p:nvPicPr>
        <p:blipFill>
          <a:blip r:embed="rId4"/>
          <a:stretch>
            <a:fillRect/>
          </a:stretch>
        </p:blipFill>
        <p:spPr>
          <a:xfrm>
            <a:off x="2123727" y="4149081"/>
            <a:ext cx="4320481" cy="432047"/>
          </a:xfrm>
          <a:prstGeom prst="rect">
            <a:avLst/>
          </a:prstGeom>
        </p:spPr>
      </p:pic>
    </p:spTree>
    <p:extLst>
      <p:ext uri="{BB962C8B-B14F-4D97-AF65-F5344CB8AC3E}">
        <p14:creationId xmlns:p14="http://schemas.microsoft.com/office/powerpoint/2010/main" val="833743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708688"/>
          </a:xfrm>
        </p:spPr>
        <p:txBody>
          <a:bodyPr>
            <a:normAutofit fontScale="90000"/>
          </a:bodyPr>
          <a:lstStyle/>
          <a:p>
            <a:r>
              <a:rPr lang="en-GB" dirty="0" smtClean="0"/>
              <a:t>Monte Carlo</a:t>
            </a:r>
            <a:endParaRPr lang="en-US" dirty="0"/>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075347"/>
            <a:ext cx="7200800" cy="2641685"/>
          </a:xfrm>
          <a:prstGeom prst="rect">
            <a:avLst/>
          </a:prstGeom>
          <a:noFill/>
          <a:ln>
            <a:noFill/>
          </a:ln>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3717031"/>
            <a:ext cx="7200800" cy="3045133"/>
          </a:xfrm>
          <a:prstGeom prst="rect">
            <a:avLst/>
          </a:prstGeom>
          <a:noFill/>
          <a:ln>
            <a:noFill/>
          </a:ln>
        </p:spPr>
      </p:pic>
    </p:spTree>
    <p:extLst>
      <p:ext uri="{BB962C8B-B14F-4D97-AF65-F5344CB8AC3E}">
        <p14:creationId xmlns:p14="http://schemas.microsoft.com/office/powerpoint/2010/main" val="230001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147248" cy="924712"/>
          </a:xfrm>
        </p:spPr>
        <p:txBody>
          <a:bodyPr/>
          <a:lstStyle/>
          <a:p>
            <a:r>
              <a:rPr lang="en-GB" dirty="0" smtClean="0"/>
              <a:t>Worst Case </a:t>
            </a:r>
            <a:endParaRPr lang="en-US" dirty="0"/>
          </a:p>
        </p:txBody>
      </p:sp>
      <p:pic>
        <p:nvPicPr>
          <p:cNvPr id="4" name="Content Placeholder 3"/>
          <p:cNvPicPr>
            <a:picLocks noGrp="1"/>
          </p:cNvPicPr>
          <p:nvPr>
            <p:ph idx="1"/>
          </p:nvPr>
        </p:nvPicPr>
        <p:blipFill>
          <a:blip r:embed="rId2"/>
          <a:stretch>
            <a:fillRect/>
          </a:stretch>
        </p:blipFill>
        <p:spPr>
          <a:xfrm>
            <a:off x="107504" y="1232757"/>
            <a:ext cx="4320480" cy="4536504"/>
          </a:xfrm>
          <a:prstGeom prst="rect">
            <a:avLst/>
          </a:prstGeom>
        </p:spPr>
      </p:pic>
      <p:pic>
        <p:nvPicPr>
          <p:cNvPr id="5" name="Picture 4"/>
          <p:cNvPicPr/>
          <p:nvPr/>
        </p:nvPicPr>
        <p:blipFill>
          <a:blip r:embed="rId3"/>
          <a:stretch>
            <a:fillRect/>
          </a:stretch>
        </p:blipFill>
        <p:spPr>
          <a:xfrm>
            <a:off x="4572000" y="1196753"/>
            <a:ext cx="4392488" cy="4608512"/>
          </a:xfrm>
          <a:prstGeom prst="rect">
            <a:avLst/>
          </a:prstGeom>
        </p:spPr>
      </p:pic>
    </p:spTree>
    <p:extLst>
      <p:ext uri="{BB962C8B-B14F-4D97-AF65-F5344CB8AC3E}">
        <p14:creationId xmlns:p14="http://schemas.microsoft.com/office/powerpoint/2010/main" val="1227101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2924944"/>
            <a:ext cx="8229600" cy="1143000"/>
          </a:xfrm>
        </p:spPr>
        <p:txBody>
          <a:bodyPr/>
          <a:lstStyle/>
          <a:p>
            <a:r>
              <a:rPr lang="en-GB" b="1" dirty="0" smtClean="0"/>
              <a:t>Thank you!</a:t>
            </a:r>
            <a:endParaRPr lang="en-US" b="1" dirty="0"/>
          </a:p>
        </p:txBody>
      </p:sp>
      <p:sp>
        <p:nvSpPr>
          <p:cNvPr id="3" name="Content Placeholder 2"/>
          <p:cNvSpPr>
            <a:spLocks noGrp="1"/>
          </p:cNvSpPr>
          <p:nvPr>
            <p:ph idx="1"/>
          </p:nvPr>
        </p:nvSpPr>
        <p:spPr>
          <a:xfrm>
            <a:off x="395536" y="4581128"/>
            <a:ext cx="8229600" cy="4389120"/>
          </a:xfrm>
        </p:spPr>
        <p:txBody>
          <a:bodyPr/>
          <a:lstStyle/>
          <a:p>
            <a:endParaRPr lang="en-US" b="1" dirty="0"/>
          </a:p>
        </p:txBody>
      </p:sp>
    </p:spTree>
    <p:extLst>
      <p:ext uri="{BB962C8B-B14F-4D97-AF65-F5344CB8AC3E}">
        <p14:creationId xmlns:p14="http://schemas.microsoft.com/office/powerpoint/2010/main" val="954112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7931224" cy="636680"/>
          </a:xfrm>
        </p:spPr>
        <p:txBody>
          <a:bodyPr>
            <a:normAutofit fontScale="90000"/>
          </a:bodyPr>
          <a:lstStyle/>
          <a:p>
            <a:r>
              <a:rPr lang="en-GB" dirty="0" smtClean="0"/>
              <a:t>Definition</a:t>
            </a:r>
            <a:endParaRPr lang="en-US" dirty="0"/>
          </a:p>
        </p:txBody>
      </p:sp>
      <p:sp>
        <p:nvSpPr>
          <p:cNvPr id="3" name="Content Placeholder 2"/>
          <p:cNvSpPr>
            <a:spLocks noGrp="1"/>
          </p:cNvSpPr>
          <p:nvPr>
            <p:ph idx="1"/>
          </p:nvPr>
        </p:nvSpPr>
        <p:spPr>
          <a:xfrm>
            <a:off x="457200" y="1935480"/>
            <a:ext cx="8229600" cy="2645648"/>
          </a:xfrm>
        </p:spPr>
        <p:txBody>
          <a:bodyPr/>
          <a:lstStyle/>
          <a:p>
            <a:r>
              <a:rPr lang="en-US" dirty="0" smtClean="0"/>
              <a:t>A </a:t>
            </a:r>
            <a:r>
              <a:rPr lang="en-US" dirty="0"/>
              <a:t>signal generator is piece of test equipment that produces an electrical signal in the form of a wave. This is used as a stimulus for the item being tested. Signal generators in all their forms are widely used within test and development systems, being used with other test instruments.</a:t>
            </a:r>
          </a:p>
          <a:p>
            <a:pPr marL="0" indent="0">
              <a:buNone/>
            </a:pPr>
            <a:endParaRPr lang="en-US" dirty="0"/>
          </a:p>
        </p:txBody>
      </p:sp>
    </p:spTree>
    <p:extLst>
      <p:ext uri="{BB962C8B-B14F-4D97-AF65-F5344CB8AC3E}">
        <p14:creationId xmlns:p14="http://schemas.microsoft.com/office/powerpoint/2010/main" val="3055164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91264" cy="564672"/>
          </a:xfrm>
        </p:spPr>
        <p:txBody>
          <a:bodyPr>
            <a:normAutofit fontScale="90000"/>
          </a:bodyPr>
          <a:lstStyle/>
          <a:p>
            <a:r>
              <a:rPr lang="en-GB" dirty="0" smtClean="0"/>
              <a:t>History</a:t>
            </a:r>
            <a:endParaRPr lang="en-US" dirty="0"/>
          </a:p>
        </p:txBody>
      </p:sp>
      <p:sp>
        <p:nvSpPr>
          <p:cNvPr id="3" name="Content Placeholder 2"/>
          <p:cNvSpPr>
            <a:spLocks noGrp="1"/>
          </p:cNvSpPr>
          <p:nvPr>
            <p:ph idx="1"/>
          </p:nvPr>
        </p:nvSpPr>
        <p:spPr>
          <a:xfrm>
            <a:off x="251520" y="1196752"/>
            <a:ext cx="8136904" cy="4752528"/>
          </a:xfrm>
        </p:spPr>
        <p:txBody>
          <a:bodyPr>
            <a:normAutofit lnSpcReduction="10000"/>
          </a:bodyPr>
          <a:lstStyle/>
          <a:p>
            <a:r>
              <a:rPr lang="en-US" dirty="0"/>
              <a:t>In the 1920s and 1930s, signal generators were primarily used in radio and telecommunications applications, such as testing and calibrating radio transmitters and receivers. These early signal generators were simple in design and typically produced sine waves.</a:t>
            </a:r>
          </a:p>
          <a:p>
            <a:r>
              <a:rPr lang="en-US" dirty="0"/>
              <a:t>During World War II, the use of signal generators expanded significantly as they became essential tools in the development and testing of radar systems. Signal generators were used to generate pulse signals for radar systems, which allowed for the detection of objects at greater distances and with greater accuracy.</a:t>
            </a:r>
          </a:p>
          <a:p>
            <a:pPr marL="0" indent="0">
              <a:buNone/>
            </a:pPr>
            <a:endParaRPr lang="en-US" dirty="0"/>
          </a:p>
        </p:txBody>
      </p:sp>
    </p:spTree>
    <p:extLst>
      <p:ext uri="{BB962C8B-B14F-4D97-AF65-F5344CB8AC3E}">
        <p14:creationId xmlns:p14="http://schemas.microsoft.com/office/powerpoint/2010/main" val="799448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7164288" y="0"/>
            <a:ext cx="1204568" cy="4293096"/>
          </a:xfrm>
        </p:spPr>
        <p:txBody>
          <a:bodyPr>
            <a:noAutofit/>
          </a:bodyPr>
          <a:lstStyle/>
          <a:p>
            <a:endParaRPr lang="en-US" dirty="0"/>
          </a:p>
        </p:txBody>
      </p:sp>
      <p:sp>
        <p:nvSpPr>
          <p:cNvPr id="3" name="Content Placeholder 2"/>
          <p:cNvSpPr>
            <a:spLocks noGrp="1"/>
          </p:cNvSpPr>
          <p:nvPr>
            <p:ph idx="1"/>
          </p:nvPr>
        </p:nvSpPr>
        <p:spPr>
          <a:xfrm>
            <a:off x="467544" y="764704"/>
            <a:ext cx="8219256" cy="5559896"/>
          </a:xfrm>
        </p:spPr>
        <p:txBody>
          <a:bodyPr>
            <a:normAutofit fontScale="92500" lnSpcReduction="10000"/>
          </a:bodyPr>
          <a:lstStyle/>
          <a:p>
            <a:r>
              <a:rPr lang="en-US" dirty="0"/>
              <a:t>In the post-war period, the development of solid-state electronics led to the miniaturization of signal generators and the expansion of their capabilities. By the 1960s, signal generators had become indispensable tools in a wide range of applications, from telecommunications and radar to audio and video production.</a:t>
            </a:r>
          </a:p>
          <a:p>
            <a:r>
              <a:rPr lang="en-US" dirty="0"/>
              <a:t>Today, signal generators continue to evolve and become more sophisticated, with the development of new technologies such as digital signal processing, software-defined radio, and high-speed data transmission. These advances have enabled the creation of signal generators that can produce complex waveforms, modulated signals, and even emulate real-world signals, making them essential tools in a wide range of fields, including electronics, communications, and aerospace.</a:t>
            </a:r>
          </a:p>
          <a:p>
            <a:endParaRPr lang="en-US" dirty="0"/>
          </a:p>
        </p:txBody>
      </p:sp>
    </p:spTree>
    <p:extLst>
      <p:ext uri="{BB962C8B-B14F-4D97-AF65-F5344CB8AC3E}">
        <p14:creationId xmlns:p14="http://schemas.microsoft.com/office/powerpoint/2010/main" val="771412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04088"/>
            <a:ext cx="8291264" cy="564672"/>
          </a:xfrm>
        </p:spPr>
        <p:txBody>
          <a:bodyPr>
            <a:normAutofit fontScale="90000"/>
          </a:bodyPr>
          <a:lstStyle/>
          <a:p>
            <a:r>
              <a:rPr lang="en-GB" dirty="0" smtClean="0"/>
              <a:t>Purpose </a:t>
            </a:r>
            <a:endParaRPr lang="en-US" dirty="0"/>
          </a:p>
        </p:txBody>
      </p:sp>
      <p:sp>
        <p:nvSpPr>
          <p:cNvPr id="3" name="Content Placeholder 2"/>
          <p:cNvSpPr>
            <a:spLocks noGrp="1"/>
          </p:cNvSpPr>
          <p:nvPr>
            <p:ph idx="1"/>
          </p:nvPr>
        </p:nvSpPr>
        <p:spPr>
          <a:xfrm>
            <a:off x="336430" y="1311215"/>
            <a:ext cx="8350370" cy="5013385"/>
          </a:xfrm>
        </p:spPr>
        <p:txBody>
          <a:bodyPr/>
          <a:lstStyle/>
          <a:p>
            <a:r>
              <a:rPr lang="en-US" dirty="0"/>
              <a:t>The purpose of a signal generator is to produce electronic signals of various types, frequencies, and amplitudes. It is commonly used in electronics, telecommunications, and research laboratories for a range of applications, including testing and calibrating electronic equipment, troubleshooting circuits, simulating real-world signals, and conducting experiments. Signal generators are versatile tools that enable precise control and generation of signals for a wide range of purposes in different industries and fields.</a:t>
            </a:r>
          </a:p>
        </p:txBody>
      </p:sp>
    </p:spTree>
    <p:extLst>
      <p:ext uri="{BB962C8B-B14F-4D97-AF65-F5344CB8AC3E}">
        <p14:creationId xmlns:p14="http://schemas.microsoft.com/office/powerpoint/2010/main" val="2485118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91264" cy="650336"/>
          </a:xfrm>
        </p:spPr>
        <p:txBody>
          <a:bodyPr>
            <a:normAutofit fontScale="90000"/>
          </a:bodyPr>
          <a:lstStyle/>
          <a:p>
            <a:r>
              <a:rPr lang="en-GB" dirty="0" smtClean="0"/>
              <a:t>Types of signal generators</a:t>
            </a:r>
            <a:endParaRPr lang="en-US" dirty="0"/>
          </a:p>
        </p:txBody>
      </p:sp>
      <p:sp>
        <p:nvSpPr>
          <p:cNvPr id="3" name="Content Placeholder 2"/>
          <p:cNvSpPr>
            <a:spLocks noGrp="1"/>
          </p:cNvSpPr>
          <p:nvPr>
            <p:ph idx="1"/>
          </p:nvPr>
        </p:nvSpPr>
        <p:spPr>
          <a:xfrm>
            <a:off x="395536" y="1124744"/>
            <a:ext cx="8291264" cy="5199856"/>
          </a:xfrm>
        </p:spPr>
        <p:txBody>
          <a:bodyPr/>
          <a:lstStyle/>
          <a:p>
            <a:r>
              <a:rPr lang="en-US" dirty="0"/>
              <a:t>Function Generators: These signal generators are designed to produce simple waveforms such as sine, square, and triangular waves. </a:t>
            </a:r>
            <a:endParaRPr lang="en-US" dirty="0" smtClean="0"/>
          </a:p>
          <a:p>
            <a:r>
              <a:rPr lang="en-US" dirty="0"/>
              <a:t>RF Signal Generators: These signal generators are designed to produce radio frequency (RF) signals in a specific frequency range. </a:t>
            </a:r>
            <a:endParaRPr lang="en-US" dirty="0" smtClean="0"/>
          </a:p>
          <a:p>
            <a:r>
              <a:rPr lang="en-US" dirty="0"/>
              <a:t>Arbitrary Waveform Generators: These signal generators are designed to produce complex waveforms with arbitrary shapes. </a:t>
            </a:r>
          </a:p>
        </p:txBody>
      </p:sp>
    </p:spTree>
    <p:extLst>
      <p:ext uri="{BB962C8B-B14F-4D97-AF65-F5344CB8AC3E}">
        <p14:creationId xmlns:p14="http://schemas.microsoft.com/office/powerpoint/2010/main" val="1938028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04088"/>
            <a:ext cx="8291264" cy="204632"/>
          </a:xfrm>
        </p:spPr>
        <p:txBody>
          <a:bodyPr>
            <a:normAutofit fontScale="90000"/>
          </a:bodyPr>
          <a:lstStyle/>
          <a:p>
            <a:endParaRPr lang="en-US" dirty="0"/>
          </a:p>
        </p:txBody>
      </p:sp>
      <p:sp>
        <p:nvSpPr>
          <p:cNvPr id="3" name="Content Placeholder 2"/>
          <p:cNvSpPr>
            <a:spLocks noGrp="1"/>
          </p:cNvSpPr>
          <p:nvPr>
            <p:ph idx="1"/>
          </p:nvPr>
        </p:nvSpPr>
        <p:spPr>
          <a:xfrm>
            <a:off x="395536" y="1196752"/>
            <a:ext cx="8229600" cy="4389120"/>
          </a:xfrm>
        </p:spPr>
        <p:txBody>
          <a:bodyPr/>
          <a:lstStyle/>
          <a:p>
            <a:r>
              <a:rPr lang="en-US" dirty="0"/>
              <a:t>Pulse Generators: These signal generators are designed to produce pulses of different shapes and durations. </a:t>
            </a:r>
            <a:endParaRPr lang="en-US" dirty="0" smtClean="0"/>
          </a:p>
          <a:p>
            <a:r>
              <a:rPr lang="en-US" dirty="0"/>
              <a:t>Vector Signal Generators: These signal generators are designed to produce complex modulated signals, </a:t>
            </a:r>
            <a:r>
              <a:rPr lang="en-US" dirty="0" smtClean="0"/>
              <a:t>including </a:t>
            </a:r>
            <a:r>
              <a:rPr lang="en-US" dirty="0"/>
              <a:t>QPSK, QAM, and OFDM. </a:t>
            </a:r>
            <a:endParaRPr lang="en-US" dirty="0" smtClean="0"/>
          </a:p>
          <a:p>
            <a:r>
              <a:rPr lang="en-US" dirty="0"/>
              <a:t>Sweep Generators: These signal generators are designed to produce a signal with a varying frequency or amplitude over a specific range. </a:t>
            </a:r>
          </a:p>
        </p:txBody>
      </p:sp>
    </p:spTree>
    <p:extLst>
      <p:ext uri="{BB962C8B-B14F-4D97-AF65-F5344CB8AC3E}">
        <p14:creationId xmlns:p14="http://schemas.microsoft.com/office/powerpoint/2010/main" val="1987957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91264" cy="636680"/>
          </a:xfrm>
        </p:spPr>
        <p:txBody>
          <a:bodyPr>
            <a:normAutofit fontScale="90000"/>
          </a:bodyPr>
          <a:lstStyle/>
          <a:p>
            <a:r>
              <a:rPr lang="en-GB" dirty="0" smtClean="0"/>
              <a:t>Block diagram</a:t>
            </a:r>
            <a:endParaRPr lang="en-US" dirty="0"/>
          </a:p>
        </p:txBody>
      </p:sp>
      <p:sp>
        <p:nvSpPr>
          <p:cNvPr id="3" name="Content Placeholder 2"/>
          <p:cNvSpPr>
            <a:spLocks noGrp="1"/>
          </p:cNvSpPr>
          <p:nvPr>
            <p:ph idx="1"/>
          </p:nvPr>
        </p:nvSpPr>
        <p:spPr>
          <a:xfrm>
            <a:off x="323528" y="1124744"/>
            <a:ext cx="8363272" cy="5271864"/>
          </a:xfrm>
        </p:spPr>
        <p:txBody>
          <a:bodyPr/>
          <a:lstStyle/>
          <a:p>
            <a:endParaRPr lang="en-US" dirty="0"/>
          </a:p>
        </p:txBody>
      </p:sp>
      <p:pic>
        <p:nvPicPr>
          <p:cNvPr id="4" name="Picture 3"/>
          <p:cNvPicPr/>
          <p:nvPr/>
        </p:nvPicPr>
        <p:blipFill>
          <a:blip r:embed="rId2"/>
          <a:stretch>
            <a:fillRect/>
          </a:stretch>
        </p:blipFill>
        <p:spPr>
          <a:xfrm>
            <a:off x="1056910" y="1628800"/>
            <a:ext cx="6454775" cy="3981450"/>
          </a:xfrm>
          <a:prstGeom prst="rect">
            <a:avLst/>
          </a:prstGeom>
        </p:spPr>
      </p:pic>
    </p:spTree>
    <p:extLst>
      <p:ext uri="{BB962C8B-B14F-4D97-AF65-F5344CB8AC3E}">
        <p14:creationId xmlns:p14="http://schemas.microsoft.com/office/powerpoint/2010/main" val="1018626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363272" cy="720080"/>
          </a:xfrm>
        </p:spPr>
        <p:txBody>
          <a:bodyPr>
            <a:normAutofit fontScale="90000"/>
          </a:bodyPr>
          <a:lstStyle/>
          <a:p>
            <a:r>
              <a:rPr lang="en-GB" dirty="0" smtClean="0"/>
              <a:t>Components</a:t>
            </a:r>
            <a:endParaRPr lang="en-US" dirty="0"/>
          </a:p>
        </p:txBody>
      </p:sp>
      <p:sp>
        <p:nvSpPr>
          <p:cNvPr id="3" name="Content Placeholder 2"/>
          <p:cNvSpPr>
            <a:spLocks noGrp="1"/>
          </p:cNvSpPr>
          <p:nvPr>
            <p:ph idx="1"/>
          </p:nvPr>
        </p:nvSpPr>
        <p:spPr>
          <a:xfrm>
            <a:off x="395536" y="1340768"/>
            <a:ext cx="8280920" cy="5400600"/>
          </a:xfrm>
        </p:spPr>
        <p:txBody>
          <a:bodyPr>
            <a:normAutofit/>
          </a:bodyPr>
          <a:lstStyle/>
          <a:p>
            <a:r>
              <a:rPr lang="en-US" dirty="0" smtClean="0"/>
              <a:t>Frequency </a:t>
            </a:r>
            <a:r>
              <a:rPr lang="en-US" dirty="0"/>
              <a:t>Control Network: A frequency control network is a circuit or system used to control the frequency of an oscillating signal. It typically consists of components such as resistors, capacitors, and inductors, along with frequency-determining elements like crystal oscillators or timing circuits. </a:t>
            </a:r>
            <a:endParaRPr lang="en-US" dirty="0" smtClean="0"/>
          </a:p>
          <a:p>
            <a:r>
              <a:rPr lang="en-US" dirty="0" smtClean="0"/>
              <a:t>Integrator</a:t>
            </a:r>
            <a:r>
              <a:rPr lang="en-US" dirty="0"/>
              <a:t>: An integrator is a circuit that performs the mathematical operation of integration on an input signal. It accumulates the area under the input signal curve over time, resulting in an output that is proportional to the integral of the input signal. An integrator circuit is commonly implemented using an operational amplifier (op-amp) and a capacitor.</a:t>
            </a:r>
          </a:p>
          <a:p>
            <a:endParaRPr lang="en-US" dirty="0"/>
          </a:p>
        </p:txBody>
      </p:sp>
    </p:spTree>
    <p:extLst>
      <p:ext uri="{BB962C8B-B14F-4D97-AF65-F5344CB8AC3E}">
        <p14:creationId xmlns:p14="http://schemas.microsoft.com/office/powerpoint/2010/main" val="26880747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352</TotalTime>
  <Words>972</Words>
  <Application>Microsoft Office PowerPoint</Application>
  <PresentationFormat>On-screen Show (4:3)</PresentationFormat>
  <Paragraphs>45</Paragraphs>
  <Slides>19</Slides>
  <Notes>1</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Project CAD</vt:lpstr>
      <vt:lpstr>Definition</vt:lpstr>
      <vt:lpstr>History</vt:lpstr>
      <vt:lpstr>PowerPoint Presentation</vt:lpstr>
      <vt:lpstr>Purpose </vt:lpstr>
      <vt:lpstr>Types of signal generators</vt:lpstr>
      <vt:lpstr>PowerPoint Presentation</vt:lpstr>
      <vt:lpstr>Block diagram</vt:lpstr>
      <vt:lpstr>Components</vt:lpstr>
      <vt:lpstr>PowerPoint Presentation</vt:lpstr>
      <vt:lpstr>PowerPoint Presentation</vt:lpstr>
      <vt:lpstr>PowerPoint Presentation</vt:lpstr>
      <vt:lpstr>Circuit schematic</vt:lpstr>
      <vt:lpstr>Simulations</vt:lpstr>
      <vt:lpstr>Parametric sweep</vt:lpstr>
      <vt:lpstr>PowerPoint Presentation</vt:lpstr>
      <vt:lpstr>Monte Carlo</vt:lpstr>
      <vt:lpstr>Worst Case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bogdan</dc:creator>
  <cp:lastModifiedBy>bogdan</cp:lastModifiedBy>
  <cp:revision>16</cp:revision>
  <dcterms:created xsi:type="dcterms:W3CDTF">2023-05-21T18:23:16Z</dcterms:created>
  <dcterms:modified xsi:type="dcterms:W3CDTF">2023-05-22T12:25:12Z</dcterms:modified>
</cp:coreProperties>
</file>