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62" r:id="rId4"/>
    <p:sldId id="264" r:id="rId5"/>
    <p:sldId id="267" r:id="rId6"/>
    <p:sldId id="266" r:id="rId7"/>
    <p:sldId id="275" r:id="rId8"/>
    <p:sldId id="274" r:id="rId9"/>
    <p:sldId id="273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65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6B6A2E-CC20-4EF0-9BA8-3114C8A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90500"/>
            <a:ext cx="9905998" cy="1905000"/>
          </a:xfrm>
        </p:spPr>
        <p:txBody>
          <a:bodyPr/>
          <a:lstStyle/>
          <a:p>
            <a:r>
              <a:rPr lang="en-US" dirty="0">
                <a:effectLst/>
              </a:rPr>
              <a:t>Arrows in Comprehending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and Producing Mechanical Diagrams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CFEAF0F-0384-41CF-ADBC-EFE8BD7F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45" y="1714500"/>
            <a:ext cx="6349910" cy="44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14FAB2-D244-4497-9F62-76476BB4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610CCD-C085-4D0C-9102-C2F821F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39C5D36-D9BF-4D08-A80B-C872FC7E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" y="607827"/>
            <a:ext cx="113919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D8BE43-E7DC-4970-8E6F-7DD4F811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5EEA64-3FEB-475B-A74C-AAC9991C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0943"/>
            <a:ext cx="9905998" cy="3124201"/>
          </a:xfrm>
        </p:spPr>
        <p:txBody>
          <a:bodyPr/>
          <a:lstStyle/>
          <a:p>
            <a:r>
              <a:rPr lang="en-US" dirty="0"/>
              <a:t>1. Horn, R.E. </a:t>
            </a:r>
            <a:r>
              <a:rPr lang="en-US" i="1" dirty="0"/>
              <a:t>Visual language: global communication for the 21st century </a:t>
            </a:r>
            <a:r>
              <a:rPr lang="en-US" dirty="0"/>
              <a:t>(</a:t>
            </a:r>
            <a:r>
              <a:rPr lang="en-US" dirty="0" err="1"/>
              <a:t>MacroVU</a:t>
            </a:r>
            <a:r>
              <a:rPr lang="en-US" dirty="0"/>
              <a:t>,</a:t>
            </a:r>
            <a:r>
              <a:rPr lang="pl-PL" dirty="0"/>
              <a:t> </a:t>
            </a:r>
            <a:r>
              <a:rPr lang="en-US" dirty="0"/>
              <a:t>Inc., Bainbridge Island, Washington, USA, 1998).</a:t>
            </a:r>
          </a:p>
          <a:p>
            <a:r>
              <a:rPr lang="pl-PL" dirty="0"/>
              <a:t>2. </a:t>
            </a:r>
            <a:r>
              <a:rPr lang="pl-PL" dirty="0" err="1"/>
              <a:t>Hesier</a:t>
            </a:r>
            <a:r>
              <a:rPr lang="pl-PL" dirty="0"/>
              <a:t>, J. &amp; </a:t>
            </a:r>
            <a:r>
              <a:rPr lang="pl-PL" dirty="0" err="1"/>
              <a:t>Tversky</a:t>
            </a:r>
            <a:r>
              <a:rPr lang="pl-PL" dirty="0"/>
              <a:t>, B. </a:t>
            </a:r>
            <a:r>
              <a:rPr lang="pl-PL" i="1" dirty="0" err="1"/>
              <a:t>Cogn</a:t>
            </a:r>
            <a:r>
              <a:rPr lang="pl-PL" i="1" dirty="0"/>
              <a:t>. </a:t>
            </a:r>
            <a:r>
              <a:rPr lang="pl-PL" i="1" dirty="0" err="1"/>
              <a:t>Sci</a:t>
            </a:r>
            <a:r>
              <a:rPr lang="pl-PL" i="1" dirty="0"/>
              <a:t>. </a:t>
            </a:r>
            <a:r>
              <a:rPr lang="pl-PL" b="1" dirty="0"/>
              <a:t>30</a:t>
            </a:r>
            <a:r>
              <a:rPr lang="pl-PL" dirty="0"/>
              <a:t>, 581–592 (2006).</a:t>
            </a:r>
          </a:p>
          <a:p>
            <a:r>
              <a:rPr lang="nl-NL" dirty="0"/>
              <a:t>3. Sims, P. </a:t>
            </a:r>
            <a:r>
              <a:rPr lang="nl-NL" i="1" dirty="0"/>
              <a:t>et al</a:t>
            </a:r>
            <a:r>
              <a:rPr lang="nl-NL" dirty="0"/>
              <a:t>. </a:t>
            </a:r>
            <a:r>
              <a:rPr lang="nl-NL" i="1" dirty="0"/>
              <a:t>Nat. Methods </a:t>
            </a:r>
            <a:r>
              <a:rPr lang="nl-NL" b="1" dirty="0"/>
              <a:t>7</a:t>
            </a:r>
            <a:r>
              <a:rPr lang="nl-NL" dirty="0"/>
              <a:t>, 575–580 (2011).</a:t>
            </a:r>
            <a:endParaRPr lang="pl-PL" dirty="0"/>
          </a:p>
          <a:p>
            <a:r>
              <a:rPr lang="pl-PL" dirty="0"/>
              <a:t>4. Wong, B., </a:t>
            </a:r>
            <a:r>
              <a:rPr lang="pl-PL" dirty="0" err="1"/>
              <a:t>Arrows</a:t>
            </a:r>
            <a:r>
              <a:rPr lang="pl-PL" dirty="0"/>
              <a:t>, Nature </a:t>
            </a:r>
            <a:r>
              <a:rPr lang="pl-PL" dirty="0" err="1"/>
              <a:t>America</a:t>
            </a:r>
            <a:r>
              <a:rPr lang="pl-PL" dirty="0"/>
              <a:t> Inc., </a:t>
            </a:r>
            <a:r>
              <a:rPr lang="pl-PL" dirty="0" err="1"/>
              <a:t>PoV</a:t>
            </a:r>
            <a:r>
              <a:rPr lang="pl-PL" dirty="0"/>
              <a:t> (2011).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581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CD72B-072B-4400-8F21-82A8649B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/>
              <a:t>Dziękujemy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38C8C5-93D1-4E40-A4CE-39C5731B6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Hubert </a:t>
            </a:r>
            <a:r>
              <a:rPr lang="pl-PL" dirty="0" err="1"/>
              <a:t>Baniecki</a:t>
            </a:r>
            <a:br>
              <a:rPr lang="pl-PL" dirty="0"/>
            </a:br>
            <a:r>
              <a:rPr lang="pl-PL" dirty="0"/>
              <a:t>Łukasz Brzozowski</a:t>
            </a:r>
          </a:p>
        </p:txBody>
      </p:sp>
    </p:spTree>
    <p:extLst>
      <p:ext uri="{BB962C8B-B14F-4D97-AF65-F5344CB8AC3E}">
        <p14:creationId xmlns:p14="http://schemas.microsoft.com/office/powerpoint/2010/main" val="7725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arrow transparent">
            <a:extLst>
              <a:ext uri="{FF2B5EF4-FFF2-40B4-BE49-F238E27FC236}">
                <a16:creationId xmlns:a16="http://schemas.microsoft.com/office/drawing/2014/main" id="{BCD1EFF0-B74D-4755-B86E-17275095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8736">
            <a:off x="7907340" y="332507"/>
            <a:ext cx="2861476" cy="26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5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arrow transparent">
            <a:extLst>
              <a:ext uri="{FF2B5EF4-FFF2-40B4-BE49-F238E27FC236}">
                <a16:creationId xmlns:a16="http://schemas.microsoft.com/office/drawing/2014/main" id="{BCD1EFF0-B74D-4755-B86E-17275095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8736">
            <a:off x="7907340" y="332507"/>
            <a:ext cx="2861476" cy="26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Znalezione obrazy dla zapytania arrow transparent">
            <a:extLst>
              <a:ext uri="{FF2B5EF4-FFF2-40B4-BE49-F238E27FC236}">
                <a16:creationId xmlns:a16="http://schemas.microsoft.com/office/drawing/2014/main" id="{D7C33BAE-0102-47C5-A72D-9D8C7308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5738">
            <a:off x="942033" y="-1410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arrow transparent">
            <a:extLst>
              <a:ext uri="{FF2B5EF4-FFF2-40B4-BE49-F238E27FC236}">
                <a16:creationId xmlns:a16="http://schemas.microsoft.com/office/drawing/2014/main" id="{BCD1EFF0-B74D-4755-B86E-17275095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8736">
            <a:off x="7907340" y="332507"/>
            <a:ext cx="2861476" cy="26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Znalezione obrazy dla zapytania arrow transparent">
            <a:extLst>
              <a:ext uri="{FF2B5EF4-FFF2-40B4-BE49-F238E27FC236}">
                <a16:creationId xmlns:a16="http://schemas.microsoft.com/office/drawing/2014/main" id="{D7C33BAE-0102-47C5-A72D-9D8C7308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5738">
            <a:off x="942033" y="-1410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Znalezione obrazy dla zapytania arrow transparent">
            <a:extLst>
              <a:ext uri="{FF2B5EF4-FFF2-40B4-BE49-F238E27FC236}">
                <a16:creationId xmlns:a16="http://schemas.microsoft.com/office/drawing/2014/main" id="{BB0445BF-2BFE-4974-A169-C40D335A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94169">
            <a:off x="7246743" y="3875279"/>
            <a:ext cx="3195770" cy="27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arrow transparent">
            <a:extLst>
              <a:ext uri="{FF2B5EF4-FFF2-40B4-BE49-F238E27FC236}">
                <a16:creationId xmlns:a16="http://schemas.microsoft.com/office/drawing/2014/main" id="{BCD1EFF0-B74D-4755-B86E-17275095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8736">
            <a:off x="7907340" y="332507"/>
            <a:ext cx="2861476" cy="26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Znalezione obrazy dla zapytania arrow transparent">
            <a:extLst>
              <a:ext uri="{FF2B5EF4-FFF2-40B4-BE49-F238E27FC236}">
                <a16:creationId xmlns:a16="http://schemas.microsoft.com/office/drawing/2014/main" id="{D7C33BAE-0102-47C5-A72D-9D8C7308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5738">
            <a:off x="942033" y="-1410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Znalezione obrazy dla zapytania arrow transparent">
            <a:extLst>
              <a:ext uri="{FF2B5EF4-FFF2-40B4-BE49-F238E27FC236}">
                <a16:creationId xmlns:a16="http://schemas.microsoft.com/office/drawing/2014/main" id="{BB0445BF-2BFE-4974-A169-C40D335A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94169">
            <a:off x="7246743" y="3875279"/>
            <a:ext cx="3195770" cy="27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Znalezione obrazy dla zapytania arrow transparent">
            <a:extLst>
              <a:ext uri="{FF2B5EF4-FFF2-40B4-BE49-F238E27FC236}">
                <a16:creationId xmlns:a16="http://schemas.microsoft.com/office/drawing/2014/main" id="{6C821EA5-1FB6-401D-95AF-B04BB040C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2983">
            <a:off x="2028700" y="3833346"/>
            <a:ext cx="2898072" cy="22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26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E3B31F10-E761-4DCD-A629-AD3F9B4C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9243" y="1379048"/>
            <a:ext cx="6893513" cy="576262"/>
          </a:xfrm>
        </p:spPr>
        <p:txBody>
          <a:bodyPr/>
          <a:lstStyle/>
          <a:p>
            <a:pPr algn="ctr"/>
            <a:r>
              <a:rPr lang="pl-PL" sz="3200" dirty="0">
                <a:latin typeface="+mj-lt"/>
              </a:rPr>
              <a:t>JAK MOŻEMY JE WYKORZYSTAĆ?</a:t>
            </a:r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7FDE1BC2-ACD2-4CEB-9EA8-06ABD32E4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98100" y="2809446"/>
            <a:ext cx="8271164" cy="576262"/>
          </a:xfrm>
        </p:spPr>
        <p:txBody>
          <a:bodyPr/>
          <a:lstStyle/>
          <a:p>
            <a:pPr algn="ctr"/>
            <a:r>
              <a:rPr lang="pl-PL" sz="3200" dirty="0"/>
              <a:t>JAKIE KORZYŚCI PŁYNĄ Z ICH UŻYWANIA?</a:t>
            </a:r>
          </a:p>
        </p:txBody>
      </p:sp>
      <p:sp>
        <p:nvSpPr>
          <p:cNvPr id="32" name="Strzałka: pagon 31">
            <a:extLst>
              <a:ext uri="{FF2B5EF4-FFF2-40B4-BE49-F238E27FC236}">
                <a16:creationId xmlns:a16="http://schemas.microsoft.com/office/drawing/2014/main" id="{987B08EA-6448-428F-A196-E154E943FE9A}"/>
              </a:ext>
            </a:extLst>
          </p:cNvPr>
          <p:cNvSpPr/>
          <p:nvPr/>
        </p:nvSpPr>
        <p:spPr>
          <a:xfrm>
            <a:off x="1426251" y="2596849"/>
            <a:ext cx="1044737" cy="1001456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: pagon 32">
            <a:extLst>
              <a:ext uri="{FF2B5EF4-FFF2-40B4-BE49-F238E27FC236}">
                <a16:creationId xmlns:a16="http://schemas.microsoft.com/office/drawing/2014/main" id="{635D76F3-DC82-46EA-863B-85860E3BC9BB}"/>
              </a:ext>
            </a:extLst>
          </p:cNvPr>
          <p:cNvSpPr/>
          <p:nvPr/>
        </p:nvSpPr>
        <p:spPr>
          <a:xfrm>
            <a:off x="1426252" y="1166451"/>
            <a:ext cx="1044737" cy="1001456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15185F2D-F2C5-4D49-BC37-C2BEC6DD8CC1}"/>
              </a:ext>
            </a:extLst>
          </p:cNvPr>
          <p:cNvSpPr/>
          <p:nvPr/>
        </p:nvSpPr>
        <p:spPr>
          <a:xfrm>
            <a:off x="4432723" y="152159"/>
            <a:ext cx="33265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6000" dirty="0">
                <a:latin typeface="+mj-lt"/>
              </a:rPr>
              <a:t>STRZAŁKI</a:t>
            </a:r>
            <a:endParaRPr lang="pl-PL" sz="4400" b="1" dirty="0">
              <a:latin typeface="+mj-lt"/>
            </a:endParaRPr>
          </a:p>
        </p:txBody>
      </p:sp>
      <p:sp>
        <p:nvSpPr>
          <p:cNvPr id="7" name="Symbol zastępczy tekstu 15">
            <a:extLst>
              <a:ext uri="{FF2B5EF4-FFF2-40B4-BE49-F238E27FC236}">
                <a16:creationId xmlns:a16="http://schemas.microsoft.com/office/drawing/2014/main" id="{4119480E-0482-49B9-B15B-9B43594A64DC}"/>
              </a:ext>
            </a:extLst>
          </p:cNvPr>
          <p:cNvSpPr txBox="1">
            <a:spLocks/>
          </p:cNvSpPr>
          <p:nvPr/>
        </p:nvSpPr>
        <p:spPr>
          <a:xfrm>
            <a:off x="2798100" y="4239844"/>
            <a:ext cx="827116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W JAKI SPOSÓB WPŁYWAJĄ NA ODBIÓR?</a:t>
            </a:r>
          </a:p>
        </p:txBody>
      </p:sp>
      <p:sp>
        <p:nvSpPr>
          <p:cNvPr id="8" name="Strzałka: pagon 7">
            <a:extLst>
              <a:ext uri="{FF2B5EF4-FFF2-40B4-BE49-F238E27FC236}">
                <a16:creationId xmlns:a16="http://schemas.microsoft.com/office/drawing/2014/main" id="{1F062D1C-7629-41D6-A971-C4D27843AFCA}"/>
              </a:ext>
            </a:extLst>
          </p:cNvPr>
          <p:cNvSpPr/>
          <p:nvPr/>
        </p:nvSpPr>
        <p:spPr>
          <a:xfrm>
            <a:off x="1426250" y="4027247"/>
            <a:ext cx="1044737" cy="1001456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Symbol zastępczy tekstu 15">
            <a:extLst>
              <a:ext uri="{FF2B5EF4-FFF2-40B4-BE49-F238E27FC236}">
                <a16:creationId xmlns:a16="http://schemas.microsoft.com/office/drawing/2014/main" id="{5F3AC692-2AFE-4EAF-BF82-389605247967}"/>
              </a:ext>
            </a:extLst>
          </p:cNvPr>
          <p:cNvSpPr txBox="1">
            <a:spLocks/>
          </p:cNvSpPr>
          <p:nvPr/>
        </p:nvSpPr>
        <p:spPr>
          <a:xfrm>
            <a:off x="2798100" y="5670242"/>
            <a:ext cx="827116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W JAKI SPOSÓB DOBRZE ICH UŻYWAĆ?</a:t>
            </a:r>
          </a:p>
        </p:txBody>
      </p:sp>
      <p:sp>
        <p:nvSpPr>
          <p:cNvPr id="10" name="Strzałka: pagon 9">
            <a:extLst>
              <a:ext uri="{FF2B5EF4-FFF2-40B4-BE49-F238E27FC236}">
                <a16:creationId xmlns:a16="http://schemas.microsoft.com/office/drawing/2014/main" id="{F3F4F7BA-B9F6-4486-9DB9-1B2CE2883D61}"/>
              </a:ext>
            </a:extLst>
          </p:cNvPr>
          <p:cNvSpPr/>
          <p:nvPr/>
        </p:nvSpPr>
        <p:spPr>
          <a:xfrm>
            <a:off x="1426250" y="5457645"/>
            <a:ext cx="1044737" cy="1001456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1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CAD4D-2F43-4C88-B0AF-C660F401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5125208"/>
            <a:ext cx="8676222" cy="1265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6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intuicja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2" name="Rounded Rectangle 7">
            <a:extLst>
              <a:ext uri="{FF2B5EF4-FFF2-40B4-BE49-F238E27FC236}">
                <a16:creationId xmlns:a16="http://schemas.microsoft.com/office/drawing/2014/main" id="{17A9517C-895B-4178-BFF8-7AD963B6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0307" y="824487"/>
            <a:ext cx="7811386" cy="2983054"/>
          </a:xfrm>
          <a:prstGeom prst="roundRect">
            <a:avLst>
              <a:gd name="adj" fmla="val 5238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BA503BDC-5966-4AA0-9494-218031762063}"/>
              </a:ext>
            </a:extLst>
          </p:cNvPr>
          <p:cNvSpPr/>
          <p:nvPr/>
        </p:nvSpPr>
        <p:spPr>
          <a:xfrm>
            <a:off x="1127760" y="589279"/>
            <a:ext cx="9946640" cy="4292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 descr="Obraz zawierający obiekt&#10;&#10;Opis wygenerowany przy bardzo wysokim poziomie pewności">
            <a:extLst>
              <a:ext uri="{FF2B5EF4-FFF2-40B4-BE49-F238E27FC236}">
                <a16:creationId xmlns:a16="http://schemas.microsoft.com/office/drawing/2014/main" id="{62A187BC-AB9D-4357-AFDC-11D651D9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86050"/>
            <a:ext cx="6600499" cy="2656699"/>
          </a:xfrm>
          <a:custGeom>
            <a:avLst/>
            <a:gdLst>
              <a:gd name="connsiteX0" fmla="*/ 100793 w 3657600"/>
              <a:gd name="connsiteY0" fmla="*/ 0 h 2651760"/>
              <a:gd name="connsiteX1" fmla="*/ 3657600 w 3657600"/>
              <a:gd name="connsiteY1" fmla="*/ 0 h 2651760"/>
              <a:gd name="connsiteX2" fmla="*/ 3657600 w 3657600"/>
              <a:gd name="connsiteY2" fmla="*/ 2651760 h 2651760"/>
              <a:gd name="connsiteX3" fmla="*/ 100793 w 3657600"/>
              <a:gd name="connsiteY3" fmla="*/ 2651760 h 2651760"/>
              <a:gd name="connsiteX4" fmla="*/ 0 w 3657600"/>
              <a:gd name="connsiteY4" fmla="*/ 2550967 h 2651760"/>
              <a:gd name="connsiteX5" fmla="*/ 0 w 3657600"/>
              <a:gd name="connsiteY5" fmla="*/ 100793 h 2651760"/>
              <a:gd name="connsiteX6" fmla="*/ 100793 w 3657600"/>
              <a:gd name="connsiteY6" fmla="*/ 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2651760">
                <a:moveTo>
                  <a:pt x="100793" y="0"/>
                </a:moveTo>
                <a:lnTo>
                  <a:pt x="3657600" y="0"/>
                </a:lnTo>
                <a:lnTo>
                  <a:pt x="3657600" y="2651760"/>
                </a:lnTo>
                <a:lnTo>
                  <a:pt x="100793" y="2651760"/>
                </a:lnTo>
                <a:cubicBezTo>
                  <a:pt x="45127" y="2651760"/>
                  <a:pt x="0" y="2606633"/>
                  <a:pt x="0" y="2550967"/>
                </a:cubicBezTo>
                <a:lnTo>
                  <a:pt x="0" y="100793"/>
                </a:lnTo>
                <a:cubicBezTo>
                  <a:pt x="0" y="45127"/>
                  <a:pt x="45127" y="0"/>
                  <a:pt x="100793" y="0"/>
                </a:cubicBezTo>
                <a:close/>
              </a:path>
            </a:pathLst>
          </a:custGeom>
        </p:spPr>
      </p:pic>
      <p:pic>
        <p:nvPicPr>
          <p:cNvPr id="8" name="Obraz 7" descr="Obraz zawierający obiekt&#10;&#10;Opis wygenerowany przy bardzo wysokim poziomie pewności">
            <a:extLst>
              <a:ext uri="{FF2B5EF4-FFF2-40B4-BE49-F238E27FC236}">
                <a16:creationId xmlns:a16="http://schemas.microsoft.com/office/drawing/2014/main" id="{E94CB4CC-5624-466F-8F63-17DA8D0B3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02" y="1389451"/>
            <a:ext cx="2653298" cy="2653298"/>
          </a:xfrm>
          <a:custGeom>
            <a:avLst/>
            <a:gdLst>
              <a:gd name="connsiteX0" fmla="*/ 0 w 3656395"/>
              <a:gd name="connsiteY0" fmla="*/ 0 h 2651760"/>
              <a:gd name="connsiteX1" fmla="*/ 3555602 w 3656395"/>
              <a:gd name="connsiteY1" fmla="*/ 0 h 2651760"/>
              <a:gd name="connsiteX2" fmla="*/ 3656395 w 3656395"/>
              <a:gd name="connsiteY2" fmla="*/ 100793 h 2651760"/>
              <a:gd name="connsiteX3" fmla="*/ 3656395 w 3656395"/>
              <a:gd name="connsiteY3" fmla="*/ 2550967 h 2651760"/>
              <a:gd name="connsiteX4" fmla="*/ 3555602 w 3656395"/>
              <a:gd name="connsiteY4" fmla="*/ 2651760 h 2651760"/>
              <a:gd name="connsiteX5" fmla="*/ 0 w 3656395"/>
              <a:gd name="connsiteY5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6395" h="2651760">
                <a:moveTo>
                  <a:pt x="0" y="0"/>
                </a:moveTo>
                <a:lnTo>
                  <a:pt x="3555602" y="0"/>
                </a:lnTo>
                <a:cubicBezTo>
                  <a:pt x="3611268" y="0"/>
                  <a:pt x="3656395" y="45127"/>
                  <a:pt x="3656395" y="100793"/>
                </a:cubicBezTo>
                <a:lnTo>
                  <a:pt x="3656395" y="2550967"/>
                </a:lnTo>
                <a:cubicBezTo>
                  <a:pt x="3656395" y="2606633"/>
                  <a:pt x="3611268" y="2651760"/>
                  <a:pt x="3555602" y="2651760"/>
                </a:cubicBezTo>
                <a:lnTo>
                  <a:pt x="0" y="26517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03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CAD4D-2F43-4C88-B0AF-C660F401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5125208"/>
            <a:ext cx="8676222" cy="1265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konwencja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2" name="Rounded Rectangle 7">
            <a:extLst>
              <a:ext uri="{FF2B5EF4-FFF2-40B4-BE49-F238E27FC236}">
                <a16:creationId xmlns:a16="http://schemas.microsoft.com/office/drawing/2014/main" id="{17A9517C-895B-4178-BFF8-7AD963B6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0307" y="824487"/>
            <a:ext cx="7811386" cy="2983054"/>
          </a:xfrm>
          <a:prstGeom prst="roundRect">
            <a:avLst>
              <a:gd name="adj" fmla="val 5238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BA503BDC-5966-4AA0-9494-218031762063}"/>
              </a:ext>
            </a:extLst>
          </p:cNvPr>
          <p:cNvSpPr/>
          <p:nvPr/>
        </p:nvSpPr>
        <p:spPr>
          <a:xfrm>
            <a:off x="1127760" y="589279"/>
            <a:ext cx="9946640" cy="4292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CE3F6869-EB04-49A6-AD3D-82B4DBF1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20" y="1580407"/>
            <a:ext cx="4884034" cy="1895337"/>
          </a:xfrm>
          <a:custGeom>
            <a:avLst/>
            <a:gdLst>
              <a:gd name="connsiteX0" fmla="*/ 100793 w 3657600"/>
              <a:gd name="connsiteY0" fmla="*/ 0 h 2651760"/>
              <a:gd name="connsiteX1" fmla="*/ 3657600 w 3657600"/>
              <a:gd name="connsiteY1" fmla="*/ 0 h 2651760"/>
              <a:gd name="connsiteX2" fmla="*/ 3657600 w 3657600"/>
              <a:gd name="connsiteY2" fmla="*/ 2651760 h 2651760"/>
              <a:gd name="connsiteX3" fmla="*/ 100793 w 3657600"/>
              <a:gd name="connsiteY3" fmla="*/ 2651760 h 2651760"/>
              <a:gd name="connsiteX4" fmla="*/ 0 w 3657600"/>
              <a:gd name="connsiteY4" fmla="*/ 2550967 h 2651760"/>
              <a:gd name="connsiteX5" fmla="*/ 0 w 3657600"/>
              <a:gd name="connsiteY5" fmla="*/ 100793 h 2651760"/>
              <a:gd name="connsiteX6" fmla="*/ 100793 w 3657600"/>
              <a:gd name="connsiteY6" fmla="*/ 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2651760">
                <a:moveTo>
                  <a:pt x="100793" y="0"/>
                </a:moveTo>
                <a:lnTo>
                  <a:pt x="3657600" y="0"/>
                </a:lnTo>
                <a:lnTo>
                  <a:pt x="3657600" y="2651760"/>
                </a:lnTo>
                <a:lnTo>
                  <a:pt x="100793" y="2651760"/>
                </a:lnTo>
                <a:cubicBezTo>
                  <a:pt x="45127" y="2651760"/>
                  <a:pt x="0" y="2606633"/>
                  <a:pt x="0" y="2550967"/>
                </a:cubicBezTo>
                <a:lnTo>
                  <a:pt x="0" y="100793"/>
                </a:lnTo>
                <a:cubicBezTo>
                  <a:pt x="0" y="45127"/>
                  <a:pt x="45127" y="0"/>
                  <a:pt x="100793" y="0"/>
                </a:cubicBezTo>
                <a:close/>
              </a:path>
            </a:pathLst>
          </a:custGeom>
        </p:spPr>
      </p:pic>
      <p:pic>
        <p:nvPicPr>
          <p:cNvPr id="4100" name="Picture 4" descr="Podobny obraz">
            <a:extLst>
              <a:ext uri="{FF2B5EF4-FFF2-40B4-BE49-F238E27FC236}">
                <a16:creationId xmlns:a16="http://schemas.microsoft.com/office/drawing/2014/main" id="{5A451AE2-0C4A-4F67-A2D0-232F2487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824487"/>
            <a:ext cx="4787090" cy="3724742"/>
          </a:xfrm>
          <a:custGeom>
            <a:avLst/>
            <a:gdLst>
              <a:gd name="connsiteX0" fmla="*/ 0 w 3656395"/>
              <a:gd name="connsiteY0" fmla="*/ 0 h 2651760"/>
              <a:gd name="connsiteX1" fmla="*/ 3555602 w 3656395"/>
              <a:gd name="connsiteY1" fmla="*/ 0 h 2651760"/>
              <a:gd name="connsiteX2" fmla="*/ 3656395 w 3656395"/>
              <a:gd name="connsiteY2" fmla="*/ 100793 h 2651760"/>
              <a:gd name="connsiteX3" fmla="*/ 3656395 w 3656395"/>
              <a:gd name="connsiteY3" fmla="*/ 2550967 h 2651760"/>
              <a:gd name="connsiteX4" fmla="*/ 3555602 w 3656395"/>
              <a:gd name="connsiteY4" fmla="*/ 2651760 h 2651760"/>
              <a:gd name="connsiteX5" fmla="*/ 0 w 3656395"/>
              <a:gd name="connsiteY5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6395" h="2651760">
                <a:moveTo>
                  <a:pt x="0" y="0"/>
                </a:moveTo>
                <a:lnTo>
                  <a:pt x="3555602" y="0"/>
                </a:lnTo>
                <a:cubicBezTo>
                  <a:pt x="3611268" y="0"/>
                  <a:pt x="3656395" y="45127"/>
                  <a:pt x="3656395" y="100793"/>
                </a:cubicBezTo>
                <a:lnTo>
                  <a:pt x="3656395" y="2550967"/>
                </a:lnTo>
                <a:cubicBezTo>
                  <a:pt x="3656395" y="2606633"/>
                  <a:pt x="3611268" y="2651760"/>
                  <a:pt x="3555602" y="2651760"/>
                </a:cubicBezTo>
                <a:lnTo>
                  <a:pt x="0" y="26517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3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CAD4D-2F43-4C88-B0AF-C660F401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8" y="5120640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6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PODPISY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D222939-938B-4FAF-A832-9DB1D7DF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24" y="282900"/>
            <a:ext cx="7223551" cy="4959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874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445</TotalTime>
  <Words>125</Words>
  <Application>Microsoft Office PowerPoint</Application>
  <PresentationFormat>Panoramiczny</PresentationFormat>
  <Paragraphs>16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Siatka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intuicja</vt:lpstr>
      <vt:lpstr>konwencja</vt:lpstr>
      <vt:lpstr>PODPISY</vt:lpstr>
      <vt:lpstr>Arrows in Comprehending and Producing Mechanical Diagrams</vt:lpstr>
      <vt:lpstr>Prezentacja programu PowerPoint</vt:lpstr>
      <vt:lpstr>BIBLIOGRAFIA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290761 (Hubert Baniecki)</dc:creator>
  <cp:lastModifiedBy>Łukasz Brzozowski</cp:lastModifiedBy>
  <cp:revision>17</cp:revision>
  <dcterms:created xsi:type="dcterms:W3CDTF">2018-12-03T16:27:36Z</dcterms:created>
  <dcterms:modified xsi:type="dcterms:W3CDTF">2018-12-04T20:27:36Z</dcterms:modified>
</cp:coreProperties>
</file>