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67" r:id="rId9"/>
    <p:sldId id="263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78" autoAdjust="0"/>
    <p:restoredTop sz="94660"/>
  </p:normalViewPr>
  <p:slideViewPr>
    <p:cSldViewPr>
      <p:cViewPr varScale="1">
        <p:scale>
          <a:sx n="72" d="100"/>
          <a:sy n="72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FD1C6-0C26-46C2-B9D0-FA1298D5C263}" type="datetimeFigureOut">
              <a:rPr lang="ru-RU" smtClean="0"/>
              <a:pPr/>
              <a:t>08.10.2012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AACF30F-5469-4657-98AA-4A9AEA81C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u.wikipedia.org/wiki/%D0%A4%D0%B0%D0%B9%D0%BB:%D0%90%D1%81%D0%B8%D0%BC%D0%BC%D0%B5%D1%82%D1%80%D0%B8%D1%87%D0%BD%D0%B0%D1%8F_%D0%BA%D1%80%D0%B8%D0%BF%D1%82%D0%BE%D1%81%D0%B8%D1%81%D1%82%D0%B5%D0%BC%D0%B0.p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Шифрование с открытым </a:t>
            </a:r>
            <a:r>
              <a:rPr lang="ru-RU" dirty="0" err="1" smtClean="0"/>
              <a:t>ключем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Криптография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43702" y="5500702"/>
            <a:ext cx="1340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Клепач</a:t>
            </a:r>
            <a:r>
              <a:rPr lang="ru-RU" dirty="0" smtClean="0"/>
              <a:t> Б.</a:t>
            </a:r>
          </a:p>
          <a:p>
            <a:pPr algn="ctr"/>
            <a:r>
              <a:rPr lang="ru-RU" dirty="0" smtClean="0"/>
              <a:t>271 группа</a:t>
            </a:r>
          </a:p>
          <a:p>
            <a:pPr algn="ctr"/>
            <a:r>
              <a:rPr lang="ru-RU" dirty="0" smtClean="0"/>
              <a:t>2012г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Преимущества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900" dirty="0"/>
              <a:t>Преимущества асимметричных шифров перед симметричными:</a:t>
            </a:r>
          </a:p>
          <a:p>
            <a:pPr lvl="0"/>
            <a:r>
              <a:rPr lang="ru-RU" sz="1900" dirty="0"/>
              <a:t>Не нужно предварительно передавать секретный ключ по надёжному каналу.</a:t>
            </a:r>
          </a:p>
          <a:p>
            <a:pPr lvl="0"/>
            <a:r>
              <a:rPr lang="ru-RU" sz="1900" dirty="0"/>
              <a:t>Только одной стороне известен ключ шифрования, который нужно держать в секрете (в симметричной криптографии такой ключ известен обеим сторонам и должен держаться в секрете обеими).</a:t>
            </a:r>
          </a:p>
          <a:p>
            <a:pPr lvl="0"/>
            <a:r>
              <a:rPr lang="ru-RU" sz="1900" dirty="0"/>
              <a:t>Пару можно не менять значительное время (при симметричном шифровании необходимо обновлять ключ после каждого факта передачи).</a:t>
            </a:r>
          </a:p>
          <a:p>
            <a:pPr lvl="0"/>
            <a:r>
              <a:rPr lang="ru-RU" sz="1900" dirty="0"/>
              <a:t>В больших сетях число ключей в асимметричной криптосистеме значительно меньше, чем в симметричной.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Недостатки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Недостатки алгоритма несимметричного шифрования в сравнении с симметричным:</a:t>
            </a:r>
          </a:p>
          <a:p>
            <a:pPr lvl="0"/>
            <a:r>
              <a:rPr lang="ru-RU" sz="1800" dirty="0"/>
              <a:t>В алгоритм сложнее внести изменения.</a:t>
            </a:r>
          </a:p>
          <a:p>
            <a:pPr lvl="0"/>
            <a:r>
              <a:rPr lang="ru-RU" sz="1800" dirty="0" smtClean="0"/>
              <a:t>Более </a:t>
            </a:r>
            <a:r>
              <a:rPr lang="ru-RU" sz="1800" dirty="0"/>
              <a:t>длинные ключи. Ниже приведена таблица, сопоставляющая длину </a:t>
            </a:r>
            <a:r>
              <a:rPr lang="ru-RU" sz="1800" dirty="0" smtClean="0"/>
              <a:t>ключа </a:t>
            </a:r>
            <a:r>
              <a:rPr lang="ru-RU" sz="1800" dirty="0"/>
              <a:t>симметричного алгоритма с длиной ключа RSA с аналогичной </a:t>
            </a:r>
            <a:r>
              <a:rPr lang="ru-RU" sz="1800" dirty="0" err="1"/>
              <a:t>криптостойкостью</a:t>
            </a:r>
            <a:r>
              <a:rPr lang="ru-RU" sz="1800" dirty="0"/>
              <a:t>: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10" y="3571876"/>
          <a:ext cx="7358114" cy="2786082"/>
        </p:xfrm>
        <a:graphic>
          <a:graphicData uri="http://schemas.openxmlformats.org/drawingml/2006/table">
            <a:tbl>
              <a:tblPr/>
              <a:tblGrid>
                <a:gridCol w="3679057"/>
                <a:gridCol w="3679057"/>
              </a:tblGrid>
              <a:tr h="464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Длина симметричного ключа, бит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Times New Roman"/>
                          <a:cs typeface="Times New Roman"/>
                        </a:rPr>
                        <a:t>Длина ключа RSA, бит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384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768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1792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128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2304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Недостатки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100" dirty="0" err="1" smtClean="0"/>
              <a:t>Шифрование-расшифрование</a:t>
            </a:r>
            <a:r>
              <a:rPr lang="ru-RU" sz="2100" dirty="0" smtClean="0"/>
              <a:t> с использованием пары ключей проходит на два-три порядка медленнее, чем </a:t>
            </a:r>
            <a:r>
              <a:rPr lang="ru-RU" sz="2100" dirty="0" err="1" smtClean="0"/>
              <a:t>шифрование-расшифрование</a:t>
            </a:r>
            <a:r>
              <a:rPr lang="ru-RU" sz="2100" dirty="0" smtClean="0"/>
              <a:t> того же текста симметричным алгоритмом.</a:t>
            </a:r>
          </a:p>
          <a:p>
            <a:pPr lvl="0"/>
            <a:r>
              <a:rPr lang="ru-RU" sz="2100" dirty="0" smtClean="0"/>
              <a:t>Требуются существенно </a:t>
            </a:r>
            <a:r>
              <a:rPr lang="ru-RU" sz="2100" dirty="0" err="1" smtClean="0"/>
              <a:t>бо́льшие</a:t>
            </a:r>
            <a:r>
              <a:rPr lang="ru-RU" sz="2100" dirty="0" smtClean="0"/>
              <a:t> вычислительные ресурсы, поэтому на практике асимметричные криптосистемы используются в сочетании с другими алгоритмами: </a:t>
            </a:r>
          </a:p>
          <a:p>
            <a:pPr lvl="1"/>
            <a:r>
              <a:rPr lang="ru-RU" sz="2100" dirty="0" smtClean="0"/>
              <a:t>Для шифрования они используются в форме гибридных криптосистем, где большие объёмы данных шифруются симметричным шифром на сеансовом ключе, а с помощью асимметричного шифра передаётся только сам сеансовый ключ.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Определение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Алгоритм шифрования </a:t>
            </a:r>
            <a:r>
              <a:rPr lang="ru-RU" sz="1800" dirty="0" smtClean="0"/>
              <a:t>— это математический процесс преобразования информации в строку данных, которые выглядят как случайные.</a:t>
            </a:r>
            <a:endParaRPr lang="ru-RU" sz="1800" b="1" dirty="0" smtClean="0"/>
          </a:p>
          <a:p>
            <a:r>
              <a:rPr lang="ru-RU" sz="2000" b="1" dirty="0" smtClean="0"/>
              <a:t>Криптографическая </a:t>
            </a:r>
            <a:r>
              <a:rPr lang="ru-RU" sz="2000" b="1" dirty="0"/>
              <a:t>система с открытым ключом</a:t>
            </a:r>
            <a:r>
              <a:rPr lang="ru-RU" sz="2000" dirty="0"/>
              <a:t> (</a:t>
            </a:r>
            <a:r>
              <a:rPr lang="ru-RU" sz="2000" b="1" dirty="0"/>
              <a:t>или асимметричное шифрование</a:t>
            </a:r>
            <a:r>
              <a:rPr lang="ru-RU" sz="2000" dirty="0"/>
              <a:t>, </a:t>
            </a:r>
            <a:r>
              <a:rPr lang="ru-RU" sz="2000" b="1" dirty="0"/>
              <a:t>асимметричный шифр</a:t>
            </a:r>
            <a:r>
              <a:rPr lang="ru-RU" sz="2000" dirty="0"/>
              <a:t>) — </a:t>
            </a:r>
            <a:r>
              <a:rPr lang="ru-RU" sz="1800" dirty="0"/>
              <a:t>система </a:t>
            </a:r>
            <a:r>
              <a:rPr lang="ru-RU" sz="1800" dirty="0" smtClean="0"/>
              <a:t>шифрования</a:t>
            </a:r>
            <a:r>
              <a:rPr lang="en-US" sz="1800" dirty="0"/>
              <a:t>,</a:t>
            </a:r>
            <a:r>
              <a:rPr lang="ru-RU" sz="1800" dirty="0" smtClean="0"/>
              <a:t> при </a:t>
            </a:r>
            <a:r>
              <a:rPr lang="ru-RU" sz="1800" dirty="0"/>
              <a:t>которой открытый ключ передаётся по открытому (то есть незащищённому, доступному для наблюдения) каналу и используется </a:t>
            </a:r>
            <a:r>
              <a:rPr lang="ru-RU" sz="1800" dirty="0" smtClean="0"/>
              <a:t>для </a:t>
            </a:r>
            <a:r>
              <a:rPr lang="ru-RU" sz="1800" dirty="0"/>
              <a:t>шифрования сообщения. Для </a:t>
            </a:r>
            <a:r>
              <a:rPr lang="ru-RU" sz="1800" dirty="0" smtClean="0"/>
              <a:t>расшифровки </a:t>
            </a:r>
            <a:r>
              <a:rPr lang="ru-RU" sz="1800" dirty="0"/>
              <a:t>сообщения используется секретный ключ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Идея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Идея криптографии с открытым ключом очень тесно связана с идеей односторонних </a:t>
            </a:r>
            <a:r>
              <a:rPr lang="ru-RU" sz="1800" dirty="0" smtClean="0"/>
              <a:t>функций, </a:t>
            </a:r>
            <a:r>
              <a:rPr lang="ru-RU" sz="1800" dirty="0"/>
              <a:t>то есть таких функций </a:t>
            </a:r>
            <a:r>
              <a:rPr lang="en-US" sz="1800" b="1" i="1" dirty="0" smtClean="0"/>
              <a:t>F(x)</a:t>
            </a:r>
            <a:r>
              <a:rPr lang="ru-RU" sz="1800" dirty="0" smtClean="0"/>
              <a:t>, </a:t>
            </a:r>
            <a:r>
              <a:rPr lang="ru-RU" sz="1800" dirty="0"/>
              <a:t>что по известному </a:t>
            </a:r>
            <a:r>
              <a:rPr lang="en-US" sz="1800" b="1" i="1" dirty="0" smtClean="0"/>
              <a:t>x </a:t>
            </a:r>
            <a:r>
              <a:rPr lang="ru-RU" sz="1800" dirty="0" smtClean="0"/>
              <a:t>довольно </a:t>
            </a:r>
            <a:r>
              <a:rPr lang="ru-RU" sz="1800" dirty="0"/>
              <a:t>просто найти значение </a:t>
            </a:r>
            <a:r>
              <a:rPr lang="en-US" sz="1800" b="1" i="1" dirty="0" smtClean="0"/>
              <a:t>F(x)</a:t>
            </a:r>
            <a:r>
              <a:rPr lang="ru-RU" sz="1800" dirty="0" smtClean="0"/>
              <a:t>, </a:t>
            </a:r>
            <a:r>
              <a:rPr lang="ru-RU" sz="1800" dirty="0"/>
              <a:t>тогда как </a:t>
            </a:r>
            <a:r>
              <a:rPr lang="ru-RU" sz="1800" dirty="0" smtClean="0"/>
              <a:t>определение</a:t>
            </a:r>
            <a:r>
              <a:rPr lang="en-US" sz="1800" dirty="0" smtClean="0"/>
              <a:t> </a:t>
            </a:r>
            <a:r>
              <a:rPr lang="en-US" sz="1800" b="1" i="1" dirty="0" smtClean="0"/>
              <a:t>x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ru-RU" sz="1800" dirty="0"/>
              <a:t>из </a:t>
            </a:r>
            <a:r>
              <a:rPr lang="en-US" sz="1800" b="1" i="1" dirty="0" smtClean="0"/>
              <a:t>F(x)  </a:t>
            </a:r>
            <a:r>
              <a:rPr lang="ru-RU" sz="1800" dirty="0" smtClean="0"/>
              <a:t>невозможно </a:t>
            </a:r>
            <a:r>
              <a:rPr lang="ru-RU" sz="1800" dirty="0"/>
              <a:t>за разумный срок.</a:t>
            </a:r>
          </a:p>
          <a:p>
            <a:r>
              <a:rPr lang="ru-RU" sz="1800" dirty="0"/>
              <a:t>Но сама односторонняя функция бесполезна в применении: ею можно зашифровать сообщение, но расшифровать нельзя. Поэтому криптография с открытым ключом использует односторонние функции с лазейкой. Лазейка — это некий секрет, который помогает расшифровать. То есть существует такой </a:t>
            </a:r>
            <a:r>
              <a:rPr lang="en-US" sz="1800" b="1" i="1" dirty="0" smtClean="0"/>
              <a:t>y</a:t>
            </a:r>
            <a:r>
              <a:rPr lang="ru-RU" sz="1800" dirty="0" smtClean="0"/>
              <a:t>, </a:t>
            </a:r>
            <a:r>
              <a:rPr lang="ru-RU" sz="1800" dirty="0"/>
              <a:t>что </a:t>
            </a:r>
            <a:r>
              <a:rPr lang="ru-RU" sz="1800" dirty="0" smtClean="0"/>
              <a:t>зная</a:t>
            </a:r>
            <a:r>
              <a:rPr lang="en-US" sz="1800" dirty="0" smtClean="0"/>
              <a:t> </a:t>
            </a:r>
            <a:r>
              <a:rPr lang="en-US" sz="1800" b="1" i="1" dirty="0" smtClean="0"/>
              <a:t>F(x)</a:t>
            </a:r>
            <a:r>
              <a:rPr lang="ru-RU" sz="1800" b="1" i="1" dirty="0" smtClean="0"/>
              <a:t> </a:t>
            </a:r>
            <a:r>
              <a:rPr lang="ru-RU" sz="1800" dirty="0"/>
              <a:t>и </a:t>
            </a:r>
            <a:r>
              <a:rPr lang="en-US" sz="1800" b="1" i="1" dirty="0" smtClean="0"/>
              <a:t>y</a:t>
            </a:r>
            <a:r>
              <a:rPr lang="ru-RU" sz="1800" dirty="0" smtClean="0"/>
              <a:t>, </a:t>
            </a:r>
            <a:r>
              <a:rPr lang="ru-RU" sz="1800" dirty="0"/>
              <a:t>можно вычислить </a:t>
            </a:r>
            <a:r>
              <a:rPr lang="en-US" sz="1800" b="1" i="1" dirty="0" smtClean="0"/>
              <a:t>x</a:t>
            </a:r>
            <a:r>
              <a:rPr lang="ru-RU" sz="1800" dirty="0" smtClean="0"/>
              <a:t>. </a:t>
            </a:r>
            <a:endParaRPr lang="ru-R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Общий принцип работы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Шифрование с открытым ключом базируется на двух различных ключах — открытом и закрытом. Как показано на рисунке, открытый ключ используется для шифрования сообщений, а закрытый — для их дешифрации.</a:t>
            </a:r>
          </a:p>
          <a:p>
            <a:pPr lvl="0"/>
            <a:r>
              <a:rPr lang="ru-RU" sz="1800" dirty="0" smtClean="0"/>
              <a:t>Не должно быть известного полиномиального алгоритма, решающего данную задачу </a:t>
            </a:r>
          </a:p>
          <a:p>
            <a:pPr lvl="0"/>
            <a:r>
              <a:rPr lang="ru-RU" sz="1800" dirty="0" smtClean="0"/>
              <a:t>Можно выделить легкую подзадачу, которая должна решаться за полиномиальное время и лучше, если за линейное.</a:t>
            </a:r>
          </a:p>
          <a:p>
            <a:endParaRPr lang="ru-RU" sz="1800" dirty="0"/>
          </a:p>
        </p:txBody>
      </p:sp>
      <p:pic>
        <p:nvPicPr>
          <p:cNvPr id="1026" name="Picture 2" descr="&amp;Pcy;&amp;rcy;&amp;icy; &amp;shcy;&amp;icy;&amp;fcy;&amp;rcy;&amp;ocy;&amp;vcy;&amp;acy;&amp;ncy;&amp;icy;&amp;icy; &amp;scy; &amp;ocy;&amp;tcy;&amp;kcy;&amp;rcy;&amp;ycy;&amp;tcy;&amp;ycy;&amp;mcy; &amp;kcy;&amp;lcy;&amp;yucy;&amp;chcy;&amp;ocy;&amp;mcy; &amp;dcy;&amp;lcy;&amp;yacy; &amp;shcy;&amp;icy;&amp;fcy;&amp;rcy;&amp;ocy;&amp;vcy;&amp;acy;&amp;ncy;&amp;icy;&amp;yacy; &amp;icy; &amp;dcy;&amp;iecy;&amp;shcy;&amp;icy;&amp;fcy;&amp;rcy;&amp;ocy;&amp;vcy;&amp;acy;&amp;ncy;&amp;icy;&amp;yacy; &amp;icy;&amp;scy;&amp;pcy;&amp;ocy;&amp;lcy;&amp;softcy;&amp;zcy;&amp;ucy;&amp;yucy;&amp;tcy;&amp;scy;&amp;yacy; &amp;rcy;&amp;acy;&amp;zcy;&amp;lcy;&amp;icy;&amp;chcy;&amp;ncy;&amp;ycy;&amp;iecy; &amp;kcy;&amp;lcy;&amp;yucy;&amp;chcy;&amp;i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071942"/>
            <a:ext cx="824865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симметричная криптосистема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4500562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7158" y="3714752"/>
            <a:ext cx="8643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Боб выбирает </a:t>
            </a:r>
            <a:r>
              <a:rPr lang="ru-RU" dirty="0" smtClean="0"/>
              <a:t>пару</a:t>
            </a:r>
            <a:r>
              <a:rPr lang="en-US" dirty="0" smtClean="0"/>
              <a:t>(</a:t>
            </a:r>
            <a:r>
              <a:rPr lang="en-US" dirty="0" err="1" smtClean="0"/>
              <a:t>e,d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и шлёт ключ </a:t>
            </a:r>
            <a:r>
              <a:rPr lang="ru-RU" dirty="0" smtClean="0"/>
              <a:t>шифрования</a:t>
            </a:r>
            <a:r>
              <a:rPr lang="en-US" dirty="0" smtClean="0"/>
              <a:t> e</a:t>
            </a:r>
            <a:r>
              <a:rPr lang="ru-RU" dirty="0" smtClean="0"/>
              <a:t>(открытый </a:t>
            </a:r>
            <a:r>
              <a:rPr lang="ru-RU" dirty="0"/>
              <a:t>ключ) Алисе по открытому каналу, а ключ </a:t>
            </a:r>
            <a:r>
              <a:rPr lang="ru-RU" dirty="0" err="1"/>
              <a:t>расшифрования</a:t>
            </a:r>
            <a:r>
              <a:rPr lang="ru-RU" dirty="0"/>
              <a:t> </a:t>
            </a:r>
            <a:r>
              <a:rPr lang="en-US" dirty="0" smtClean="0"/>
              <a:t>d</a:t>
            </a:r>
            <a:r>
              <a:rPr lang="ru-RU" dirty="0" smtClean="0"/>
              <a:t>(закрытый </a:t>
            </a:r>
            <a:r>
              <a:rPr lang="ru-RU" dirty="0"/>
              <a:t>ключ) защищён и секретен (он не должен передаваться по открытому каналу).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Чтобы послать </a:t>
            </a:r>
            <a:r>
              <a:rPr lang="ru-RU" dirty="0" smtClean="0"/>
              <a:t>сообщение</a:t>
            </a:r>
            <a:r>
              <a:rPr lang="en-US" dirty="0" smtClean="0"/>
              <a:t> m</a:t>
            </a:r>
            <a:r>
              <a:rPr lang="ru-RU" dirty="0" smtClean="0"/>
              <a:t> </a:t>
            </a:r>
            <a:r>
              <a:rPr lang="ru-RU" dirty="0"/>
              <a:t>Бобу, Алиса применяет функцию шифрования, определённую открытым ключом </a:t>
            </a:r>
            <a:r>
              <a:rPr lang="en-US" dirty="0" smtClean="0"/>
              <a:t>e</a:t>
            </a:r>
            <a:r>
              <a:rPr lang="ru-RU" dirty="0" smtClean="0"/>
              <a:t>: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ru-RU" dirty="0" smtClean="0"/>
              <a:t> </a:t>
            </a:r>
            <a:r>
              <a:rPr lang="en-US" dirty="0" smtClean="0"/>
              <a:t>(m) = c </a:t>
            </a:r>
            <a:r>
              <a:rPr lang="ru-RU" dirty="0" smtClean="0"/>
              <a:t>, </a:t>
            </a:r>
            <a:r>
              <a:rPr lang="en-US" dirty="0" smtClean="0"/>
              <a:t>c</a:t>
            </a:r>
            <a:r>
              <a:rPr lang="ru-RU" dirty="0"/>
              <a:t> — полученный </a:t>
            </a:r>
            <a:r>
              <a:rPr lang="ru-RU" dirty="0" err="1"/>
              <a:t>шифротекст</a:t>
            </a:r>
            <a:r>
              <a:rPr lang="ru-RU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Боб расшифровывает </a:t>
            </a:r>
            <a:r>
              <a:rPr lang="ru-RU" dirty="0" err="1"/>
              <a:t>шифротекст</a:t>
            </a:r>
            <a:r>
              <a:rPr lang="ru-RU" dirty="0"/>
              <a:t> , применяя обратное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d</a:t>
            </a:r>
            <a:r>
              <a:rPr lang="ru-RU" dirty="0" smtClean="0"/>
              <a:t> </a:t>
            </a:r>
            <a:r>
              <a:rPr lang="ru-RU" dirty="0"/>
              <a:t>, однозначно определённое значением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857232"/>
            <a:ext cx="1020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</a:t>
            </a:r>
            <a:r>
              <a:rPr lang="ru-RU" dirty="0" smtClean="0"/>
              <a:t>Алиса</a:t>
            </a:r>
          </a:p>
          <a:p>
            <a:r>
              <a:rPr lang="ru-RU" dirty="0" smtClean="0"/>
              <a:t>В-Боб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err="1" smtClean="0"/>
              <a:t>Криптоанализ</a:t>
            </a:r>
            <a:r>
              <a:rPr lang="ru-RU" sz="3600" dirty="0" smtClean="0"/>
              <a:t> алгоритмов с открытым ключом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Криптосистема с открытым ключом и активным перехватчико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18533"/>
            <a:ext cx="5786478" cy="56917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Асимметричная криптосистема с пассивным перехватчико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16883"/>
            <a:ext cx="5835658" cy="53266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Алгоритм </a:t>
            </a:r>
            <a:r>
              <a:rPr lang="en-US" sz="3200" dirty="0" smtClean="0"/>
              <a:t>RSA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 smtClean="0"/>
              <a:t>Возьмем два больших простых числа </a:t>
            </a:r>
            <a:r>
              <a:rPr lang="ru-RU" sz="1800" dirty="0" err="1" smtClean="0"/>
              <a:t>p</a:t>
            </a:r>
            <a:r>
              <a:rPr lang="ru-RU" sz="1800" dirty="0" smtClean="0"/>
              <a:t> </a:t>
            </a:r>
            <a:r>
              <a:rPr lang="ru-RU" sz="1800" dirty="0" err="1" smtClean="0"/>
              <a:t>and</a:t>
            </a:r>
            <a:r>
              <a:rPr lang="ru-RU" sz="1800" dirty="0" smtClean="0"/>
              <a:t> </a:t>
            </a:r>
            <a:r>
              <a:rPr lang="ru-RU" sz="1800" dirty="0" err="1" smtClean="0"/>
              <a:t>q</a:t>
            </a:r>
            <a:r>
              <a:rPr lang="ru-RU" sz="1800" dirty="0" smtClean="0"/>
              <a:t>.</a:t>
            </a:r>
          </a:p>
          <a:p>
            <a:pPr lvl="0"/>
            <a:r>
              <a:rPr lang="ru-RU" sz="1800" dirty="0" smtClean="0"/>
              <a:t>Определим </a:t>
            </a:r>
            <a:r>
              <a:rPr lang="ru-RU" sz="1800" dirty="0" err="1" smtClean="0"/>
              <a:t>n</a:t>
            </a:r>
            <a:r>
              <a:rPr lang="ru-RU" sz="1800" dirty="0" smtClean="0"/>
              <a:t>, как результат умножения </a:t>
            </a:r>
            <a:r>
              <a:rPr lang="ru-RU" sz="1800" dirty="0" err="1" smtClean="0"/>
              <a:t>p</a:t>
            </a:r>
            <a:r>
              <a:rPr lang="ru-RU" sz="1800" dirty="0" smtClean="0"/>
              <a:t> </a:t>
            </a:r>
            <a:r>
              <a:rPr lang="ru-RU" sz="1800" dirty="0" smtClean="0"/>
              <a:t>на</a:t>
            </a:r>
            <a:r>
              <a:rPr lang="ru-RU" sz="1800" dirty="0" smtClean="0"/>
              <a:t> </a:t>
            </a:r>
            <a:r>
              <a:rPr lang="ru-RU" sz="1800" dirty="0" err="1" smtClean="0"/>
              <a:t>q</a:t>
            </a:r>
            <a:r>
              <a:rPr lang="ru-RU" sz="1800" dirty="0" smtClean="0"/>
              <a:t> (</a:t>
            </a:r>
            <a:r>
              <a:rPr lang="ru-RU" sz="1800" dirty="0" err="1" smtClean="0"/>
              <a:t>n=</a:t>
            </a:r>
            <a:r>
              <a:rPr lang="ru-RU" sz="1800" dirty="0" smtClean="0"/>
              <a:t> </a:t>
            </a:r>
            <a:r>
              <a:rPr lang="ru-RU" sz="1800" dirty="0" err="1" smtClean="0"/>
              <a:t>p</a:t>
            </a:r>
            <a:r>
              <a:rPr lang="ru-RU" sz="1800" dirty="0" smtClean="0"/>
              <a:t>*</a:t>
            </a:r>
            <a:r>
              <a:rPr lang="ru-RU" sz="1800" dirty="0" err="1" smtClean="0"/>
              <a:t>q</a:t>
            </a:r>
            <a:r>
              <a:rPr lang="ru-RU" sz="1800" dirty="0" smtClean="0"/>
              <a:t>).</a:t>
            </a:r>
          </a:p>
          <a:p>
            <a:pPr lvl="0"/>
            <a:r>
              <a:rPr lang="ru-RU" sz="1800" dirty="0" smtClean="0"/>
              <a:t>Выберем случайное число, которое назовем </a:t>
            </a:r>
            <a:r>
              <a:rPr lang="ru-RU" sz="1800" dirty="0" err="1" smtClean="0"/>
              <a:t>d</a:t>
            </a:r>
            <a:r>
              <a:rPr lang="ru-RU" sz="1800" dirty="0" smtClean="0"/>
              <a:t>. Это число должно быть взаимно простым (не иметь ни одного общего делителя, кроме 1) с результатом умножения (p-1)*(q-1).</a:t>
            </a:r>
          </a:p>
          <a:p>
            <a:pPr lvl="0"/>
            <a:r>
              <a:rPr lang="ru-RU" sz="1800" dirty="0" smtClean="0"/>
              <a:t>Определим такое число е, для которого является истинным следующее соотношение (</a:t>
            </a:r>
            <a:r>
              <a:rPr lang="ru-RU" sz="1800" dirty="0" err="1" smtClean="0"/>
              <a:t>e</a:t>
            </a:r>
            <a:r>
              <a:rPr lang="ru-RU" sz="1800" dirty="0" smtClean="0"/>
              <a:t>*</a:t>
            </a:r>
            <a:r>
              <a:rPr lang="ru-RU" sz="1800" dirty="0" err="1" smtClean="0"/>
              <a:t>d</a:t>
            </a:r>
            <a:r>
              <a:rPr lang="ru-RU" sz="1800" dirty="0" smtClean="0"/>
              <a:t>) </a:t>
            </a:r>
            <a:r>
              <a:rPr lang="ru-RU" sz="1800" dirty="0" err="1" smtClean="0"/>
              <a:t>mod</a:t>
            </a:r>
            <a:r>
              <a:rPr lang="ru-RU" sz="1800" dirty="0" smtClean="0"/>
              <a:t> ((p-1)*(q-1))=1.</a:t>
            </a:r>
          </a:p>
          <a:p>
            <a:pPr lvl="0"/>
            <a:r>
              <a:rPr lang="ru-RU" sz="1800" dirty="0" err="1" smtClean="0"/>
              <a:t>Hазовем</a:t>
            </a:r>
            <a:r>
              <a:rPr lang="ru-RU" sz="1800" dirty="0" smtClean="0"/>
              <a:t> открытым </a:t>
            </a:r>
            <a:r>
              <a:rPr lang="ru-RU" sz="1800" dirty="0" err="1" smtClean="0"/>
              <a:t>ключем</a:t>
            </a:r>
            <a:r>
              <a:rPr lang="ru-RU" sz="1800" dirty="0" smtClean="0"/>
              <a:t> числа </a:t>
            </a:r>
            <a:r>
              <a:rPr lang="ru-RU" sz="1800" dirty="0" err="1" smtClean="0"/>
              <a:t>e</a:t>
            </a:r>
            <a:r>
              <a:rPr lang="ru-RU" sz="1800" dirty="0" smtClean="0"/>
              <a:t> и </a:t>
            </a:r>
            <a:r>
              <a:rPr lang="ru-RU" sz="1800" dirty="0" err="1" smtClean="0"/>
              <a:t>n</a:t>
            </a:r>
            <a:r>
              <a:rPr lang="ru-RU" sz="1800" dirty="0" smtClean="0"/>
              <a:t>, а секретным </a:t>
            </a:r>
            <a:r>
              <a:rPr lang="ru-RU" sz="1800" dirty="0" smtClean="0"/>
              <a:t>– </a:t>
            </a:r>
            <a:r>
              <a:rPr lang="ru-RU" sz="1800" dirty="0" err="1" smtClean="0"/>
              <a:t>d</a:t>
            </a:r>
            <a:r>
              <a:rPr lang="ru-RU" sz="1800" dirty="0" smtClean="0"/>
              <a:t>,</a:t>
            </a:r>
            <a:r>
              <a:rPr lang="en-US" sz="1800" dirty="0" err="1" smtClean="0"/>
              <a:t>p,q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900" dirty="0"/>
              <a:t>как самостоятельное средство для защиты передаваемой и хранимой информации,</a:t>
            </a:r>
          </a:p>
          <a:p>
            <a:pPr lvl="0"/>
            <a:r>
              <a:rPr lang="ru-RU" sz="1900" dirty="0"/>
              <a:t>как средство распределения ключей (обычно с помощью алгоритмов криптосистем с открытым ключом распределяют ключи, малые по объёму, а саму передачу больших информационных потоков осуществляют с помощью других алгоритмов),</a:t>
            </a:r>
          </a:p>
          <a:p>
            <a:pPr lvl="0"/>
            <a:r>
              <a:rPr lang="ru-RU" sz="1900" dirty="0"/>
              <a:t>как средство аутентификации пользователей.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375</TotalTime>
  <Words>576</Words>
  <Application>Microsoft Office PowerPoint</Application>
  <PresentationFormat>Экран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Справедливость</vt:lpstr>
      <vt:lpstr>Криптография</vt:lpstr>
      <vt:lpstr>Определение</vt:lpstr>
      <vt:lpstr>Идея</vt:lpstr>
      <vt:lpstr>Общий принцип работы</vt:lpstr>
      <vt:lpstr>Слайд 5</vt:lpstr>
      <vt:lpstr>Криптоанализ алгоритмов с открытым ключом </vt:lpstr>
      <vt:lpstr>Слайд 7</vt:lpstr>
      <vt:lpstr>Алгоритм RSA</vt:lpstr>
      <vt:lpstr>Применение</vt:lpstr>
      <vt:lpstr>Преимущества</vt:lpstr>
      <vt:lpstr>Недостатки</vt:lpstr>
      <vt:lpstr>Недостатки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Криптография</dc:title>
  <dc:creator>Я</dc:creator>
  <cp:lastModifiedBy>Я</cp:lastModifiedBy>
  <cp:revision>35</cp:revision>
  <dcterms:created xsi:type="dcterms:W3CDTF">2012-09-26T17:30:53Z</dcterms:created>
  <dcterms:modified xsi:type="dcterms:W3CDTF">2012-10-08T19:41:00Z</dcterms:modified>
</cp:coreProperties>
</file>