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2"/>
  </p:notesMasterIdLst>
  <p:sldIdLst>
    <p:sldId id="275" r:id="rId3"/>
    <p:sldId id="276" r:id="rId4"/>
    <p:sldId id="280" r:id="rId5"/>
    <p:sldId id="283" r:id="rId6"/>
    <p:sldId id="282" r:id="rId7"/>
    <p:sldId id="284" r:id="rId8"/>
    <p:sldId id="285" r:id="rId9"/>
    <p:sldId id="286" r:id="rId10"/>
    <p:sldId id="264" r:id="rId11"/>
    <p:sldId id="287" r:id="rId13"/>
    <p:sldId id="266" r:id="rId14"/>
    <p:sldId id="267" r:id="rId15"/>
    <p:sldId id="268" r:id="rId16"/>
    <p:sldId id="269" r:id="rId17"/>
    <p:sldId id="270" r:id="rId18"/>
    <p:sldId id="289" r:id="rId19"/>
    <p:sldId id="272" r:id="rId20"/>
    <p:sldId id="288" r:id="rId21"/>
    <p:sldId id="274" r:id="rId22"/>
  </p:sldIdLst>
  <p:sldSz cx="12192000" cy="6858000"/>
  <p:notesSz cx="7559675" cy="10691495"/>
  <p:embeddedFontLst>
    <p:embeddedFont>
      <p:font typeface="Raleway Num" panose="020B0503030101060003"/>
      <p:regular r:id="rId26"/>
    </p:embeddedFont>
    <p:embeddedFont>
      <p:font typeface="Raleway" panose="020B0503030101060003"/>
      <p:regular r:id="rId27"/>
    </p:embeddedFont>
    <p:embeddedFont>
      <p:font typeface="Raleway Bold" panose="020B0503030101060003" charset="0"/>
      <p:regular r:id="rId28"/>
    </p:embeddedFont>
    <p:embeddedFont>
      <p:font typeface="Calibri" panose="020F0502020204030204"/>
      <p:regular r:id="rId29"/>
    </p:embeddedFont>
    <p:embeddedFont>
      <p:font typeface="Raleway SemiBold" panose="020B0503030101060003"/>
      <p:regular r:id="rId30"/>
    </p:embeddedFont>
    <p:embeddedFont>
      <p:font typeface="Raleway" panose="020B0503030101060003" charset="0"/>
      <p:regular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A2D30"/>
    <a:srgbClr val="3D4753"/>
    <a:srgbClr val="26282A"/>
    <a:srgbClr val="D9D9D9"/>
    <a:srgbClr val="F6F6F6"/>
    <a:srgbClr val="1D1D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font" Target="fonts/font6.fntdata"/><Relationship Id="rId30" Type="http://schemas.openxmlformats.org/officeDocument/2006/relationships/font" Target="fonts/font5.fntdata"/><Relationship Id="rId3" Type="http://schemas.openxmlformats.org/officeDocument/2006/relationships/slide" Target="slides/slide1.xml"/><Relationship Id="rId29" Type="http://schemas.openxmlformats.org/officeDocument/2006/relationships/font" Target="fonts/font4.fntdata"/><Relationship Id="rId28" Type="http://schemas.openxmlformats.org/officeDocument/2006/relationships/font" Target="fonts/font3.fntdata"/><Relationship Id="rId27" Type="http://schemas.openxmlformats.org/officeDocument/2006/relationships/font" Target="fonts/font2.fntdata"/><Relationship Id="rId26" Type="http://schemas.openxmlformats.org/officeDocument/2006/relationships/font" Target="fonts/font1.fntdata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type="hdr" idx="3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type="dt" idx="10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  <a:defRPr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 panose="02020603050405020304"/>
              <a:buNone/>
            </a:pPr>
            <a:fld id="{00000000-1234-1234-1234-123412341234}" type="slidenum">
              <a:rPr lang="ru-RU" sz="1400" b="0" i="0" u="none" strike="noStrike" cap="none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fld>
            <a:endParaRPr sz="1400" b="0" i="0" u="none" strike="noStrike" cap="none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43d5f35e0_0_32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4" name="Google Shape;84;g2f43d5f35e0_0_32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1:notes"/>
          <p:cNvSpPr txBox="1"/>
          <p:nvPr>
            <p:ph type="body" idx="1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2" name="Google Shape;162;p41:notes"/>
          <p:cNvSpPr/>
          <p:nvPr>
            <p:ph type="sldImg" idx="2"/>
          </p:nvPr>
        </p:nvSpPr>
        <p:spPr>
          <a:xfrm>
            <a:off x="216000" y="812520"/>
            <a:ext cx="7127280" cy="400896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43d5f35e0_0_47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8" name="Google Shape;98;g2f43d5f35e0_0_47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43d5f35e0_0_55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6" name="Google Shape;106;g2f43d5f35e0_0_55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43d5f35e0_0_67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" name="Google Shape;114;g2f43d5f35e0_0_67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48d3ef2ca_0_2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2" name="Google Shape;122;g2f48d3ef2ca_0_2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f48d3ef2ca_0_14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2f48d3ef2ca_0_14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48d3ef2ca_0_22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g2f48d3ef2ca_0_22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48d3ef2ca_0_33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g2f48d3ef2ca_0_33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f48d3ef2ca_0_33:notes"/>
          <p:cNvSpPr/>
          <p:nvPr>
            <p:ph type="sldImg" idx="2"/>
          </p:nvPr>
        </p:nvSpPr>
        <p:spPr>
          <a:xfrm>
            <a:off x="1371600" y="768240"/>
            <a:ext cx="5029200" cy="3767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6" name="Google Shape;146;g2f48d3ef2ca_0_33:notes"/>
          <p:cNvSpPr txBox="1"/>
          <p:nvPr>
            <p:ph type="body" idx="1"/>
          </p:nvPr>
        </p:nvSpPr>
        <p:spPr>
          <a:xfrm>
            <a:off x="777240" y="4773240"/>
            <a:ext cx="6217800" cy="452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endParaRPr sz="1200" b="0" strike="noStrik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MasterSlide0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43"/>
          <p:cNvSpPr txBox="1"/>
          <p:nvPr>
            <p:ph type="subTitle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lvl="1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lvl="2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lvl="3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lvl="4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PhAnim="0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 lang="ru-RU"/>
          </a:p>
          <a:p>
            <a:pPr lvl="1">
              <a:defRPr/>
            </a:pPr>
            <a:r>
              <a:rPr lang="ru-RU"/>
              <a:t>Второй уровень</a:t>
            </a:r>
            <a:endParaRPr lang="ru-RU"/>
          </a:p>
          <a:p>
            <a:pPr lvl="2">
              <a:defRPr/>
            </a:pPr>
            <a:r>
              <a:rPr lang="ru-RU"/>
              <a:t>Третий уровень</a:t>
            </a:r>
            <a:endParaRPr lang="ru-RU"/>
          </a:p>
          <a:p>
            <a:pPr lvl="3">
              <a:defRPr/>
            </a:pPr>
            <a:r>
              <a:rPr lang="ru-RU"/>
              <a:t>Четвертый уровень</a:t>
            </a:r>
            <a:endParaRPr lang="ru-RU"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 bwMode="auto">
          <a:xfrm>
            <a:off x="838200" y="6356350"/>
            <a:ext cx="2743200" cy="365125"/>
          </a:xfrm>
        </p:spPr>
        <p:txBody>
          <a:bodyPr/>
          <a:lstStyle/>
          <a:p>
            <a:pPr>
              <a:defRPr/>
            </a:pPr>
            <a:fld id="{EAC32766-F5F7-49BC-89D4-6D1E1D45853C}" type="datetimeFigureOut">
              <a:rPr lang="ru-RU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 bwMode="auto">
          <a:xfrm>
            <a:off x="4038600" y="6356350"/>
            <a:ext cx="4114800" cy="365125"/>
          </a:xfrm>
        </p:spPr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 bwMode="auto">
          <a:xfrm>
            <a:off x="8610600" y="6356350"/>
            <a:ext cx="2743200" cy="365125"/>
          </a:xfrm>
        </p:spPr>
        <p:txBody>
          <a:bodyPr/>
          <a:lstStyle/>
          <a:p>
            <a:pPr>
              <a:defRPr/>
            </a:pPr>
            <a:fld id="{FC5054F1-0D20-44FE-A27A-0F781FBFDEB1}" type="slidenum">
              <a:rPr lang="ru-RU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 panose="020B0604020202020204"/>
              <a:buNone/>
              <a:defRPr sz="4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42"/>
          <p:cNvSpPr txBox="1"/>
          <p:nvPr>
            <p:ph type="body" idx="1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 bwMode="auto">
          <a:xfrm>
            <a:off x="495300" y="2908525"/>
            <a:ext cx="10572718" cy="3192145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>
            <a:defPPr>
              <a:defRPr lang="ru-RU"/>
            </a:defPPr>
            <a:lvl1pPr>
              <a:lnSpc>
                <a:spcPct val="80000"/>
              </a:lnSpc>
              <a:defRPr sz="9600" b="1">
                <a:solidFill>
                  <a:schemeClr val="tx1">
                    <a:lumMod val="85000"/>
                    <a:lumOff val="15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defRPr>
            </a:lvl1pPr>
          </a:lstStyle>
          <a:p>
            <a:pPr>
              <a:lnSpc>
                <a:spcPct val="70000"/>
              </a:lnSpc>
              <a:defRPr/>
            </a:pPr>
            <a:r>
              <a:rPr lang="ru-RU">
                <a:latin typeface="Raleway Num" panose="020B0503030101060003"/>
              </a:rPr>
              <a:t>Тестирование и отладка приложений</a:t>
            </a:r>
            <a:endParaRPr lang="ru-RU">
              <a:latin typeface="Raleway Num" panose="020B0503030101060003"/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 bwMode="auto">
          <a:xfrm>
            <a:off x="495300" y="588886"/>
            <a:ext cx="3858047" cy="5627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 bwMode="auto">
          <a:xfrm>
            <a:off x="495300" y="6100669"/>
            <a:ext cx="4175146" cy="336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defRPr/>
            </a:pP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© 202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4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 TRUE ENGINEERING</a:t>
            </a:r>
            <a:r>
              <a:rPr lang="ru-RU" sz="1200">
                <a:solidFill>
                  <a:schemeClr val="bg1">
                    <a:lumMod val="50000"/>
                  </a:schemeClr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. КОНФИДЕНЦИАЛЬНО.</a:t>
            </a:r>
            <a:endParaRPr lang="ru-RU" sz="1200">
              <a:solidFill>
                <a:schemeClr val="bg1">
                  <a:lumMod val="50000"/>
                </a:schemeClr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0" y="-27305"/>
            <a:ext cx="12216130" cy="6885305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Прямоугольник 1"/>
          <p:cNvSpPr/>
          <p:nvPr/>
        </p:nvSpPr>
        <p:spPr bwMode="auto">
          <a:xfrm>
            <a:off x="4277686" y="502880"/>
            <a:ext cx="3636626" cy="2994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533977" y="702292"/>
            <a:ext cx="3124043" cy="1842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Точки останова (Breakpoints)</a:t>
            </a:r>
            <a:endParaRPr lang="ru-RU" sz="1600" b="1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Устанавливаются в ключевых местах кода для остановки выполнения и анализа состояния приложения.</a:t>
            </a:r>
            <a:endParaRPr lang="ru-RU" sz="16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14" name="Прямоугольник 13"/>
          <p:cNvSpPr/>
          <p:nvPr/>
        </p:nvSpPr>
        <p:spPr bwMode="auto">
          <a:xfrm>
            <a:off x="8170602" y="502880"/>
            <a:ext cx="3636626" cy="29948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8426894" y="702292"/>
            <a:ext cx="3283843" cy="2335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Пошаговое выполнение (Stepping)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</a:t>
            </a:r>
            <a:endParaRPr lang="ru-RU"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Позволяет построчно выполнить код, входить в функции или выходить из них, что помогает точно локализовать источники ошибок.</a:t>
            </a:r>
            <a:endParaRPr lang="ru-RU" sz="16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4277686" y="3736698"/>
            <a:ext cx="3636626" cy="2712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2" name="TextBox 21"/>
          <p:cNvSpPr txBox="1"/>
          <p:nvPr/>
        </p:nvSpPr>
        <p:spPr bwMode="auto">
          <a:xfrm>
            <a:off x="4533977" y="3936110"/>
            <a:ext cx="3124043" cy="2284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Просмотр переменных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</a:t>
            </a:r>
            <a:endParaRPr lang="ru-RU"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 реальном времени можно просматривать и изменять значения переменных, что помогает понять, как данные изменяются в процессе выполнения.</a:t>
            </a:r>
            <a:endParaRPr lang="ru-RU" sz="1600">
              <a:solidFill>
                <a:schemeClr val="tx1">
                  <a:lumMod val="85000"/>
                  <a:lumOff val="15000"/>
                </a:schemeClr>
              </a:solidFill>
              <a:latin typeface="Raleway" panose="020B0503030101060003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8170602" y="3736698"/>
            <a:ext cx="3636626" cy="27122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8426894" y="3936110"/>
            <a:ext cx="3124043" cy="21621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Анализ стека вызовов (Call Stack)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</a:t>
            </a:r>
            <a:endParaRPr lang="ru-RU"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Отображает последовательность вызовов функций и методов, помогая разработчикам понять поток выполнения приложения.</a:t>
            </a:r>
            <a:endParaRPr lang="ru-RU" sz="16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388814" y="2862180"/>
            <a:ext cx="31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2D2D33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1</a:t>
            </a:r>
            <a:endParaRPr lang="ru-RU" sz="2800" b="1">
              <a:solidFill>
                <a:srgbClr val="2D2D33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11267065" y="2862180"/>
            <a:ext cx="3182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2800" b="1">
                <a:solidFill>
                  <a:srgbClr val="2D2D33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2</a:t>
            </a:r>
            <a:endParaRPr lang="ru-RU" sz="2800" b="1">
              <a:solidFill>
                <a:srgbClr val="2D2D33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1267065" y="5774107"/>
            <a:ext cx="3182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altLang="en-US" sz="2800" b="1">
                <a:solidFill>
                  <a:srgbClr val="2D2D33"/>
                </a:solidFill>
                <a:latin typeface="Raleway Num" panose="020B0503030101060003"/>
                <a:ea typeface="Segoe UI" panose="020B0502040204020203"/>
                <a:cs typeface="Segoe UI Semilight"/>
              </a:rPr>
              <a:t>4</a:t>
            </a:r>
            <a:endParaRPr lang="ru-RU" altLang="en-US" sz="2800" b="1">
              <a:solidFill>
                <a:srgbClr val="2D2D33"/>
              </a:solidFill>
              <a:latin typeface="Raleway Num" panose="020B0503030101060003"/>
              <a:ea typeface="Segoe UI" panose="020B0502040204020203"/>
              <a:cs typeface="Segoe UI Semilight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7373374" y="5774107"/>
            <a:ext cx="318296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ru-RU" sz="2800" b="1">
                <a:solidFill>
                  <a:srgbClr val="2D2D33"/>
                </a:solidFill>
                <a:latin typeface="Raleway SemiBold" panose="020B0503030101060003"/>
                <a:ea typeface="Segoe UI" panose="020B0502040204020203"/>
                <a:cs typeface="Segoe UI Semilight"/>
              </a:rPr>
              <a:t>3</a:t>
            </a:r>
            <a:endParaRPr lang="ru-RU" sz="2800" b="1">
              <a:solidFill>
                <a:srgbClr val="2D2D33"/>
              </a:solidFill>
              <a:latin typeface="Raleway SemiBold" panose="020B0503030101060003"/>
              <a:ea typeface="Segoe UI" panose="020B0502040204020203"/>
              <a:cs typeface="Segoe UI Semilight"/>
            </a:endParaRPr>
          </a:p>
        </p:txBody>
      </p:sp>
      <p:sp>
        <p:nvSpPr>
          <p:cNvPr id="3" name="Text 0"/>
          <p:cNvSpPr/>
          <p:nvPr/>
        </p:nvSpPr>
        <p:spPr bwMode="auto">
          <a:xfrm>
            <a:off x="495300" y="658495"/>
            <a:ext cx="3542030" cy="10509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Возможности отладчика</a:t>
            </a:r>
            <a:endParaRPr lang="ru-RU" sz="40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6096000" y="2180590"/>
            <a:ext cx="6115685" cy="4677410"/>
          </a:xfrm>
          <a:prstGeom prst="rect">
            <a:avLst/>
          </a:prstGeom>
          <a:solidFill>
            <a:srgbClr val="2628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0" name="Google Shape;100;g2f43d5f35e0_0_47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Начало отладки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01" name="Google Shape;101;g2f43d5f35e0_0_4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02" name="Google Shape;102;g2f43d5f35e0_0_47"/>
          <p:cNvSpPr txBox="1"/>
          <p:nvPr/>
        </p:nvSpPr>
        <p:spPr>
          <a:xfrm>
            <a:off x="479425" y="2637155"/>
            <a:ext cx="4853940" cy="3830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1. Подготовить устройство и проект: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5715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- Включить отладку на устройстве </a:t>
            </a:r>
            <a:endParaRPr lang="ru-RU"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5715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(в developers options)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571500" lvl="1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- Включить флаг debuggable в проекте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2. Выбрать устройство или эмулятор</a:t>
            </a:r>
            <a:r>
              <a:rPr lang="en-US" alt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;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3. Поставить breakpoints в коде</a:t>
            </a:r>
            <a:r>
              <a:rPr lang="en-US" alt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;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en-US" alt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4</a:t>
            </a:r>
            <a:r>
              <a:rPr lang="ru-RU" altLang="en-US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. </a:t>
            </a: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Воспользоваться приложением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(дойти до определенного участка кода)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03" name="Google Shape;103;g2f43d5f35e0_0_4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095980" y="2133100"/>
            <a:ext cx="6125050" cy="226334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495300" y="1991995"/>
            <a:ext cx="50704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>
                <a:latin typeface="Raleway" panose="020B0503030101060003" charset="0"/>
                <a:ea typeface="Raleway" panose="020B0503030101060003"/>
                <a:cs typeface="Raleway" panose="020B0503030101060003" charset="0"/>
                <a:sym typeface="Raleway" panose="020B0503030101060003"/>
              </a:rPr>
              <a:t>Перед началом процесса отладки кода необходимо:</a:t>
            </a:r>
            <a:endParaRPr lang="ru-RU" sz="1800">
              <a:latin typeface="Raleway" panose="020B0503030101060003" charset="0"/>
              <a:ea typeface="Raleway" panose="020B0503030101060003"/>
              <a:cs typeface="Raleway" panose="020B0503030101060003" charset="0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0" y="3309620"/>
            <a:ext cx="12216130" cy="3548380"/>
          </a:xfrm>
          <a:prstGeom prst="rect">
            <a:avLst/>
          </a:prstGeom>
          <a:solidFill>
            <a:srgbClr val="2A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8" name="Google Shape;108;g2f43d5f35e0_0_55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Окно</a:t>
            </a: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отладки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09" name="Google Shape;109;g2f43d5f35e0_0_55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0" name="Google Shape;110;g2f43d5f35e0_0_55"/>
          <p:cNvSpPr txBox="1"/>
          <p:nvPr/>
        </p:nvSpPr>
        <p:spPr>
          <a:xfrm>
            <a:off x="495300" y="1773555"/>
            <a:ext cx="5457825" cy="213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1.  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Панель инструментов и навигации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2.  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Селектор потоков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AutoNum type="arabicPeriod"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11" name="Google Shape;111;g2f43d5f35e0_0_5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45565" y="3310255"/>
            <a:ext cx="8910955" cy="354774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0;g2f43d5f35e0_0_55"/>
          <p:cNvSpPr txBox="1"/>
          <p:nvPr/>
        </p:nvSpPr>
        <p:spPr>
          <a:xfrm>
            <a:off x="6096000" y="1773555"/>
            <a:ext cx="5457825" cy="213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1143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3. 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Вычисления и наблюдение за переменными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4.  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Стек вызовов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5.  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Переменные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43d5f35e0_0_67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Профилировщик </a:t>
            </a: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(Profiler)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7" name="Google Shape;117;g2f43d5f35e0_0_67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18" name="Google Shape;118;g2f43d5f35e0_0_67"/>
          <p:cNvSpPr txBox="1"/>
          <p:nvPr/>
        </p:nvSpPr>
        <p:spPr>
          <a:xfrm>
            <a:off x="495300" y="1789430"/>
            <a:ext cx="5409565" cy="4804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Android Profiler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— это инструмент для анализа производительности приложения. Он позволяет измерять показатели в реальном времени. 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Основные функции: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CPU Profiler: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Анализ производительности процессора, выявление «узких мест», оптимизация алгоритмов.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Memory Profiler: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Мониторинг использования памяти, выявление утечек памяти, анализ сборки мусора (GC).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19" name="Google Shape;119;g2f43d5f35e0_0_67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8658225" y="4839335"/>
            <a:ext cx="2630805" cy="159131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8;g2f43d5f35e0_0_67"/>
          <p:cNvSpPr txBox="1"/>
          <p:nvPr/>
        </p:nvSpPr>
        <p:spPr>
          <a:xfrm>
            <a:off x="6311900" y="1772920"/>
            <a:ext cx="5409565" cy="2904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Network Profiler: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Анализ сетевой активности приложения, измерение скорости загрузки и передачи данных.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ru-RU" sz="18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Energy Profiler: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Анализ потребления энергии приложением, что важно для оптимизации времени работы устройства от батареи.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s 4"/>
          <p:cNvSpPr/>
          <p:nvPr/>
        </p:nvSpPr>
        <p:spPr>
          <a:xfrm>
            <a:off x="0" y="4738370"/>
            <a:ext cx="12216130" cy="2119630"/>
          </a:xfrm>
          <a:prstGeom prst="rect">
            <a:avLst/>
          </a:prstGeom>
          <a:solidFill>
            <a:srgbClr val="2A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Google Shape;126;g2f48d3ef2ca_0_2"/>
          <p:cNvSpPr txBox="1"/>
          <p:nvPr/>
        </p:nvSpPr>
        <p:spPr>
          <a:xfrm>
            <a:off x="6383655" y="1917065"/>
            <a:ext cx="5530215" cy="2683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lvl="0" indent="0" algn="l" rtl="0">
              <a:lnSpc>
                <a:spcPct val="13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Запускается профилировщик по иконке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            в тулбаре.С выбором необходимой опции: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low overhead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запускает профилировщики</a:t>
            </a:r>
            <a:b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</a:b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CPU и Memory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 panose="020B0604020202020204" pitchFamily="34" charset="0"/>
              <a:buChar char="•"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complete data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запускают профилировщики </a:t>
            </a:r>
            <a:b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</a:b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CPU, Memory и энергопотребления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24" name="Google Shape;124;g2f48d3ef2ca_0_2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</a:t>
            </a: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одготовка к п</a:t>
            </a:r>
            <a:r>
              <a:rPr lang="ru-RU" sz="40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рофили</a:t>
            </a: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рованию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25" name="Google Shape;125;g2f48d3ef2ca_0_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26" name="Google Shape;126;g2f48d3ef2ca_0_2"/>
          <p:cNvSpPr txBox="1"/>
          <p:nvPr/>
        </p:nvSpPr>
        <p:spPr>
          <a:xfrm>
            <a:off x="495300" y="1917065"/>
            <a:ext cx="5547360" cy="27190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Для запуска профилировщика нужно выполнить ряд требований: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800"/>
              <a:buFont typeface="Raleway" panose="020B0503030101060003"/>
              <a:buAutoNum type="arabicPeriod"/>
            </a:pPr>
            <a:r>
              <a:rPr lang="ru-RU" sz="1800">
                <a:latin typeface="Raleway" panose="020B0503030101060003" charset="0"/>
                <a:ea typeface="Raleway" panose="020B0503030101060003"/>
                <a:cs typeface="Raleway" panose="020B0503030101060003" charset="0"/>
                <a:sym typeface="Raleway" panose="020B0503030101060003"/>
              </a:rPr>
              <a:t>Наличие устройства или эмулятора уровня</a:t>
            </a: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 API 29 или выше</a:t>
            </a:r>
            <a:endParaRPr sz="1800" b="1"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457200" lvl="0" indent="-3429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AutoNum type="arabicPeriod"/>
            </a:pPr>
            <a:r>
              <a:rPr lang="ru-RU" sz="1800">
                <a:latin typeface="Raleway" panose="020B0503030101060003" charset="0"/>
                <a:ea typeface="Raleway" panose="020B0503030101060003"/>
                <a:cs typeface="Raleway" panose="020B0503030101060003" charset="0"/>
                <a:sym typeface="Raleway" panose="020B0503030101060003"/>
              </a:rPr>
              <a:t>Наличие</a:t>
            </a:r>
            <a:r>
              <a:rPr lang="ru-RU" sz="1800" b="1"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 Google Play </a:t>
            </a:r>
            <a:r>
              <a:rPr lang="ru-RU" sz="1800">
                <a:latin typeface="Raleway" panose="020B0503030101060003" charset="0"/>
                <a:ea typeface="Raleway" panose="020B0503030101060003"/>
                <a:cs typeface="Raleway" panose="020B0503030101060003" charset="0"/>
                <a:sym typeface="Raleway" panose="020B0503030101060003"/>
              </a:rPr>
              <a:t>на устройстве или эмуляторе</a:t>
            </a:r>
            <a:endParaRPr sz="1800">
              <a:latin typeface="Raleway" panose="020B0503030101060003" charset="0"/>
              <a:ea typeface="Raleway" panose="020B0503030101060003"/>
              <a:cs typeface="Raleway" panose="020B0503030101060003" charset="0"/>
              <a:sym typeface="Raleway" panose="020B0503030101060003"/>
            </a:endParaRPr>
          </a:p>
        </p:txBody>
      </p:sp>
      <p:pic>
        <p:nvPicPr>
          <p:cNvPr id="127" name="Google Shape;127;g2f48d3ef2ca_0_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527890" y="4797670"/>
            <a:ext cx="4966300" cy="198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g2f48d3ef2ca_0_2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11063620" y="2061085"/>
            <a:ext cx="495300" cy="266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-12065" y="-27305"/>
            <a:ext cx="12216130" cy="6885305"/>
          </a:xfrm>
          <a:prstGeom prst="rect">
            <a:avLst/>
          </a:prstGeom>
          <a:solidFill>
            <a:srgbClr val="2A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-12065" y="-27305"/>
            <a:ext cx="12216130" cy="6885305"/>
          </a:xfrm>
          <a:prstGeom prst="rect">
            <a:avLst/>
          </a:prstGeom>
          <a:solidFill>
            <a:srgbClr val="2A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5" name="Google Shape;135;g2f48d3ef2ca_0_14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982980" y="116840"/>
            <a:ext cx="10146665" cy="621411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кругленный прямоугольник 11"/>
          <p:cNvSpPr/>
          <p:nvPr/>
        </p:nvSpPr>
        <p:spPr bwMode="auto">
          <a:xfrm>
            <a:off x="4105275" y="6236970"/>
            <a:ext cx="3981450" cy="468630"/>
          </a:xfrm>
          <a:prstGeom prst="roundRect">
            <a:avLst>
              <a:gd name="adj" fmla="val 16667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b="1">
                <a:solidFill>
                  <a:srgbClr val="0B0B0B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Окно профилировщика</a:t>
            </a:r>
            <a:endParaRPr lang="ru-RU" b="1">
              <a:solidFill>
                <a:srgbClr val="0B0B0B"/>
              </a:solidFill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f48d3ef2ca_0_22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Анализ CPU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141" name="Google Shape;141;g2f48d3ef2ca_0_2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-54610" y="-27305"/>
            <a:ext cx="12301220" cy="4389755"/>
          </a:xfrm>
          <a:prstGeom prst="rect">
            <a:avLst/>
          </a:prstGeom>
          <a:solidFill>
            <a:srgbClr val="2A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0" name="Google Shape;150;g2f48d3ef2ca_0_33"/>
          <p:cNvSpPr txBox="1"/>
          <p:nvPr/>
        </p:nvSpPr>
        <p:spPr>
          <a:xfrm>
            <a:off x="263525" y="4725670"/>
            <a:ext cx="3711575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1143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600" b="1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1. </a:t>
            </a:r>
            <a:r>
              <a:rPr lang="ru-RU" sz="16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Шкала событий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показывает действия в вашем</a:t>
            </a:r>
            <a:r>
              <a:rPr lang="en-US" alt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приложении (жизненный цикл и</a:t>
            </a:r>
            <a:r>
              <a:rPr lang="en-US" alt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16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взаимодействие пользователя с устройством)</a:t>
            </a:r>
            <a:endParaRPr sz="16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endParaRPr sz="16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endParaRPr sz="16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076065" y="4725670"/>
            <a:ext cx="3853815" cy="14439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600" b="1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2. </a:t>
            </a:r>
            <a:r>
              <a:rPr lang="ru-RU" sz="1600" b="1"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Шкала ЦП</a:t>
            </a:r>
            <a:r>
              <a:rPr lang="ru-RU" sz="1600"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показывает использование ЦП в реальном времени вашим</a:t>
            </a:r>
            <a:r>
              <a:rPr lang="en-US" altLang="ru-RU" sz="1600"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</a:t>
            </a:r>
            <a:r>
              <a:rPr lang="ru-RU" sz="1600"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приложением — в процентах от общего доступного времени ЦП</a:t>
            </a:r>
            <a:endParaRPr lang="ru-RU" sz="16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004810" y="4725670"/>
            <a:ext cx="4058920" cy="1861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aleway" panose="020B0503030101060003"/>
              <a:buNone/>
            </a:pPr>
            <a:r>
              <a:rPr lang="ru-RU" sz="1600" b="1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3. </a:t>
            </a:r>
            <a:r>
              <a:rPr lang="ru-RU" sz="1600" b="1"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Шкала активности потоков</a:t>
            </a:r>
            <a:r>
              <a:rPr lang="ru-RU" sz="1600"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перечисляет каждый поток, принадлежащий процессу приложения и указывает его активность с помощью различных цветов</a:t>
            </a:r>
            <a:endParaRPr lang="ru-RU" sz="16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4" name="Google Shape;143;g2f48d3ef2ca_0_22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207895" y="269875"/>
            <a:ext cx="7296150" cy="402526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кругленный прямоугольник 11"/>
          <p:cNvSpPr/>
          <p:nvPr/>
        </p:nvSpPr>
        <p:spPr bwMode="auto">
          <a:xfrm>
            <a:off x="4105275" y="4077335"/>
            <a:ext cx="3981450" cy="468630"/>
          </a:xfrm>
          <a:prstGeom prst="roundRect">
            <a:avLst>
              <a:gd name="adj" fmla="val 16667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b="1">
                <a:solidFill>
                  <a:srgbClr val="0B0B0B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Анализ </a:t>
            </a:r>
            <a:r>
              <a:rPr lang="en-US" altLang="ru-RU" b="1">
                <a:solidFill>
                  <a:srgbClr val="0B0B0B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CPU</a:t>
            </a:r>
            <a:endParaRPr lang="en-US" altLang="ru-RU" b="1">
              <a:solidFill>
                <a:srgbClr val="0B0B0B"/>
              </a:solidFill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-54610" y="-36830"/>
            <a:ext cx="12301220" cy="4389755"/>
          </a:xfrm>
          <a:prstGeom prst="rect">
            <a:avLst/>
          </a:prstGeom>
          <a:solidFill>
            <a:srgbClr val="2A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0" name="Google Shape;150;g2f48d3ef2ca_0_33"/>
          <p:cNvSpPr txBox="1"/>
          <p:nvPr/>
        </p:nvSpPr>
        <p:spPr>
          <a:xfrm>
            <a:off x="578485" y="4725035"/>
            <a:ext cx="5374005" cy="20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rgbClr val="202124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1. </a:t>
            </a:r>
            <a:r>
              <a:rPr lang="ru-RU" sz="1800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Принудительная очистка мусора (GC)</a:t>
            </a:r>
            <a:endParaRPr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rgbClr val="202124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2. </a:t>
            </a:r>
            <a:r>
              <a:rPr lang="ru-RU" sz="1800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Захват дампа памяти</a:t>
            </a:r>
            <a:endParaRPr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rgbClr val="202124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3. </a:t>
            </a:r>
            <a:r>
              <a:rPr lang="ru-RU" sz="1800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Меню выбора частоты распределение памяти</a:t>
            </a:r>
            <a:endParaRPr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rgbClr val="202124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4. </a:t>
            </a:r>
            <a:r>
              <a:rPr lang="ru-RU" sz="1800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Увеличения/уменьшения масштаба шкалы.</a:t>
            </a:r>
            <a:endParaRPr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endParaRPr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51" name="Google Shape;151;g2f48d3ef2ca_0_3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383983" y="333375"/>
            <a:ext cx="9424035" cy="394779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5951855" y="4725035"/>
            <a:ext cx="5892165" cy="17519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rgbClr val="202124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5. </a:t>
            </a:r>
            <a:r>
              <a:rPr lang="ru-RU" sz="1800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Переход к текущим данным памяти.</a:t>
            </a:r>
            <a:endParaRPr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rgbClr val="202124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6. </a:t>
            </a:r>
            <a:r>
              <a:rPr lang="ru-RU" sz="1800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Шкала событий, на которой показаны состояния активности, события пользовательского ввода и события поворота экрана.</a:t>
            </a:r>
            <a:endParaRPr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rgbClr val="202124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7. </a:t>
            </a:r>
            <a:r>
              <a:rPr lang="ru-RU" sz="1800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Шкала использования памяти</a:t>
            </a:r>
            <a:endParaRPr lang="ru-RU"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6" name="Скругленный прямоугольник 11"/>
          <p:cNvSpPr/>
          <p:nvPr/>
        </p:nvSpPr>
        <p:spPr bwMode="auto">
          <a:xfrm>
            <a:off x="4105275" y="4077335"/>
            <a:ext cx="3981450" cy="468630"/>
          </a:xfrm>
          <a:prstGeom prst="roundRect">
            <a:avLst>
              <a:gd name="adj" fmla="val 16667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b="1">
                <a:solidFill>
                  <a:srgbClr val="0B0B0B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Анализ памяти</a:t>
            </a:r>
            <a:endParaRPr lang="ru-RU" b="1">
              <a:solidFill>
                <a:srgbClr val="0B0B0B"/>
              </a:solidFill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s 8"/>
          <p:cNvSpPr/>
          <p:nvPr/>
        </p:nvSpPr>
        <p:spPr>
          <a:xfrm>
            <a:off x="-54610" y="-27305"/>
            <a:ext cx="12301220" cy="4389755"/>
          </a:xfrm>
          <a:prstGeom prst="rect">
            <a:avLst/>
          </a:prstGeom>
          <a:solidFill>
            <a:srgbClr val="2A2D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0" name="Google Shape;150;g2f48d3ef2ca_0_33"/>
          <p:cNvSpPr txBox="1"/>
          <p:nvPr/>
        </p:nvSpPr>
        <p:spPr>
          <a:xfrm>
            <a:off x="363855" y="4868545"/>
            <a:ext cx="3842385" cy="16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1143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1. Шкала событий</a:t>
            </a:r>
            <a:r>
              <a:rPr lang="ru-RU" sz="1800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показывает события жизненного цикла и взаимодействие пользователя</a:t>
            </a:r>
            <a:br>
              <a:rPr lang="ru-RU" sz="1800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</a:br>
            <a:r>
              <a:rPr lang="ru-RU" sz="1800">
                <a:solidFill>
                  <a:srgbClr val="202124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 устройством</a:t>
            </a:r>
            <a:endParaRPr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endParaRPr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206240" y="4868545"/>
            <a:ext cx="3638550" cy="1309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2. Шкала энергопотребления</a:t>
            </a:r>
            <a:r>
              <a:rPr lang="ru-RU" sz="1800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</a:t>
            </a:r>
            <a:br>
              <a:rPr lang="ru-RU" sz="1800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</a:br>
            <a:r>
              <a:rPr lang="ru-RU" sz="1800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показывает предполагаемое потребление энергии вашим приложением.</a:t>
            </a:r>
            <a:endParaRPr lang="ru-RU"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159" name="Google Shape;159;g2f48d3ef2ca_0_4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675255" y="116840"/>
            <a:ext cx="6841490" cy="40824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Скругленный прямоугольник 11"/>
          <p:cNvSpPr/>
          <p:nvPr/>
        </p:nvSpPr>
        <p:spPr bwMode="auto">
          <a:xfrm>
            <a:off x="4105275" y="4220845"/>
            <a:ext cx="3981450" cy="468630"/>
          </a:xfrm>
          <a:prstGeom prst="roundRect">
            <a:avLst>
              <a:gd name="adj" fmla="val 16667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marL="0" marR="0" lvl="0" indent="0" algn="ctr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Анализ потребления энергии</a:t>
            </a:r>
            <a:endParaRPr lang="ru-RU" b="1">
              <a:solidFill>
                <a:srgbClr val="0B0B0B"/>
              </a:solidFill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040370" y="4868545"/>
            <a:ext cx="3853815" cy="13093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02124"/>
              </a:buClr>
              <a:buSzPts val="1800"/>
              <a:buFont typeface="Raleway" panose="020B0503030101060003"/>
              <a:buNone/>
            </a:pPr>
            <a:r>
              <a:rPr lang="ru-RU" sz="1800" b="1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3. Шкала системы</a:t>
            </a:r>
            <a:r>
              <a:rPr lang="ru-RU" sz="1800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: показывает </a:t>
            </a:r>
            <a:br>
              <a:rPr lang="ru-RU" sz="1800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</a:br>
            <a:r>
              <a:rPr lang="ru-RU" sz="1800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системные события, которые </a:t>
            </a:r>
            <a:br>
              <a:rPr lang="ru-RU" sz="1800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</a:br>
            <a:r>
              <a:rPr lang="ru-RU" sz="1800">
                <a:solidFill>
                  <a:srgbClr val="202124"/>
                </a:solidFill>
                <a:highlight>
                  <a:srgbClr val="FFFFFF"/>
                </a:highlight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могут повлиять на потребление энергии.</a:t>
            </a:r>
            <a:endParaRPr lang="ru-RU" sz="1800">
              <a:solidFill>
                <a:srgbClr val="202124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1"/>
          <p:cNvSpPr txBox="1"/>
          <p:nvPr/>
        </p:nvSpPr>
        <p:spPr>
          <a:xfrm>
            <a:off x="541080" y="3603240"/>
            <a:ext cx="8354520" cy="17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ru-RU" sz="4400" b="1" i="0" u="none" strike="noStrike" cap="none">
                <a:solidFill>
                  <a:srgbClr val="252525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Новосибирский Государственный</a:t>
            </a:r>
            <a:endParaRPr sz="4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ru-RU" sz="4400" b="1" i="0" u="none" strike="noStrike" cap="none">
                <a:solidFill>
                  <a:srgbClr val="252525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Университет</a:t>
            </a:r>
            <a:endParaRPr sz="4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5" name="Google Shape;165;p41"/>
          <p:cNvSpPr txBox="1"/>
          <p:nvPr/>
        </p:nvSpPr>
        <p:spPr>
          <a:xfrm>
            <a:off x="9002160" y="784800"/>
            <a:ext cx="2764080" cy="209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1" i="0" u="none" strike="noStrike" cap="none">
                <a:solidFill>
                  <a:srgbClr val="181C2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True Engineering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1" i="0" u="none" strike="noStrike" cap="none">
                <a:solidFill>
                  <a:srgbClr val="181C21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 </a:t>
            </a:r>
            <a:r>
              <a:rPr lang="ru-RU" sz="1600" b="0" i="0" u="none" strike="noStrike" cap="none">
                <a:solidFill>
                  <a:srgbClr val="181C2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630128, г. Новосибирск,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0" i="0" u="none" strike="noStrike" cap="none">
                <a:solidFill>
                  <a:srgbClr val="181C2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ул. Кутателадзе, 4г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0" i="0" u="none" strike="noStrike" cap="none">
                <a:solidFill>
                  <a:srgbClr val="181C2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(383) 363-33-51, 363-33-50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0" i="0" u="none" strike="noStrike" cap="none">
                <a:solidFill>
                  <a:srgbClr val="181C2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info@trueengineering.ru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 panose="020B0604020202020204"/>
              <a:buNone/>
            </a:pPr>
            <a:r>
              <a:rPr lang="ru-RU" sz="1600" b="0" i="0" u="none" strike="noStrike" cap="none">
                <a:solidFill>
                  <a:srgbClr val="181C2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trueengineering.ru</a:t>
            </a:r>
            <a:endParaRPr sz="16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66" name="Google Shape;166;p41"/>
          <p:cNvSpPr txBox="1"/>
          <p:nvPr/>
        </p:nvSpPr>
        <p:spPr>
          <a:xfrm>
            <a:off x="541080" y="6100560"/>
            <a:ext cx="4083840" cy="346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ru-RU" sz="1200" b="0" i="0" u="none" strike="noStrike" cap="none">
                <a:solidFill>
                  <a:srgbClr val="7E7E7E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© 2024 TRUE ENGINEERING. КОНФИДЕНЦИАЛЬНО.</a:t>
            </a:r>
            <a:endParaRPr sz="12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67" name="Google Shape;167;p4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495360" y="588960"/>
            <a:ext cx="3858120" cy="56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 bwMode="auto">
          <a:xfrm>
            <a:off x="495300" y="658731"/>
            <a:ext cx="10477502" cy="630423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Введение</a:t>
            </a:r>
            <a:endParaRPr lang="ru-RU" sz="40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9" name="Google Shape;29;p2"/>
          <p:cNvSpPr txBox="1"/>
          <p:nvPr/>
        </p:nvSpPr>
        <p:spPr>
          <a:xfrm>
            <a:off x="479425" y="2421255"/>
            <a:ext cx="7156450" cy="360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ru-RU" sz="1800" b="1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Тестирование и отладка</a:t>
            </a: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являются критически важными этапами в процессе разработки мобильных приложений. Эти процессы не только помогают выявлять и исправлять ошибки, но также способствуют повышению производительности и обеспечению безопасности приложения. Далее рассмотрим ключевые методы и инструменты для тестирования и отладки, а также коснемся профилирования приложений и важных аспектов их безопасности.</a:t>
            </a:r>
            <a:endParaRPr sz="1800"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pic>
        <p:nvPicPr>
          <p:cNvPr id="8" name="Picture 7" descr="Group 100000387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04605" y="3861435"/>
            <a:ext cx="2438400" cy="17443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/>
          <p:cNvSpPr/>
          <p:nvPr/>
        </p:nvSpPr>
        <p:spPr bwMode="auto">
          <a:xfrm>
            <a:off x="384769" y="3736698"/>
            <a:ext cx="3636626" cy="271222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20" name="TextBox 19"/>
          <p:cNvSpPr txBox="1"/>
          <p:nvPr/>
        </p:nvSpPr>
        <p:spPr bwMode="auto">
          <a:xfrm>
            <a:off x="623280" y="3993515"/>
            <a:ext cx="3124043" cy="2199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6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Юнит-тестирование</a:t>
            </a:r>
            <a:r>
              <a:rPr lang="ru-RU" sz="16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(Unit Testing)</a:t>
            </a:r>
            <a:endParaRPr lang="ru-RU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6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Проверяет отдельные модули или функции приложения, используя такие инструменты, как JUnit и Mockito.</a:t>
            </a:r>
            <a:endParaRPr lang="ru-RU" sz="1600">
              <a:solidFill>
                <a:schemeClr val="tx1">
                  <a:lumMod val="85000"/>
                  <a:lumOff val="15000"/>
                </a:schemeClr>
              </a:solidFill>
              <a:latin typeface="Raleway" panose="020B0503030101060003"/>
            </a:endParaRPr>
          </a:p>
        </p:txBody>
      </p:sp>
      <p:sp>
        <p:nvSpPr>
          <p:cNvPr id="21" name="Прямоугольник 20"/>
          <p:cNvSpPr/>
          <p:nvPr/>
        </p:nvSpPr>
        <p:spPr bwMode="auto">
          <a:xfrm>
            <a:off x="4277686" y="3736698"/>
            <a:ext cx="3636626" cy="271222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23" name="Прямоугольник 22"/>
          <p:cNvSpPr/>
          <p:nvPr/>
        </p:nvSpPr>
        <p:spPr bwMode="auto">
          <a:xfrm>
            <a:off x="8170602" y="3736698"/>
            <a:ext cx="3636626" cy="2712227"/>
          </a:xfrm>
          <a:prstGeom prst="rect">
            <a:avLst/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>
              <a:latin typeface="Raleway Num" panose="020B0503030101060003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8409305" y="3993515"/>
            <a:ext cx="3240405" cy="2044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None/>
            </a:pPr>
            <a:r>
              <a:rPr lang="ru-RU" sz="16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UI-тестирование</a:t>
            </a:r>
            <a:r>
              <a:rPr lang="ru-RU" sz="16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(UI Testing)</a:t>
            </a:r>
            <a:endParaRPr lang="ru-RU" sz="16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None/>
            </a:pPr>
            <a:r>
              <a:rPr lang="ru-RU" sz="16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Проверяет пользовательский интерфейс и взаимодействие пользователя с приложением. Инструменты: Espresso, UI Automator.</a:t>
            </a:r>
            <a:endParaRPr lang="ru-RU" sz="1600">
              <a:solidFill>
                <a:schemeClr val="tx1">
                  <a:lumMod val="85000"/>
                  <a:lumOff val="15000"/>
                </a:schemeClr>
              </a:solidFill>
              <a:latin typeface="Raleway Num" panose="020B0503030101060003"/>
            </a:endParaRPr>
          </a:p>
        </p:txBody>
      </p:sp>
      <p:sp>
        <p:nvSpPr>
          <p:cNvPr id="3" name="Text 0"/>
          <p:cNvSpPr/>
          <p:nvPr/>
        </p:nvSpPr>
        <p:spPr bwMode="auto">
          <a:xfrm>
            <a:off x="495300" y="658495"/>
            <a:ext cx="7019290" cy="105092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Виды тестирования в Android</a:t>
            </a:r>
            <a:endParaRPr lang="ru-RU" sz="40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7" name="TextBox 19"/>
          <p:cNvSpPr txBox="1"/>
          <p:nvPr/>
        </p:nvSpPr>
        <p:spPr bwMode="auto">
          <a:xfrm>
            <a:off x="4515830" y="3993515"/>
            <a:ext cx="3124043" cy="19157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600" b="1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Интеграционное тестирование</a:t>
            </a:r>
            <a:r>
              <a:rPr lang="ru-RU" sz="16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(Integration Testing)</a:t>
            </a:r>
            <a:endParaRPr lang="ru-RU" sz="16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11430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ru-RU" sz="16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Проверяет взаимодействие между различными модулями приложения.</a:t>
            </a:r>
            <a:endParaRPr lang="ru-RU" sz="1600">
              <a:solidFill>
                <a:schemeClr val="tx1">
                  <a:lumMod val="85000"/>
                  <a:lumOff val="15000"/>
                </a:schemeClr>
              </a:solidFill>
              <a:latin typeface="Raleway" panose="020B0503030101060003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479425" y="2707640"/>
            <a:ext cx="11174730" cy="8655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marR="0" lvl="0" indent="0" algn="l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В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Android существуют различные виды тестирования, которые помогают обеспечить качество и надежность приложения:</a:t>
            </a:r>
            <a:endParaRPr lang="en-US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14605" y="0"/>
            <a:ext cx="1217803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299" y="658731"/>
            <a:ext cx="4181632" cy="11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8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endParaRPr sz="4000" b="1" i="0" u="none" strike="noStrike" cap="none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86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Unit-теста</a:t>
            </a:r>
            <a:endParaRPr lang="ru-RU"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6039485" y="946785"/>
            <a:ext cx="6627495" cy="550545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6240780" y="950595"/>
            <a:ext cx="6381750" cy="548132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Прямоугольник с двумя скругленными соседними углами 7"/>
          <p:cNvSpPr/>
          <p:nvPr/>
        </p:nvSpPr>
        <p:spPr bwMode="auto">
          <a:xfrm rot="5400000">
            <a:off x="1120775" y="1811655"/>
            <a:ext cx="4002405" cy="617410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с двумя скругленными соседними углами 9"/>
          <p:cNvSpPr/>
          <p:nvPr/>
        </p:nvSpPr>
        <p:spPr bwMode="auto">
          <a:xfrm rot="5400000">
            <a:off x="1118235" y="1927225"/>
            <a:ext cx="3869690" cy="607631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pic>
        <p:nvPicPr>
          <p:cNvPr id="47" name="Google Shape;47;g2f2ec6d511f_0_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380415" y="3357401"/>
            <a:ext cx="5345326" cy="2213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g2f2ec6d511f_0_5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7031990" y="836930"/>
            <a:ext cx="4968240" cy="55302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14605" y="0"/>
            <a:ext cx="1217803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299" y="658731"/>
            <a:ext cx="4181632" cy="11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endParaRPr lang="ru-RU"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UI-теста </a:t>
            </a:r>
            <a:endParaRPr lang="ru-RU"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9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(XML &amp; Activity)</a:t>
            </a:r>
            <a:endParaRPr lang="ru-RU"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6039485" y="946785"/>
            <a:ext cx="6627495" cy="5505450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6240780" y="950595"/>
            <a:ext cx="6381750" cy="548132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3" name="Прямоугольник с двумя скругленными соседними углами 7"/>
          <p:cNvSpPr/>
          <p:nvPr/>
        </p:nvSpPr>
        <p:spPr bwMode="auto">
          <a:xfrm rot="5400000">
            <a:off x="1120775" y="1811655"/>
            <a:ext cx="4002405" cy="617410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sp>
        <p:nvSpPr>
          <p:cNvPr id="5" name="Прямоугольник с двумя скругленными соседними углами 9"/>
          <p:cNvSpPr/>
          <p:nvPr/>
        </p:nvSpPr>
        <p:spPr bwMode="auto">
          <a:xfrm rot="5400000">
            <a:off x="1118235" y="1927225"/>
            <a:ext cx="3869690" cy="607631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ru-RU"/>
          </a:p>
        </p:txBody>
      </p:sp>
      <p:pic>
        <p:nvPicPr>
          <p:cNvPr id="57" name="Google Shape;57;g2f43d5f35e0_0_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48335" y="3270718"/>
            <a:ext cx="5609754" cy="3322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g2f43d5f35e0_0_0"/>
          <p:cNvPicPr preferRelativeResize="0"/>
          <p:nvPr/>
        </p:nvPicPr>
        <p:blipFill>
          <a:blip r:embed="rId2"/>
          <a:stretch>
            <a:fillRect/>
          </a:stretch>
        </p:blipFill>
        <p:spPr>
          <a:xfrm>
            <a:off x="6978650" y="855345"/>
            <a:ext cx="5193665" cy="57378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075305" y="0"/>
            <a:ext cx="911669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299" y="658731"/>
            <a:ext cx="4181632" cy="11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endParaRPr sz="4000" b="1" i="0" u="none" strike="noStrike" cap="none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66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UI-теста</a:t>
            </a:r>
            <a:endParaRPr lang="ru-RU" sz="40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4877435" y="-838835"/>
            <a:ext cx="6116955" cy="851344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060950" y="-768350"/>
            <a:ext cx="5890895" cy="837247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65" name="Google Shape;65;g2f43d5f35e0_0_10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223590" y="1131198"/>
            <a:ext cx="7897948" cy="4596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5614670" y="0"/>
            <a:ext cx="6577330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300" y="658495"/>
            <a:ext cx="4569460" cy="115506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7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 UI-теста </a:t>
            </a:r>
            <a:endParaRPr sz="4000" b="1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76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(Compose screen)</a:t>
            </a:r>
            <a:endParaRPr lang="ru-RU" sz="40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5892165" y="586740"/>
            <a:ext cx="6878955" cy="570547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6032500" y="622935"/>
            <a:ext cx="6693535" cy="5610860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73" name="Google Shape;73;g2f43d5f35e0_0_18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6888460" y="188640"/>
            <a:ext cx="5166348" cy="6447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 bwMode="auto">
          <a:xfrm>
            <a:off x="3075305" y="0"/>
            <a:ext cx="9116695" cy="6858000"/>
          </a:xfrm>
          <a:prstGeom prst="rect">
            <a:avLst/>
          </a:prstGeom>
          <a:solidFill>
            <a:schemeClr val="bg1">
              <a:lumMod val="95000"/>
              <a:alpha val="7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6" name="Text 0"/>
          <p:cNvSpPr/>
          <p:nvPr/>
        </p:nvSpPr>
        <p:spPr bwMode="auto">
          <a:xfrm>
            <a:off x="495299" y="658731"/>
            <a:ext cx="4181632" cy="115507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Пример:</a:t>
            </a:r>
            <a:endParaRPr sz="4000" b="1" i="0" u="none" strike="noStrike" cap="none">
              <a:solidFill>
                <a:srgbClr val="0B0B0B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0" marR="0" lvl="0" indent="0" algn="l" rtl="0">
              <a:lnSpc>
                <a:spcPct val="66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UI-теста</a:t>
            </a:r>
            <a:endParaRPr lang="ru-RU" sz="4000" b="1">
              <a:solidFill>
                <a:schemeClr val="tx1">
                  <a:lumMod val="95000"/>
                  <a:lumOff val="5000"/>
                </a:schemeClr>
              </a:solidFill>
              <a:latin typeface="Raleway Num" panose="020B0503030101060003"/>
              <a:cs typeface="Segoe UI Semilight"/>
            </a:endParaRPr>
          </a:p>
        </p:txBody>
      </p:sp>
      <p:sp>
        <p:nvSpPr>
          <p:cNvPr id="7" name="Скругленный прямоугольник 6"/>
          <p:cNvSpPr/>
          <p:nvPr/>
        </p:nvSpPr>
        <p:spPr bwMode="auto">
          <a:xfrm>
            <a:off x="495300" y="269715"/>
            <a:ext cx="741442" cy="89304"/>
          </a:xfrm>
          <a:prstGeom prst="roundRect">
            <a:avLst>
              <a:gd name="adj" fmla="val 50000"/>
            </a:avLst>
          </a:prstGeom>
          <a:solidFill>
            <a:srgbClr val="FFD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8" name="Прямоугольник с двумя скругленными соседними углами 7"/>
          <p:cNvSpPr/>
          <p:nvPr/>
        </p:nvSpPr>
        <p:spPr bwMode="auto">
          <a:xfrm rot="16199999">
            <a:off x="4877435" y="-838835"/>
            <a:ext cx="6116955" cy="8513445"/>
          </a:xfrm>
          <a:prstGeom prst="round2SameRect">
            <a:avLst>
              <a:gd name="adj1" fmla="val 9782"/>
              <a:gd name="adj2" fmla="val 0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sp>
        <p:nvSpPr>
          <p:cNvPr id="10" name="Прямоугольник с двумя скругленными соседними углами 9"/>
          <p:cNvSpPr/>
          <p:nvPr/>
        </p:nvSpPr>
        <p:spPr bwMode="auto">
          <a:xfrm rot="16199999">
            <a:off x="5060950" y="-768350"/>
            <a:ext cx="5890895" cy="8372475"/>
          </a:xfrm>
          <a:prstGeom prst="round2SameRect">
            <a:avLst>
              <a:gd name="adj1" fmla="val 8494"/>
              <a:gd name="adj2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ru-RU"/>
          </a:p>
        </p:txBody>
      </p:sp>
      <p:pic>
        <p:nvPicPr>
          <p:cNvPr id="81" name="Google Shape;81;g2f43d5f35e0_0_25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4151405" y="604787"/>
            <a:ext cx="7853348" cy="56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43d5f35e0_0_32"/>
          <p:cNvSpPr txBox="1"/>
          <p:nvPr/>
        </p:nvSpPr>
        <p:spPr>
          <a:xfrm>
            <a:off x="495350" y="658800"/>
            <a:ext cx="106107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06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 panose="020B0604020202020204"/>
              <a:buNone/>
            </a:pPr>
            <a:r>
              <a:rPr lang="ru-RU" sz="4000" b="1" i="0" u="none" strike="noStrike" cap="none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От</a:t>
            </a:r>
            <a:r>
              <a:rPr lang="ru-RU" sz="4000" b="1">
                <a:solidFill>
                  <a:srgbClr val="0B0B0B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ладка (Debugger)</a:t>
            </a:r>
            <a:endParaRPr sz="4000" b="1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7" name="Google Shape;87;g2f43d5f35e0_0_32"/>
          <p:cNvSpPr/>
          <p:nvPr/>
        </p:nvSpPr>
        <p:spPr>
          <a:xfrm>
            <a:off x="495360" y="269640"/>
            <a:ext cx="741600" cy="89640"/>
          </a:xfrm>
          <a:custGeom>
            <a:avLst/>
            <a:gdLst/>
            <a:ahLst/>
            <a:cxnLst/>
            <a:rect l="l" t="t" r="r" b="b"/>
            <a:pathLst>
              <a:path w="2060" h="249" extrusionOk="0">
                <a:moveTo>
                  <a:pt x="1936" y="0"/>
                </a:moveTo>
                <a:cubicBezTo>
                  <a:pt x="2019" y="0"/>
                  <a:pt x="2060" y="42"/>
                  <a:pt x="2060" y="125"/>
                </a:cubicBezTo>
                <a:lnTo>
                  <a:pt x="2060" y="125"/>
                </a:lnTo>
                <a:cubicBezTo>
                  <a:pt x="2060" y="208"/>
                  <a:pt x="2019" y="249"/>
                  <a:pt x="1936" y="249"/>
                </a:cubicBezTo>
                <a:lnTo>
                  <a:pt x="124" y="249"/>
                </a:lnTo>
                <a:cubicBezTo>
                  <a:pt x="41" y="249"/>
                  <a:pt x="0" y="208"/>
                  <a:pt x="0" y="125"/>
                </a:cubicBezTo>
                <a:lnTo>
                  <a:pt x="0" y="125"/>
                </a:lnTo>
                <a:cubicBezTo>
                  <a:pt x="0" y="42"/>
                  <a:pt x="41" y="0"/>
                  <a:pt x="124" y="0"/>
                </a:cubicBezTo>
                <a:lnTo>
                  <a:pt x="1936" y="0"/>
                </a:lnTo>
                <a:close/>
              </a:path>
            </a:pathLst>
          </a:custGeom>
          <a:solidFill>
            <a:srgbClr val="FFDF00"/>
          </a:solidFill>
          <a:ln>
            <a:noFill/>
          </a:ln>
        </p:spPr>
        <p:txBody>
          <a:bodyPr spcFirstLastPara="1" wrap="square" lIns="90000" tIns="44625" rIns="90000" bIns="446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88" name="Google Shape;88;g2f43d5f35e0_0_32"/>
          <p:cNvSpPr txBox="1"/>
          <p:nvPr/>
        </p:nvSpPr>
        <p:spPr>
          <a:xfrm>
            <a:off x="551180" y="2637155"/>
            <a:ext cx="4968240" cy="2510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Отладчик в Android Studio является мощным инструментом, который позволяет разработчикам 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детализировано</a:t>
            </a: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 анализировать выполнение кода приложения. </a:t>
            </a: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3" name="Google Shape;88;g2f43d5f35e0_0_32"/>
          <p:cNvSpPr txBox="1"/>
          <p:nvPr/>
        </p:nvSpPr>
        <p:spPr>
          <a:xfrm>
            <a:off x="6204585" y="2637155"/>
            <a:ext cx="4968875" cy="3328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5000" rIns="90000" bIns="45000" anchor="t" anchorCtr="0">
            <a:noAutofit/>
          </a:bodyPr>
          <a:p>
            <a:pPr marL="0" marR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ru-RU" sz="1800" b="1">
                <a:solidFill>
                  <a:schemeClr val="dk1"/>
                </a:solidFill>
                <a:latin typeface="Raleway Bold" panose="020B0503030101060003" charset="0"/>
                <a:ea typeface="Raleway" panose="020B0503030101060003"/>
                <a:cs typeface="Raleway Bold" panose="020B0503030101060003" charset="0"/>
                <a:sym typeface="Raleway" panose="020B0503030101060003"/>
              </a:rPr>
              <a:t>С его помощью можно:</a:t>
            </a:r>
            <a:endParaRPr sz="1800" b="1">
              <a:solidFill>
                <a:schemeClr val="dk1"/>
              </a:solidFill>
              <a:latin typeface="Raleway Bold" panose="020B0503030101060003" charset="0"/>
              <a:ea typeface="Raleway" panose="020B0503030101060003"/>
              <a:cs typeface="Raleway Bold" panose="020B0503030101060003" charset="0"/>
              <a:sym typeface="Raleway" panose="020B0503030101060003"/>
            </a:endParaRPr>
          </a:p>
          <a:p>
            <a:pPr marL="400050" lvl="0" indent="-2857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установить breakpoints для временной приостановки выполнения программы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пошагово проследить выполнение кода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solidFill>
                  <a:schemeClr val="dk1"/>
                </a:solidFill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проверить и изменить значения переменных</a:t>
            </a:r>
            <a:endParaRPr sz="1800">
              <a:solidFill>
                <a:schemeClr val="dk1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  <a:p>
            <a:pPr marL="400050" marR="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 pitchFamily="34" charset="0"/>
              <a:buChar char="•"/>
            </a:pPr>
            <a:r>
              <a:rPr lang="ru-RU" sz="1800">
                <a:latin typeface="Raleway" panose="020B0503030101060003"/>
                <a:ea typeface="Raleway" panose="020B0503030101060003"/>
                <a:cs typeface="Raleway" panose="020B0503030101060003"/>
                <a:sym typeface="Raleway" panose="020B0503030101060003"/>
              </a:rPr>
              <a:t>и многое другое</a:t>
            </a:r>
            <a:endParaRPr sz="1800" b="0" i="0" u="none" strike="noStrike" cap="none">
              <a:solidFill>
                <a:srgbClr val="000000"/>
              </a:solidFill>
              <a:latin typeface="Raleway" panose="020B0503030101060003"/>
              <a:ea typeface="Raleway" panose="020B0503030101060003"/>
              <a:cs typeface="Raleway" panose="020B0503030101060003"/>
              <a:sym typeface="Raleway" panose="020B0503030101060003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5807710" y="2421255"/>
            <a:ext cx="5720080" cy="3716020"/>
          </a:xfrm>
          <a:prstGeom prst="roundRect">
            <a:avLst/>
          </a:prstGeom>
          <a:noFill/>
          <a:ln w="57150">
            <a:solidFill>
              <a:srgbClr val="FFDF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4808</Words>
  <Application>WPS Presentation</Application>
  <PresentationFormat/>
  <Paragraphs>160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40" baseType="lpstr">
      <vt:lpstr>Arial</vt:lpstr>
      <vt:lpstr>SimSun</vt:lpstr>
      <vt:lpstr>Wingdings</vt:lpstr>
      <vt:lpstr>Arial</vt:lpstr>
      <vt:lpstr>Times New Roman</vt:lpstr>
      <vt:lpstr>Raleway Num</vt:lpstr>
      <vt:lpstr>Segoe UI</vt:lpstr>
      <vt:lpstr>苹方-简</vt:lpstr>
      <vt:lpstr>Segoe UI Semilight</vt:lpstr>
      <vt:lpstr>Thonburi</vt:lpstr>
      <vt:lpstr>Raleway</vt:lpstr>
      <vt:lpstr>Raleway Bold</vt:lpstr>
      <vt:lpstr>Calibri</vt:lpstr>
      <vt:lpstr>Raleway SemiBold</vt:lpstr>
      <vt:lpstr>Raleway</vt:lpstr>
      <vt:lpstr>Helvetica Neue</vt:lpstr>
      <vt:lpstr>Microsoft YaHei</vt:lpstr>
      <vt:lpstr>汉仪旗黑</vt:lpstr>
      <vt:lpstr>宋体-简</vt:lpstr>
      <vt:lpstr>Arial Unicode MS</vt:lpstr>
      <vt:lpstr>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Vadim Chesnokov</dc:creator>
  <cp:lastModifiedBy>elenatsebenko</cp:lastModifiedBy>
  <cp:revision>2</cp:revision>
  <dcterms:created xsi:type="dcterms:W3CDTF">2024-09-12T07:29:06Z</dcterms:created>
  <dcterms:modified xsi:type="dcterms:W3CDTF">2024-09-12T07:29:06Z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1033-5.7.3.8095</vt:lpwstr>
  </property>
</Properties>
</file>