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81" r:id="rId3"/>
    <p:sldId id="282" r:id="rId4"/>
    <p:sldId id="283" r:id="rId6"/>
    <p:sldId id="284" r:id="rId7"/>
    <p:sldId id="285" r:id="rId8"/>
    <p:sldId id="287" r:id="rId9"/>
    <p:sldId id="288" r:id="rId10"/>
    <p:sldId id="290" r:id="rId11"/>
    <p:sldId id="264" r:id="rId12"/>
    <p:sldId id="265" r:id="rId13"/>
    <p:sldId id="266" r:id="rId14"/>
    <p:sldId id="267" r:id="rId15"/>
    <p:sldId id="294" r:id="rId16"/>
    <p:sldId id="269" r:id="rId17"/>
    <p:sldId id="295" r:id="rId18"/>
    <p:sldId id="296" r:id="rId19"/>
    <p:sldId id="297" r:id="rId20"/>
    <p:sldId id="298" r:id="rId21"/>
    <p:sldId id="299" r:id="rId22"/>
    <p:sldId id="274" r:id="rId23"/>
    <p:sldId id="300" r:id="rId24"/>
    <p:sldId id="301" r:id="rId25"/>
    <p:sldId id="277" r:id="rId26"/>
    <p:sldId id="302" r:id="rId27"/>
    <p:sldId id="279" r:id="rId28"/>
    <p:sldId id="280" r:id="rId29"/>
  </p:sldIdLst>
  <p:sldSz cx="12192000" cy="6858000"/>
  <p:notesSz cx="7559675" cy="10691495"/>
  <p:embeddedFontLst>
    <p:embeddedFont>
      <p:font typeface="Raleway" panose="020B0503030101060003"/>
      <p:regular r:id="rId33"/>
    </p:embeddedFont>
    <p:embeddedFont>
      <p:font typeface="Calibri" panose="020F0502020204030204"/>
      <p:regular r:id="rId34"/>
    </p:embeddedFont>
    <p:embeddedFont>
      <p:font typeface="Helvetica Neue" panose="02000503000000020004"/>
      <p:regular r:id="rId35"/>
    </p:embeddedFont>
    <p:embeddedFont>
      <p:font typeface="Raleway Num" panose="020B0503030101060003"/>
      <p:regular r:id="rId36"/>
    </p:embeddedFont>
    <p:embeddedFont>
      <p:font typeface="Raleway Num Bold" panose="020B0503030101060003" charset="0"/>
      <p:regular r:id="rId37"/>
    </p:embeddedFont>
    <p:embeddedFont>
      <p:font typeface="Raleway Bold" panose="020B0503030101060003" charset="0"/>
      <p:regular r:id="rId38"/>
    </p:embeddedFont>
    <p:embeddedFont>
      <p:font typeface="Raleway SemiBold" panose="020B0503030101060003"/>
      <p:regular r:id="rId39"/>
    </p:embeddedFont>
    <p:embeddedFont>
      <p:font typeface="Raleway" panose="020B0503030101060003" charset="0"/>
      <p:regular r:id="rId40"/>
    </p:embeddedFont>
    <p:embeddedFont>
      <p:font typeface="Raleway Num" panose="020B0503030101060003" charset="0"/>
      <p:regular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1" Type="http://schemas.openxmlformats.org/officeDocument/2006/relationships/font" Target="fonts/font9.fntdata"/><Relationship Id="rId40" Type="http://schemas.openxmlformats.org/officeDocument/2006/relationships/font" Target="fonts/font8.fntdata"/><Relationship Id="rId4" Type="http://schemas.openxmlformats.org/officeDocument/2006/relationships/slide" Target="slides/slide2.xml"/><Relationship Id="rId39" Type="http://schemas.openxmlformats.org/officeDocument/2006/relationships/font" Target="fonts/font7.fntdata"/><Relationship Id="rId38" Type="http://schemas.openxmlformats.org/officeDocument/2006/relationships/font" Target="fonts/font6.fntdata"/><Relationship Id="rId37" Type="http://schemas.openxmlformats.org/officeDocument/2006/relationships/font" Target="fonts/font5.fntdata"/><Relationship Id="rId36" Type="http://schemas.openxmlformats.org/officeDocument/2006/relationships/font" Target="fonts/font4.fntdata"/><Relationship Id="rId35" Type="http://schemas.openxmlformats.org/officeDocument/2006/relationships/font" Target="fonts/font3.fntdata"/><Relationship Id="rId34" Type="http://schemas.openxmlformats.org/officeDocument/2006/relationships/font" Target="fonts/font2.fntdata"/><Relationship Id="rId33" Type="http://schemas.openxmlformats.org/officeDocument/2006/relationships/font" Target="fonts/font1.fntdata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type="hdr" idx="3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:notes"/>
          <p:cNvSpPr/>
          <p:nvPr>
            <p:ph type="sldImg" idx="2"/>
          </p:nvPr>
        </p:nvSpPr>
        <p:spPr>
          <a:xfrm>
            <a:off x="1371600" y="768240"/>
            <a:ext cx="5029200" cy="3767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" name="Google Shape;25;p2:notes"/>
          <p:cNvSpPr txBox="1"/>
          <p:nvPr>
            <p:ph type="body" idx="1"/>
          </p:nvPr>
        </p:nvSpPr>
        <p:spPr>
          <a:xfrm>
            <a:off x="777240" y="4773240"/>
            <a:ext cx="62179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endParaRPr sz="1200" b="0" strike="noStrik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d69c98c94_0_103:notes"/>
          <p:cNvSpPr/>
          <p:nvPr>
            <p:ph type="sldImg" idx="2"/>
          </p:nvPr>
        </p:nvSpPr>
        <p:spPr>
          <a:xfrm>
            <a:off x="1371600" y="768240"/>
            <a:ext cx="5029200" cy="3767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Google Shape;111;g2ed69c98c94_0_103:notes"/>
          <p:cNvSpPr txBox="1"/>
          <p:nvPr>
            <p:ph type="body" idx="1"/>
          </p:nvPr>
        </p:nvSpPr>
        <p:spPr>
          <a:xfrm>
            <a:off x="777240" y="47732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endParaRPr sz="1200" b="0" strike="noStrik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ed69c98c94_0_85:notes"/>
          <p:cNvSpPr/>
          <p:nvPr>
            <p:ph type="sldImg" idx="2"/>
          </p:nvPr>
        </p:nvSpPr>
        <p:spPr>
          <a:xfrm>
            <a:off x="1371600" y="768240"/>
            <a:ext cx="5029200" cy="3767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Google Shape;96;g2ed69c98c94_0_85:notes"/>
          <p:cNvSpPr txBox="1"/>
          <p:nvPr>
            <p:ph type="body" idx="1"/>
          </p:nvPr>
        </p:nvSpPr>
        <p:spPr>
          <a:xfrm>
            <a:off x="777240" y="47732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endParaRPr sz="1200" b="0" strike="noStrik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ed69c98c94_0_85:notes"/>
          <p:cNvSpPr/>
          <p:nvPr>
            <p:ph type="sldImg" idx="2"/>
          </p:nvPr>
        </p:nvSpPr>
        <p:spPr>
          <a:xfrm>
            <a:off x="1371600" y="768240"/>
            <a:ext cx="5029200" cy="3767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Google Shape;96;g2ed69c98c94_0_85:notes"/>
          <p:cNvSpPr txBox="1"/>
          <p:nvPr>
            <p:ph type="body" idx="1"/>
          </p:nvPr>
        </p:nvSpPr>
        <p:spPr>
          <a:xfrm>
            <a:off x="777240" y="47732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endParaRPr sz="1200" b="0" strike="noStrik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ed69c98c94_0_157:notes"/>
          <p:cNvSpPr/>
          <p:nvPr>
            <p:ph type="sldImg" idx="2"/>
          </p:nvPr>
        </p:nvSpPr>
        <p:spPr>
          <a:xfrm>
            <a:off x="1371600" y="768240"/>
            <a:ext cx="5029200" cy="3767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9" name="Google Shape;149;g2ed69c98c94_0_157:notes"/>
          <p:cNvSpPr txBox="1"/>
          <p:nvPr>
            <p:ph type="body" idx="1"/>
          </p:nvPr>
        </p:nvSpPr>
        <p:spPr>
          <a:xfrm>
            <a:off x="777240" y="47732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endParaRPr sz="1200" b="0" strike="noStrik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ed69c98c94_0_200:notes"/>
          <p:cNvSpPr/>
          <p:nvPr>
            <p:ph type="sldImg" idx="2"/>
          </p:nvPr>
        </p:nvSpPr>
        <p:spPr>
          <a:xfrm>
            <a:off x="1371600" y="768240"/>
            <a:ext cx="5029200" cy="3767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5" name="Google Shape;175;g2ed69c98c94_0_200:notes"/>
          <p:cNvSpPr txBox="1"/>
          <p:nvPr>
            <p:ph type="body" idx="1"/>
          </p:nvPr>
        </p:nvSpPr>
        <p:spPr>
          <a:xfrm>
            <a:off x="777240" y="47732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endParaRPr sz="1200" b="0" strike="noStrik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:notes"/>
          <p:cNvSpPr/>
          <p:nvPr>
            <p:ph type="sldImg" idx="2"/>
          </p:nvPr>
        </p:nvSpPr>
        <p:spPr>
          <a:xfrm>
            <a:off x="1371600" y="768240"/>
            <a:ext cx="5029200" cy="3767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0" name="Google Shape;190;p4:notes"/>
          <p:cNvSpPr txBox="1"/>
          <p:nvPr>
            <p:ph type="body" idx="1"/>
          </p:nvPr>
        </p:nvSpPr>
        <p:spPr>
          <a:xfrm>
            <a:off x="777240" y="4773240"/>
            <a:ext cx="62179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endParaRPr sz="1200" b="0" strike="noStrik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1:notes"/>
          <p:cNvSpPr txBox="1"/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p41:notes"/>
          <p:cNvSpPr/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2ed69c98c94_0_17:notes"/>
          <p:cNvSpPr/>
          <p:nvPr>
            <p:ph type="sldImg" idx="2"/>
          </p:nvPr>
        </p:nvSpPr>
        <p:spPr>
          <a:xfrm>
            <a:off x="1371600" y="768240"/>
            <a:ext cx="5029200" cy="3767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" name="Google Shape;33;g2ed69c98c94_0_17:notes"/>
          <p:cNvSpPr txBox="1"/>
          <p:nvPr>
            <p:ph type="body" idx="1"/>
          </p:nvPr>
        </p:nvSpPr>
        <p:spPr>
          <a:xfrm>
            <a:off x="777240" y="47732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endParaRPr sz="1200" b="0" strike="noStrik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ed69c98c94_0_25:notes"/>
          <p:cNvSpPr/>
          <p:nvPr>
            <p:ph type="sldImg" idx="2"/>
          </p:nvPr>
        </p:nvSpPr>
        <p:spPr>
          <a:xfrm>
            <a:off x="1371600" y="768240"/>
            <a:ext cx="5029200" cy="3767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" name="Google Shape;40;g2ed69c98c94_0_25:notes"/>
          <p:cNvSpPr txBox="1"/>
          <p:nvPr>
            <p:ph type="body" idx="1"/>
          </p:nvPr>
        </p:nvSpPr>
        <p:spPr>
          <a:xfrm>
            <a:off x="777240" y="47732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endParaRPr sz="1200" b="0" strike="noStrik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ed69c98c94_0_40:notes"/>
          <p:cNvSpPr/>
          <p:nvPr>
            <p:ph type="sldImg" idx="2"/>
          </p:nvPr>
        </p:nvSpPr>
        <p:spPr>
          <a:xfrm>
            <a:off x="1371600" y="768240"/>
            <a:ext cx="5029200" cy="3767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" name="Google Shape;54;g2ed69c98c94_0_40:notes"/>
          <p:cNvSpPr txBox="1"/>
          <p:nvPr>
            <p:ph type="body" idx="1"/>
          </p:nvPr>
        </p:nvSpPr>
        <p:spPr>
          <a:xfrm>
            <a:off x="777240" y="47732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endParaRPr sz="1200" b="0" strike="noStrik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ed69c98c94_0_53:notes"/>
          <p:cNvSpPr/>
          <p:nvPr>
            <p:ph type="sldImg" idx="2"/>
          </p:nvPr>
        </p:nvSpPr>
        <p:spPr>
          <a:xfrm>
            <a:off x="1371600" y="768240"/>
            <a:ext cx="5029200" cy="3767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" name="Google Shape;61;g2ed69c98c94_0_53:notes"/>
          <p:cNvSpPr txBox="1"/>
          <p:nvPr>
            <p:ph type="body" idx="1"/>
          </p:nvPr>
        </p:nvSpPr>
        <p:spPr>
          <a:xfrm>
            <a:off x="777240" y="47732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endParaRPr sz="1200" b="0" strike="noStrik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ed69c98c94_0_67:notes"/>
          <p:cNvSpPr/>
          <p:nvPr>
            <p:ph type="sldImg" idx="2"/>
          </p:nvPr>
        </p:nvSpPr>
        <p:spPr>
          <a:xfrm>
            <a:off x="1371600" y="768240"/>
            <a:ext cx="5029200" cy="3767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g2ed69c98c94_0_67:notes"/>
          <p:cNvSpPr txBox="1"/>
          <p:nvPr>
            <p:ph type="body" idx="1"/>
          </p:nvPr>
        </p:nvSpPr>
        <p:spPr>
          <a:xfrm>
            <a:off x="777240" y="47732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endParaRPr sz="1200" b="0" strike="noStrik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d69c98c94_0_73:notes"/>
          <p:cNvSpPr/>
          <p:nvPr>
            <p:ph type="sldImg" idx="2"/>
          </p:nvPr>
        </p:nvSpPr>
        <p:spPr>
          <a:xfrm>
            <a:off x="1371600" y="768240"/>
            <a:ext cx="5029200" cy="3767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g2ed69c98c94_0_73:notes"/>
          <p:cNvSpPr txBox="1"/>
          <p:nvPr>
            <p:ph type="body" idx="1"/>
          </p:nvPr>
        </p:nvSpPr>
        <p:spPr>
          <a:xfrm>
            <a:off x="777240" y="47732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endParaRPr sz="1200" b="0" strike="noStrik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ed69c98c94_0_79:notes"/>
          <p:cNvSpPr/>
          <p:nvPr>
            <p:ph type="sldImg" idx="2"/>
          </p:nvPr>
        </p:nvSpPr>
        <p:spPr>
          <a:xfrm>
            <a:off x="1371600" y="768240"/>
            <a:ext cx="5029200" cy="3767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" name="Google Shape;89;g2ed69c98c94_0_79:notes"/>
          <p:cNvSpPr txBox="1"/>
          <p:nvPr>
            <p:ph type="body" idx="1"/>
          </p:nvPr>
        </p:nvSpPr>
        <p:spPr>
          <a:xfrm>
            <a:off x="777240" y="47732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endParaRPr sz="1200" b="0" strike="noStrik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ed69c98c94_0_85:notes"/>
          <p:cNvSpPr/>
          <p:nvPr>
            <p:ph type="sldImg" idx="2"/>
          </p:nvPr>
        </p:nvSpPr>
        <p:spPr>
          <a:xfrm>
            <a:off x="1371600" y="768240"/>
            <a:ext cx="5029200" cy="3767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Google Shape;96;g2ed69c98c94_0_85:notes"/>
          <p:cNvSpPr txBox="1"/>
          <p:nvPr>
            <p:ph type="body" idx="1"/>
          </p:nvPr>
        </p:nvSpPr>
        <p:spPr>
          <a:xfrm>
            <a:off x="777240" y="47732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endParaRPr sz="1200" b="0" strike="noStrik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MasterSlide0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3"/>
          <p:cNvSpPr txBox="1"/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PhAnim="0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  <a:p>
            <a:pPr lvl="1">
              <a:defRPr/>
            </a:pPr>
            <a:r>
              <a:rPr lang="ru-RU"/>
              <a:t>Второй уровень</a:t>
            </a:r>
            <a:endParaRPr lang="ru-RU"/>
          </a:p>
          <a:p>
            <a:pPr lvl="2">
              <a:defRPr/>
            </a:pPr>
            <a:r>
              <a:rPr lang="ru-RU"/>
              <a:t>Третий уровень</a:t>
            </a:r>
            <a:endParaRPr lang="ru-RU"/>
          </a:p>
          <a:p>
            <a:pPr lvl="3">
              <a:defRPr/>
            </a:pPr>
            <a:r>
              <a:rPr lang="ru-RU"/>
              <a:t>Четвертый уровень</a:t>
            </a:r>
            <a:endParaRPr lang="ru-RU"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</p:spPr>
        <p:txBody>
          <a:bodyPr/>
          <a:lstStyle/>
          <a:p>
            <a:pPr>
              <a:defRPr/>
            </a:pPr>
            <a:fld id="{EAC32766-F5F7-49BC-89D4-6D1E1D45853C}" type="datetimeFigureOut">
              <a:rPr lang="ru-RU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FC5054F1-0D20-44FE-A27A-0F781FBFDEB1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2"/>
          <p:cNvSpPr txBox="1"/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 bwMode="auto">
          <a:xfrm>
            <a:off x="495300" y="3942305"/>
            <a:ext cx="10572718" cy="2158365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>
            <a:defPPr>
              <a:defRPr lang="ru-RU"/>
            </a:defPPr>
            <a:lvl1pPr>
              <a:lnSpc>
                <a:spcPct val="80000"/>
              </a:lnSpc>
              <a:defRPr sz="9600" b="1">
                <a:solidFill>
                  <a:schemeClr val="tx1">
                    <a:lumMod val="85000"/>
                    <a:lumOff val="15000"/>
                  </a:schemeClr>
                </a:solidFill>
                <a:latin typeface="Raleway Num" panose="020B0503030101060003"/>
                <a:ea typeface="Segoe UI" panose="020B0502040204020203"/>
                <a:cs typeface="Segoe UI Semilight"/>
              </a:defRPr>
            </a:lvl1pPr>
          </a:lstStyle>
          <a:p>
            <a:pPr>
              <a:lnSpc>
                <a:spcPct val="70000"/>
              </a:lnSpc>
              <a:defRPr/>
            </a:pPr>
            <a:r>
              <a:rPr lang="ru-RU">
                <a:latin typeface="Raleway Num" panose="020B0503030101060003"/>
              </a:rPr>
              <a:t>Сетевое взаимодействие</a:t>
            </a:r>
            <a:endParaRPr lang="ru-RU">
              <a:latin typeface="Raleway Num" panose="020B0503030101060003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495300" y="588886"/>
            <a:ext cx="3858047" cy="5627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 bwMode="auto">
          <a:xfrm>
            <a:off x="495300" y="6100669"/>
            <a:ext cx="4175146" cy="336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Raleway Num" panose="020B0503030101060003"/>
                <a:ea typeface="Segoe UI" panose="020B0502040204020203"/>
                <a:cs typeface="Segoe UI Semilight"/>
              </a:rPr>
              <a:t>© 202</a:t>
            </a:r>
            <a:r>
              <a:rPr lang="ru-RU" sz="1200">
                <a:solidFill>
                  <a:schemeClr val="bg1">
                    <a:lumMod val="50000"/>
                  </a:schemeClr>
                </a:solidFill>
                <a:latin typeface="Raleway Num" panose="020B0503030101060003"/>
                <a:ea typeface="Segoe UI" panose="020B0502040204020203"/>
                <a:cs typeface="Segoe UI Semilight"/>
              </a:rPr>
              <a:t>4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Raleway Num" panose="020B0503030101060003"/>
                <a:ea typeface="Segoe UI" panose="020B0502040204020203"/>
                <a:cs typeface="Segoe UI Semilight"/>
              </a:rPr>
              <a:t> TRUE ENGINEERING</a:t>
            </a:r>
            <a:r>
              <a:rPr lang="ru-RU" sz="1200">
                <a:solidFill>
                  <a:schemeClr val="bg1">
                    <a:lumMod val="50000"/>
                  </a:schemeClr>
                </a:solidFill>
                <a:latin typeface="Raleway Num" panose="020B0503030101060003"/>
                <a:ea typeface="Segoe UI" panose="020B0502040204020203"/>
                <a:cs typeface="Segoe UI Semilight"/>
              </a:rPr>
              <a:t>. КОНФИДЕНЦИАЛЬНО.</a:t>
            </a:r>
            <a:endParaRPr lang="ru-RU" sz="1200">
              <a:solidFill>
                <a:schemeClr val="bg1">
                  <a:lumMod val="50000"/>
                </a:schemeClr>
              </a:solidFill>
              <a:latin typeface="Raleway Num" panose="020B0503030101060003"/>
              <a:ea typeface="Segoe UI" panose="020B0502040204020203"/>
              <a:cs typeface="Segoe UI Semi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ed69c98c94_0_73"/>
          <p:cNvSpPr txBox="1"/>
          <p:nvPr/>
        </p:nvSpPr>
        <p:spPr>
          <a:xfrm>
            <a:off x="495300" y="658495"/>
            <a:ext cx="6905625" cy="831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Что такое REST API</a:t>
            </a:r>
            <a:endParaRPr sz="4000" b="1" i="0" u="none" strike="noStrike" cap="non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85" name="Google Shape;85;g2ed69c98c94_0_73"/>
          <p:cNvSpPr/>
          <p:nvPr/>
        </p:nvSpPr>
        <p:spPr>
          <a:xfrm>
            <a:off x="495360" y="269640"/>
            <a:ext cx="741600" cy="89640"/>
          </a:xfrm>
          <a:custGeom>
            <a:avLst/>
            <a:gdLst/>
            <a:ahLst/>
            <a:cxnLst/>
            <a:rect l="l" t="t" r="r" b="b"/>
            <a:pathLst>
              <a:path w="2060" h="249" extrusionOk="0">
                <a:moveTo>
                  <a:pt x="1936" y="0"/>
                </a:moveTo>
                <a:cubicBezTo>
                  <a:pt x="2019" y="0"/>
                  <a:pt x="2060" y="42"/>
                  <a:pt x="2060" y="125"/>
                </a:cubicBezTo>
                <a:lnTo>
                  <a:pt x="2060" y="125"/>
                </a:lnTo>
                <a:cubicBezTo>
                  <a:pt x="2060" y="208"/>
                  <a:pt x="2019" y="249"/>
                  <a:pt x="1936" y="249"/>
                </a:cubicBezTo>
                <a:lnTo>
                  <a:pt x="124" y="249"/>
                </a:lnTo>
                <a:cubicBezTo>
                  <a:pt x="41" y="249"/>
                  <a:pt x="0" y="208"/>
                  <a:pt x="0" y="125"/>
                </a:cubicBezTo>
                <a:lnTo>
                  <a:pt x="0" y="125"/>
                </a:lnTo>
                <a:cubicBezTo>
                  <a:pt x="0" y="42"/>
                  <a:pt x="41" y="0"/>
                  <a:pt x="124" y="0"/>
                </a:cubicBezTo>
                <a:lnTo>
                  <a:pt x="1936" y="0"/>
                </a:lnTo>
                <a:close/>
              </a:path>
            </a:pathLst>
          </a:custGeom>
          <a:solidFill>
            <a:srgbClr val="FFDF00"/>
          </a:solidFill>
          <a:ln>
            <a:noFill/>
          </a:ln>
        </p:spPr>
        <p:txBody>
          <a:bodyPr spcFirstLastPara="1" wrap="square" lIns="90000" tIns="44625" rIns="90000" bIns="446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strike="noStrik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86" name="Google Shape;86;g2ed69c98c94_0_73"/>
          <p:cNvSpPr txBox="1"/>
          <p:nvPr/>
        </p:nvSpPr>
        <p:spPr>
          <a:xfrm>
            <a:off x="495300" y="2615565"/>
            <a:ext cx="5180965" cy="3963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sz="1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REST API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(Representational State Transfer Application Programming Interface) — это архитектурный стиль, определяющий взаимодействие между клиентом и сервером через HTTP-протокол. </a:t>
            </a:r>
            <a:endParaRPr lang="ru-RU"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lnSpc>
                <a:spcPct val="120000"/>
              </a:lnSpc>
              <a:spcBef>
                <a:spcPts val="1500"/>
              </a:spcBef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REST API использует стандартные HTTP-методы (GET, POST, PUT, DELETE) для выполнения операций над ресурсами, представленными в виде URL.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1" name="Google Shape;86;g2ed69c98c94_0_73"/>
          <p:cNvSpPr txBox="1"/>
          <p:nvPr/>
        </p:nvSpPr>
        <p:spPr>
          <a:xfrm>
            <a:off x="6023610" y="2615565"/>
            <a:ext cx="5075555" cy="3963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800" b="1">
                <a:latin typeface="Raleway Bold" panose="020B0503030101060003" charset="0"/>
                <a:ea typeface="Raleway" panose="020B0503030101060003"/>
                <a:cs typeface="Raleway Bold" panose="020B0503030101060003" charset="0"/>
                <a:sym typeface="Raleway" panose="020B0503030101060003"/>
              </a:rPr>
              <a:t>Основные принципы REST API включают: </a:t>
            </a:r>
            <a:endParaRPr sz="1800" b="1">
              <a:latin typeface="Raleway Bold" panose="020B0503030101060003" charset="0"/>
              <a:ea typeface="Raleway" panose="020B0503030101060003"/>
              <a:cs typeface="Raleway Bold" panose="020B0503030101060003" charset="0"/>
              <a:sym typeface="Raleway" panose="020B0503030101060003"/>
            </a:endParaRPr>
          </a:p>
          <a:p>
            <a:pPr marL="400050" lvl="0" indent="-2857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stateless (каждый запрос содержит всю необходимую информацию и не зависит от предыдущих запросов)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400050" lvl="0" indent="-285750" algn="l" rtl="0">
              <a:lnSpc>
                <a:spcPct val="120000"/>
              </a:lnSpc>
              <a:spcBef>
                <a:spcPts val="1000"/>
              </a:spcBef>
              <a:buSzPts val="1800"/>
              <a:buFont typeface="Arial" panose="020B0604020202020204" pitchFamily="34" charset="0"/>
              <a:buChar char="•"/>
            </a:pP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кэширование (повышает производительность за счет использования кеша)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400050" lvl="0" indent="-285750" algn="l" rtl="0">
              <a:lnSpc>
                <a:spcPct val="120000"/>
              </a:lnSpc>
              <a:spcBef>
                <a:spcPts val="1000"/>
              </a:spcBef>
              <a:buSzPts val="1800"/>
              <a:buFont typeface="Arial" panose="020B0604020202020204" pitchFamily="34" charset="0"/>
              <a:buChar char="•"/>
            </a:pP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использование стандартных HTTP-кодов состояния для обозначения результата операций.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ed69c98c94_0_79"/>
          <p:cNvSpPr txBox="1"/>
          <p:nvPr/>
        </p:nvSpPr>
        <p:spPr>
          <a:xfrm>
            <a:off x="495350" y="658800"/>
            <a:ext cx="10610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Основные концепции REST API</a:t>
            </a:r>
            <a:endParaRPr sz="4000" b="1" i="0" u="none" strike="noStrike" cap="non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92" name="Google Shape;92;g2ed69c98c94_0_79"/>
          <p:cNvSpPr/>
          <p:nvPr/>
        </p:nvSpPr>
        <p:spPr>
          <a:xfrm>
            <a:off x="495360" y="269640"/>
            <a:ext cx="741600" cy="89640"/>
          </a:xfrm>
          <a:custGeom>
            <a:avLst/>
            <a:gdLst/>
            <a:ahLst/>
            <a:cxnLst/>
            <a:rect l="l" t="t" r="r" b="b"/>
            <a:pathLst>
              <a:path w="2060" h="249" extrusionOk="0">
                <a:moveTo>
                  <a:pt x="1936" y="0"/>
                </a:moveTo>
                <a:cubicBezTo>
                  <a:pt x="2019" y="0"/>
                  <a:pt x="2060" y="42"/>
                  <a:pt x="2060" y="125"/>
                </a:cubicBezTo>
                <a:lnTo>
                  <a:pt x="2060" y="125"/>
                </a:lnTo>
                <a:cubicBezTo>
                  <a:pt x="2060" y="208"/>
                  <a:pt x="2019" y="249"/>
                  <a:pt x="1936" y="249"/>
                </a:cubicBezTo>
                <a:lnTo>
                  <a:pt x="124" y="249"/>
                </a:lnTo>
                <a:cubicBezTo>
                  <a:pt x="41" y="249"/>
                  <a:pt x="0" y="208"/>
                  <a:pt x="0" y="125"/>
                </a:cubicBezTo>
                <a:lnTo>
                  <a:pt x="0" y="125"/>
                </a:lnTo>
                <a:cubicBezTo>
                  <a:pt x="0" y="42"/>
                  <a:pt x="41" y="0"/>
                  <a:pt x="124" y="0"/>
                </a:cubicBezTo>
                <a:lnTo>
                  <a:pt x="1936" y="0"/>
                </a:lnTo>
                <a:close/>
              </a:path>
            </a:pathLst>
          </a:custGeom>
          <a:solidFill>
            <a:srgbClr val="FFDF00"/>
          </a:solidFill>
          <a:ln>
            <a:noFill/>
          </a:ln>
        </p:spPr>
        <p:txBody>
          <a:bodyPr spcFirstLastPara="1" wrap="square" lIns="90000" tIns="44625" rIns="90000" bIns="446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strike="noStrik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93" name="Google Shape;93;g2ed69c98c94_0_79"/>
          <p:cNvSpPr txBox="1"/>
          <p:nvPr/>
        </p:nvSpPr>
        <p:spPr>
          <a:xfrm>
            <a:off x="479425" y="3674110"/>
            <a:ext cx="5935980" cy="246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1500"/>
              </a:spcBef>
              <a:buSzPts val="1800"/>
              <a:buFont typeface="Raleway" panose="020B0503030101060003"/>
              <a:buNone/>
            </a:pPr>
            <a:r>
              <a:rPr lang="ru-RU" sz="1800" b="1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Использование HTTP-методов</a:t>
            </a:r>
            <a:r>
              <a:rPr lang="ru-RU" sz="18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</a:t>
            </a:r>
            <a:endParaRPr sz="18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857250" lvl="1" indent="-285750" algn="l" rtl="0">
              <a:lnSpc>
                <a:spcPct val="130000"/>
              </a:lnSpc>
              <a:spcBef>
                <a:spcPts val="1000"/>
              </a:spcBef>
              <a:buSzPts val="1800"/>
              <a:buFont typeface="Arial" panose="020B0604020202020204" pitchFamily="34" charset="0"/>
              <a:buChar char="•"/>
            </a:pPr>
            <a:r>
              <a:rPr lang="ru-RU" sz="18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GET для получения данных</a:t>
            </a:r>
            <a:endParaRPr sz="18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85725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ru-RU" sz="18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POST для создания новых ресурсов</a:t>
            </a:r>
            <a:endParaRPr sz="18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85725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ru-RU" sz="18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PUT для обновления существующих ресурсов</a:t>
            </a:r>
            <a:endParaRPr sz="18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85725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ru-RU" sz="18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DELETE для удаления ресурсов.</a:t>
            </a:r>
            <a:endParaRPr sz="18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1" name="Google Shape;93;g2ed69c98c94_0_79"/>
          <p:cNvSpPr txBox="1"/>
          <p:nvPr/>
        </p:nvSpPr>
        <p:spPr>
          <a:xfrm>
            <a:off x="6415405" y="3674110"/>
            <a:ext cx="5190490" cy="2590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>
                <a:solidFill>
                  <a:schemeClr val="dk1"/>
                </a:solidFill>
                <a:latin typeface="Raleway Bold" panose="020B0503030101060003" charset="0"/>
                <a:ea typeface="Raleway" panose="020B0503030101060003"/>
                <a:cs typeface="Raleway Bold" panose="020B0503030101060003" charset="0"/>
                <a:sym typeface="Raleway" panose="020B0503030101060003"/>
              </a:rPr>
              <a:t>       Примеры использования: </a:t>
            </a:r>
            <a:endParaRPr sz="1800" b="1">
              <a:solidFill>
                <a:schemeClr val="dk1"/>
              </a:solidFill>
              <a:latin typeface="Raleway Bold" panose="020B0503030101060003" charset="0"/>
              <a:ea typeface="Raleway" panose="020B0503030101060003"/>
              <a:cs typeface="Raleway Bold" panose="020B0503030101060003" charset="0"/>
              <a:sym typeface="Raleway" panose="020B0503030101060003"/>
            </a:endParaRPr>
          </a:p>
          <a:p>
            <a:pPr marL="400050" lvl="0" indent="-285750" algn="l" rtl="0">
              <a:lnSpc>
                <a:spcPct val="100000"/>
              </a:lnSpc>
              <a:spcBef>
                <a:spcPts val="800"/>
              </a:spcBef>
              <a:buSzPts val="1800"/>
              <a:buFont typeface="Arial" panose="020B0604020202020204" pitchFamily="34" charset="0"/>
              <a:buChar char="•"/>
            </a:pPr>
            <a:r>
              <a:rPr lang="ru-RU" sz="18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Получение списка пользователей (</a:t>
            </a:r>
            <a:r>
              <a:rPr lang="ru-RU" sz="1800" b="1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GET</a:t>
            </a:r>
            <a:r>
              <a:rPr lang="ru-RU" sz="18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</a:t>
            </a:r>
            <a:r>
              <a:rPr lang="ru-RU" sz="1800">
                <a:solidFill>
                  <a:srgbClr val="38761D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https://api.example.com/users</a:t>
            </a:r>
            <a:r>
              <a:rPr lang="ru-RU" sz="18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)</a:t>
            </a:r>
            <a:endParaRPr sz="18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400050" lvl="0" indent="-285750" algn="l" rtl="0">
              <a:lnSpc>
                <a:spcPct val="100000"/>
              </a:lnSpc>
              <a:spcBef>
                <a:spcPts val="800"/>
              </a:spcBef>
              <a:buSzPts val="1800"/>
              <a:buFont typeface="Arial" panose="020B0604020202020204" pitchFamily="34" charset="0"/>
              <a:buChar char="•"/>
            </a:pPr>
            <a:r>
              <a:rPr lang="ru-RU" sz="18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Создание нового пользователя (</a:t>
            </a:r>
            <a:r>
              <a:rPr lang="ru-RU" sz="1800" b="1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POST</a:t>
            </a:r>
            <a:r>
              <a:rPr lang="ru-RU" sz="18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</a:t>
            </a:r>
            <a:r>
              <a:rPr lang="ru-RU" sz="1800">
                <a:solidFill>
                  <a:srgbClr val="38761D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https://api.example.com/users</a:t>
            </a:r>
            <a:r>
              <a:rPr lang="ru-RU" sz="18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)</a:t>
            </a:r>
            <a:endParaRPr sz="18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400050" lvl="0" indent="-285750" algn="l" rtl="0">
              <a:lnSpc>
                <a:spcPct val="100000"/>
              </a:lnSpc>
              <a:spcBef>
                <a:spcPts val="800"/>
              </a:spcBef>
              <a:buSzPts val="1800"/>
              <a:buFont typeface="Arial" panose="020B0604020202020204" pitchFamily="34" charset="0"/>
              <a:buChar char="•"/>
            </a:pPr>
            <a:r>
              <a:rPr lang="ru-RU" sz="18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Удаление пользователя (</a:t>
            </a:r>
            <a:r>
              <a:rPr lang="ru-RU" sz="1800" b="1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DELETE</a:t>
            </a:r>
            <a:r>
              <a:rPr lang="ru-RU" sz="18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</a:t>
            </a:r>
            <a:r>
              <a:rPr lang="ru-RU" sz="1800">
                <a:solidFill>
                  <a:srgbClr val="188038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https://api.example.com/users/1</a:t>
            </a:r>
            <a:r>
              <a:rPr lang="ru-RU" sz="18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)</a:t>
            </a:r>
            <a:endParaRPr sz="18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2" name="Google Shape;93;g2ed69c98c94_0_79"/>
          <p:cNvSpPr txBox="1"/>
          <p:nvPr/>
        </p:nvSpPr>
        <p:spPr>
          <a:xfrm>
            <a:off x="479425" y="2249805"/>
            <a:ext cx="11036935" cy="1544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 panose="020B0503030101060003"/>
              <a:buNone/>
            </a:pPr>
            <a:r>
              <a:rPr lang="ru-RU" sz="1800" b="1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URL как идентификатор ресурса</a:t>
            </a:r>
            <a:r>
              <a:rPr lang="ru-RU" sz="18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</a:t>
            </a:r>
            <a:endParaRPr lang="ru-RU" sz="18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114300" lvl="0" indent="0" algn="l" rtl="0">
              <a:lnSpc>
                <a:spcPct val="120000"/>
              </a:lnSpc>
              <a:spcBef>
                <a:spcPts val="1000"/>
              </a:spcBef>
              <a:buSzPts val="1800"/>
              <a:buFont typeface="Raleway" panose="020B0503030101060003"/>
              <a:buNone/>
            </a:pPr>
            <a:r>
              <a:rPr lang="ru-RU" sz="18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Каждый ресурс в REST API имеет уникальный URL. Например: URL </a:t>
            </a:r>
            <a:r>
              <a:rPr lang="ru-RU" sz="1800">
                <a:solidFill>
                  <a:srgbClr val="188038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https://api.example.com/users</a:t>
            </a:r>
            <a:r>
              <a:rPr lang="ru-RU" sz="18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может использоваться для получения списка пользователей.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ed69c98c94_0_85"/>
          <p:cNvSpPr txBox="1"/>
          <p:nvPr/>
        </p:nvSpPr>
        <p:spPr>
          <a:xfrm>
            <a:off x="495300" y="658495"/>
            <a:ext cx="6835775" cy="831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Библиотека OkHttp</a:t>
            </a:r>
            <a:endParaRPr sz="4000" b="1" i="0" u="none" strike="noStrike" cap="non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99" name="Google Shape;99;g2ed69c98c94_0_85"/>
          <p:cNvSpPr/>
          <p:nvPr/>
        </p:nvSpPr>
        <p:spPr>
          <a:xfrm>
            <a:off x="495360" y="269640"/>
            <a:ext cx="741600" cy="89640"/>
          </a:xfrm>
          <a:custGeom>
            <a:avLst/>
            <a:gdLst/>
            <a:ahLst/>
            <a:cxnLst/>
            <a:rect l="l" t="t" r="r" b="b"/>
            <a:pathLst>
              <a:path w="2060" h="249" extrusionOk="0">
                <a:moveTo>
                  <a:pt x="1936" y="0"/>
                </a:moveTo>
                <a:cubicBezTo>
                  <a:pt x="2019" y="0"/>
                  <a:pt x="2060" y="42"/>
                  <a:pt x="2060" y="125"/>
                </a:cubicBezTo>
                <a:lnTo>
                  <a:pt x="2060" y="125"/>
                </a:lnTo>
                <a:cubicBezTo>
                  <a:pt x="2060" y="208"/>
                  <a:pt x="2019" y="249"/>
                  <a:pt x="1936" y="249"/>
                </a:cubicBezTo>
                <a:lnTo>
                  <a:pt x="124" y="249"/>
                </a:lnTo>
                <a:cubicBezTo>
                  <a:pt x="41" y="249"/>
                  <a:pt x="0" y="208"/>
                  <a:pt x="0" y="125"/>
                </a:cubicBezTo>
                <a:lnTo>
                  <a:pt x="0" y="125"/>
                </a:lnTo>
                <a:cubicBezTo>
                  <a:pt x="0" y="42"/>
                  <a:pt x="41" y="0"/>
                  <a:pt x="124" y="0"/>
                </a:cubicBezTo>
                <a:lnTo>
                  <a:pt x="1936" y="0"/>
                </a:lnTo>
                <a:close/>
              </a:path>
            </a:pathLst>
          </a:custGeom>
          <a:solidFill>
            <a:srgbClr val="FFDF00"/>
          </a:solidFill>
          <a:ln>
            <a:noFill/>
          </a:ln>
        </p:spPr>
        <p:txBody>
          <a:bodyPr spcFirstLastPara="1" wrap="square" lIns="90000" tIns="44625" rIns="90000" bIns="446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strike="noStrik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100" name="Google Shape;100;g2ed69c98c94_0_85"/>
          <p:cNvSpPr txBox="1"/>
          <p:nvPr/>
        </p:nvSpPr>
        <p:spPr>
          <a:xfrm>
            <a:off x="567055" y="3166110"/>
            <a:ext cx="5118100" cy="2465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sz="1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OkHttp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— это мощная и гибкая библиотека для выполнения HTTP-запросов. </a:t>
            </a:r>
            <a:endParaRPr lang="ru-RU"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lnSpc>
                <a:spcPct val="140000"/>
              </a:lnSpc>
              <a:spcBef>
                <a:spcPts val="1000"/>
              </a:spcBef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Она поддерживает синхронные и асинхронные запросы, обработку ответов, кэширование, управление соединениями и многое другое.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1" name="Google Shape;100;g2ed69c98c94_0_85"/>
          <p:cNvSpPr txBox="1"/>
          <p:nvPr/>
        </p:nvSpPr>
        <p:spPr>
          <a:xfrm>
            <a:off x="6257925" y="3166110"/>
            <a:ext cx="5015865" cy="2465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p>
            <a:pPr marL="0" lvl="0" indent="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sz="1800" b="1">
                <a:latin typeface="Raleway Bold" panose="020B0503030101060003" charset="0"/>
                <a:ea typeface="Raleway" panose="020B0503030101060003"/>
                <a:cs typeface="Raleway Bold" panose="020B0503030101060003" charset="0"/>
                <a:sym typeface="Raleway" panose="020B0503030101060003"/>
              </a:rPr>
              <a:t>Пример использования OkHttp: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создание HTTP-клиента, выполнение GET-запроса и обработка ответа. </a:t>
            </a:r>
            <a:endParaRPr lang="ru-RU"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lnSpc>
                <a:spcPct val="140000"/>
              </a:lnSpc>
              <a:spcBef>
                <a:spcPts val="1000"/>
              </a:spcBef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OkHttp позволяет легко выполнять сетевые операции и обрабатывать ответы от сервера.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3919855" y="0"/>
            <a:ext cx="8272145" cy="6858000"/>
          </a:xfrm>
          <a:prstGeom prst="rect">
            <a:avLst/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" name="Text 0"/>
          <p:cNvSpPr/>
          <p:nvPr/>
        </p:nvSpPr>
        <p:spPr bwMode="auto">
          <a:xfrm>
            <a:off x="495299" y="658731"/>
            <a:ext cx="4181632" cy="115507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ct val="80000"/>
              </a:lnSpc>
              <a:defRPr/>
            </a:pPr>
            <a:r>
              <a:rPr lang="ru-RU" sz="4000" b="1">
                <a:solidFill>
                  <a:schemeClr val="tx1">
                    <a:lumMod val="95000"/>
                    <a:lumOff val="5000"/>
                  </a:schemeClr>
                </a:solidFill>
                <a:latin typeface="Raleway Num" panose="020B0503030101060003"/>
                <a:cs typeface="Segoe UI Semilight"/>
              </a:rPr>
              <a:t>Пример:</a:t>
            </a:r>
            <a:endParaRPr lang="ru-RU" sz="4000" b="1">
              <a:solidFill>
                <a:schemeClr val="tx1">
                  <a:lumMod val="95000"/>
                  <a:lumOff val="5000"/>
                </a:schemeClr>
              </a:solidFill>
              <a:latin typeface="Raleway Num" panose="020B0503030101060003"/>
              <a:cs typeface="Segoe UI Semilight"/>
            </a:endParaRPr>
          </a:p>
          <a:p>
            <a:pPr>
              <a:lnSpc>
                <a:spcPct val="80000"/>
              </a:lnSpc>
              <a:defRPr/>
            </a:pPr>
            <a:r>
              <a:rPr lang="ru-RU" sz="4000" b="1">
                <a:solidFill>
                  <a:schemeClr val="tx1">
                    <a:lumMod val="95000"/>
                    <a:lumOff val="5000"/>
                  </a:schemeClr>
                </a:solidFill>
                <a:latin typeface="Raleway Num" panose="020B0503030101060003"/>
                <a:cs typeface="Segoe UI Semilight"/>
              </a:rPr>
              <a:t>OkHttp</a:t>
            </a:r>
            <a:endParaRPr lang="ru-RU" sz="4000" b="1">
              <a:solidFill>
                <a:schemeClr val="tx1">
                  <a:lumMod val="95000"/>
                  <a:lumOff val="5000"/>
                </a:schemeClr>
              </a:solidFill>
              <a:latin typeface="Raleway Num" panose="020B0503030101060003"/>
              <a:cs typeface="Segoe UI Semilight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495300" y="269715"/>
            <a:ext cx="741442" cy="89304"/>
          </a:xfrm>
          <a:prstGeom prst="roundRect">
            <a:avLst>
              <a:gd name="adj" fmla="val 50000"/>
            </a:avLst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Прямоугольник с двумя скругленными соседними углами 7"/>
          <p:cNvSpPr/>
          <p:nvPr/>
        </p:nvSpPr>
        <p:spPr bwMode="auto">
          <a:xfrm rot="16199999">
            <a:off x="5270500" y="-445770"/>
            <a:ext cx="6116955" cy="7726045"/>
          </a:xfrm>
          <a:prstGeom prst="round2SameRect">
            <a:avLst>
              <a:gd name="adj1" fmla="val 978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Прямоугольник с двумя скругленными соседними углами 9"/>
          <p:cNvSpPr/>
          <p:nvPr/>
        </p:nvSpPr>
        <p:spPr bwMode="auto">
          <a:xfrm rot="16199999">
            <a:off x="5447665" y="-388620"/>
            <a:ext cx="5890895" cy="7598410"/>
          </a:xfrm>
          <a:prstGeom prst="round2SameRect">
            <a:avLst>
              <a:gd name="adj1" fmla="val 8494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108" name="Google Shape;108;g2ed69c98c94_0_9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105740" y="484288"/>
            <a:ext cx="7086674" cy="5889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ed69c98c94_0_103"/>
          <p:cNvSpPr txBox="1"/>
          <p:nvPr/>
        </p:nvSpPr>
        <p:spPr>
          <a:xfrm>
            <a:off x="495350" y="658800"/>
            <a:ext cx="10610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Библиотека Retrofit</a:t>
            </a:r>
            <a:endParaRPr sz="4000" b="1" i="0" u="none" strike="noStrike" cap="non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114" name="Google Shape;114;g2ed69c98c94_0_103"/>
          <p:cNvSpPr/>
          <p:nvPr/>
        </p:nvSpPr>
        <p:spPr>
          <a:xfrm>
            <a:off x="495360" y="269640"/>
            <a:ext cx="741600" cy="89640"/>
          </a:xfrm>
          <a:custGeom>
            <a:avLst/>
            <a:gdLst/>
            <a:ahLst/>
            <a:cxnLst/>
            <a:rect l="l" t="t" r="r" b="b"/>
            <a:pathLst>
              <a:path w="2060" h="249" extrusionOk="0">
                <a:moveTo>
                  <a:pt x="1936" y="0"/>
                </a:moveTo>
                <a:cubicBezTo>
                  <a:pt x="2019" y="0"/>
                  <a:pt x="2060" y="42"/>
                  <a:pt x="2060" y="125"/>
                </a:cubicBezTo>
                <a:lnTo>
                  <a:pt x="2060" y="125"/>
                </a:lnTo>
                <a:cubicBezTo>
                  <a:pt x="2060" y="208"/>
                  <a:pt x="2019" y="249"/>
                  <a:pt x="1936" y="249"/>
                </a:cubicBezTo>
                <a:lnTo>
                  <a:pt x="124" y="249"/>
                </a:lnTo>
                <a:cubicBezTo>
                  <a:pt x="41" y="249"/>
                  <a:pt x="0" y="208"/>
                  <a:pt x="0" y="125"/>
                </a:cubicBezTo>
                <a:lnTo>
                  <a:pt x="0" y="125"/>
                </a:lnTo>
                <a:cubicBezTo>
                  <a:pt x="0" y="42"/>
                  <a:pt x="41" y="0"/>
                  <a:pt x="124" y="0"/>
                </a:cubicBezTo>
                <a:lnTo>
                  <a:pt x="1936" y="0"/>
                </a:lnTo>
                <a:close/>
              </a:path>
            </a:pathLst>
          </a:custGeom>
          <a:solidFill>
            <a:srgbClr val="FFDF00"/>
          </a:solidFill>
          <a:ln>
            <a:noFill/>
          </a:ln>
        </p:spPr>
        <p:txBody>
          <a:bodyPr spcFirstLastPara="1" wrap="square" lIns="90000" tIns="44625" rIns="90000" bIns="446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strike="noStrik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115" name="Google Shape;115;g2ed69c98c94_0_103"/>
          <p:cNvSpPr txBox="1"/>
          <p:nvPr/>
        </p:nvSpPr>
        <p:spPr>
          <a:xfrm>
            <a:off x="495350" y="1789625"/>
            <a:ext cx="10114200" cy="39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sz="1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Retrofit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— это библиотека для взаимодействия с REST API. Она упрощает создание HTTP-запросов, обработку ответов и сериализацию данных. Retrofit использует OkHttp под капотом, предоставляя удобный интерфейс для работы с API.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Пример использования Retrofit: создание интерфейса API, выполнение запроса и обработка ответа. Retrofit позволяет легко определять методы API и выполнять запросы к серверу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ed69c98c94_0_85"/>
          <p:cNvSpPr txBox="1"/>
          <p:nvPr/>
        </p:nvSpPr>
        <p:spPr>
          <a:xfrm>
            <a:off x="495300" y="658495"/>
            <a:ext cx="6835775" cy="831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Библиотека </a:t>
            </a:r>
            <a:r>
              <a:rPr lang="ru-RU" sz="40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Retrofit</a:t>
            </a:r>
            <a:endParaRPr sz="4000" b="1" i="0" u="none" strike="noStrike" cap="non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99" name="Google Shape;99;g2ed69c98c94_0_85"/>
          <p:cNvSpPr/>
          <p:nvPr/>
        </p:nvSpPr>
        <p:spPr>
          <a:xfrm>
            <a:off x="495360" y="269640"/>
            <a:ext cx="741600" cy="89640"/>
          </a:xfrm>
          <a:custGeom>
            <a:avLst/>
            <a:gdLst/>
            <a:ahLst/>
            <a:cxnLst/>
            <a:rect l="l" t="t" r="r" b="b"/>
            <a:pathLst>
              <a:path w="2060" h="249" extrusionOk="0">
                <a:moveTo>
                  <a:pt x="1936" y="0"/>
                </a:moveTo>
                <a:cubicBezTo>
                  <a:pt x="2019" y="0"/>
                  <a:pt x="2060" y="42"/>
                  <a:pt x="2060" y="125"/>
                </a:cubicBezTo>
                <a:lnTo>
                  <a:pt x="2060" y="125"/>
                </a:lnTo>
                <a:cubicBezTo>
                  <a:pt x="2060" y="208"/>
                  <a:pt x="2019" y="249"/>
                  <a:pt x="1936" y="249"/>
                </a:cubicBezTo>
                <a:lnTo>
                  <a:pt x="124" y="249"/>
                </a:lnTo>
                <a:cubicBezTo>
                  <a:pt x="41" y="249"/>
                  <a:pt x="0" y="208"/>
                  <a:pt x="0" y="125"/>
                </a:cubicBezTo>
                <a:lnTo>
                  <a:pt x="0" y="125"/>
                </a:lnTo>
                <a:cubicBezTo>
                  <a:pt x="0" y="42"/>
                  <a:pt x="41" y="0"/>
                  <a:pt x="124" y="0"/>
                </a:cubicBezTo>
                <a:lnTo>
                  <a:pt x="1936" y="0"/>
                </a:lnTo>
                <a:close/>
              </a:path>
            </a:pathLst>
          </a:custGeom>
          <a:solidFill>
            <a:srgbClr val="FFDF00"/>
          </a:solidFill>
          <a:ln>
            <a:noFill/>
          </a:ln>
        </p:spPr>
        <p:txBody>
          <a:bodyPr spcFirstLastPara="1" wrap="square" lIns="90000" tIns="44625" rIns="90000" bIns="446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strike="noStrik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100" name="Google Shape;100;g2ed69c98c94_0_85"/>
          <p:cNvSpPr txBox="1"/>
          <p:nvPr/>
        </p:nvSpPr>
        <p:spPr>
          <a:xfrm>
            <a:off x="567055" y="3166110"/>
            <a:ext cx="5118100" cy="308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sz="1800" b="1">
                <a:latin typeface="Raleway Bold" panose="020B0503030101060003" charset="0"/>
                <a:ea typeface="Raleway" panose="020B0503030101060003"/>
                <a:cs typeface="Raleway Bold" panose="020B0503030101060003" charset="0"/>
                <a:sym typeface="Raleway" panose="020B0503030101060003"/>
              </a:rPr>
              <a:t>Retrofit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— это библиотека для взаимодействия с REST API. Она упрощает создание HTTP-запросов, обработку ответов и сериализацию данных. Retrofit использует OkHttp под капотом, предоставляя удобный интерфейс для работы с API.</a:t>
            </a:r>
            <a:endParaRPr lang="ru-RU"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1" name="Google Shape;100;g2ed69c98c94_0_85"/>
          <p:cNvSpPr txBox="1"/>
          <p:nvPr/>
        </p:nvSpPr>
        <p:spPr>
          <a:xfrm>
            <a:off x="6257925" y="3166110"/>
            <a:ext cx="5015865" cy="2781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sz="1800" b="1">
                <a:latin typeface="Raleway Bold" panose="020B0503030101060003" charset="0"/>
                <a:ea typeface="Raleway" panose="020B0503030101060003"/>
                <a:cs typeface="Raleway Bold" panose="020B0503030101060003" charset="0"/>
                <a:sym typeface="Raleway" panose="020B0503030101060003"/>
              </a:rPr>
              <a:t>Пример использования Retrofit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: создание интерфейса API, выполнение запроса и обработка ответа. </a:t>
            </a:r>
            <a:endParaRPr lang="ru-RU"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Retrofit позволяет легко определять методы API и выполнять запросы к серверу.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3960495" y="0"/>
            <a:ext cx="8231505" cy="6858000"/>
          </a:xfrm>
          <a:prstGeom prst="rect">
            <a:avLst/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" name="Text 0"/>
          <p:cNvSpPr/>
          <p:nvPr/>
        </p:nvSpPr>
        <p:spPr bwMode="auto">
          <a:xfrm>
            <a:off x="495299" y="658731"/>
            <a:ext cx="4181632" cy="115507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ct val="80000"/>
              </a:lnSpc>
              <a:defRPr/>
            </a:pPr>
            <a:r>
              <a:rPr lang="ru-RU" sz="3400" b="1">
                <a:solidFill>
                  <a:schemeClr val="tx1">
                    <a:lumMod val="95000"/>
                    <a:lumOff val="5000"/>
                  </a:schemeClr>
                </a:solidFill>
                <a:latin typeface="Raleway Num" panose="020B0503030101060003"/>
                <a:cs typeface="Segoe UI Semilight"/>
              </a:rPr>
              <a:t>Пример:</a:t>
            </a:r>
            <a:endParaRPr lang="ru-RU" sz="3400" b="1">
              <a:solidFill>
                <a:schemeClr val="tx1">
                  <a:lumMod val="95000"/>
                  <a:lumOff val="5000"/>
                </a:schemeClr>
              </a:solidFill>
              <a:latin typeface="Raleway Num" panose="020B0503030101060003"/>
              <a:cs typeface="Segoe UI Semilight"/>
            </a:endParaRPr>
          </a:p>
          <a:p>
            <a:pPr>
              <a:lnSpc>
                <a:spcPct val="80000"/>
              </a:lnSpc>
              <a:defRPr/>
            </a:pPr>
            <a:r>
              <a:rPr lang="ru-RU" sz="3400" b="1">
                <a:solidFill>
                  <a:schemeClr val="tx1">
                    <a:lumMod val="95000"/>
                    <a:lumOff val="5000"/>
                  </a:schemeClr>
                </a:solidFill>
                <a:latin typeface="Raleway Num" panose="020B0503030101060003"/>
                <a:cs typeface="Segoe UI Semilight"/>
              </a:rPr>
              <a:t>использование библиотеки Retrofit</a:t>
            </a:r>
            <a:endParaRPr lang="ru-RU" sz="3400" b="1">
              <a:solidFill>
                <a:schemeClr val="tx1">
                  <a:lumMod val="95000"/>
                  <a:lumOff val="5000"/>
                </a:schemeClr>
              </a:solidFill>
              <a:latin typeface="Raleway Num" panose="020B0503030101060003"/>
              <a:cs typeface="Segoe UI Semilight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495300" y="269715"/>
            <a:ext cx="741442" cy="89304"/>
          </a:xfrm>
          <a:prstGeom prst="roundRect">
            <a:avLst>
              <a:gd name="adj" fmla="val 50000"/>
            </a:avLst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Прямоугольник с двумя скругленными соседними углами 7"/>
          <p:cNvSpPr/>
          <p:nvPr/>
        </p:nvSpPr>
        <p:spPr bwMode="auto">
          <a:xfrm rot="16199999">
            <a:off x="5289550" y="-426720"/>
            <a:ext cx="6116955" cy="7687945"/>
          </a:xfrm>
          <a:prstGeom prst="round2SameRect">
            <a:avLst>
              <a:gd name="adj1" fmla="val 978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Прямоугольник с двумя скругленными соседними углами 9"/>
          <p:cNvSpPr/>
          <p:nvPr/>
        </p:nvSpPr>
        <p:spPr bwMode="auto">
          <a:xfrm rot="16199999">
            <a:off x="5466080" y="-370205"/>
            <a:ext cx="5890895" cy="7560945"/>
          </a:xfrm>
          <a:prstGeom prst="round2SameRect">
            <a:avLst>
              <a:gd name="adj1" fmla="val 8494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123" name="Google Shape;123;g2ed69c98c94_0_9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896485" y="476885"/>
            <a:ext cx="7288530" cy="5847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ed69c98c94_0_85"/>
          <p:cNvSpPr txBox="1"/>
          <p:nvPr/>
        </p:nvSpPr>
        <p:spPr>
          <a:xfrm>
            <a:off x="495300" y="658495"/>
            <a:ext cx="6835775" cy="831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Interceptor в сетевых запросах</a:t>
            </a:r>
            <a:endParaRPr lang="ru-RU" sz="4000" b="1">
              <a:solidFill>
                <a:srgbClr val="0B0B0B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99" name="Google Shape;99;g2ed69c98c94_0_85"/>
          <p:cNvSpPr/>
          <p:nvPr/>
        </p:nvSpPr>
        <p:spPr>
          <a:xfrm>
            <a:off x="495360" y="269640"/>
            <a:ext cx="741600" cy="89640"/>
          </a:xfrm>
          <a:custGeom>
            <a:avLst/>
            <a:gdLst/>
            <a:ahLst/>
            <a:cxnLst/>
            <a:rect l="l" t="t" r="r" b="b"/>
            <a:pathLst>
              <a:path w="2060" h="249" extrusionOk="0">
                <a:moveTo>
                  <a:pt x="1936" y="0"/>
                </a:moveTo>
                <a:cubicBezTo>
                  <a:pt x="2019" y="0"/>
                  <a:pt x="2060" y="42"/>
                  <a:pt x="2060" y="125"/>
                </a:cubicBezTo>
                <a:lnTo>
                  <a:pt x="2060" y="125"/>
                </a:lnTo>
                <a:cubicBezTo>
                  <a:pt x="2060" y="208"/>
                  <a:pt x="2019" y="249"/>
                  <a:pt x="1936" y="249"/>
                </a:cubicBezTo>
                <a:lnTo>
                  <a:pt x="124" y="249"/>
                </a:lnTo>
                <a:cubicBezTo>
                  <a:pt x="41" y="249"/>
                  <a:pt x="0" y="208"/>
                  <a:pt x="0" y="125"/>
                </a:cubicBezTo>
                <a:lnTo>
                  <a:pt x="0" y="125"/>
                </a:lnTo>
                <a:cubicBezTo>
                  <a:pt x="0" y="42"/>
                  <a:pt x="41" y="0"/>
                  <a:pt x="124" y="0"/>
                </a:cubicBezTo>
                <a:lnTo>
                  <a:pt x="1936" y="0"/>
                </a:lnTo>
                <a:close/>
              </a:path>
            </a:pathLst>
          </a:custGeom>
          <a:solidFill>
            <a:srgbClr val="FFDF00"/>
          </a:solidFill>
          <a:ln>
            <a:noFill/>
          </a:ln>
        </p:spPr>
        <p:txBody>
          <a:bodyPr spcFirstLastPara="1" wrap="square" lIns="90000" tIns="44625" rIns="90000" bIns="446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strike="noStrik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100" name="Google Shape;100;g2ed69c98c94_0_85"/>
          <p:cNvSpPr txBox="1"/>
          <p:nvPr/>
        </p:nvSpPr>
        <p:spPr>
          <a:xfrm>
            <a:off x="567055" y="2879090"/>
            <a:ext cx="4773295" cy="308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sz="1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Interceptors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в OkHttp и Retrofit используются для перехвата и изменения запросов и ответов. Они позволяют добавлять заголовки, логировать запросы, кэшировать данные и многое другое.</a:t>
            </a:r>
            <a:endParaRPr lang="ru-RU"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1" name="Google Shape;100;g2ed69c98c94_0_85"/>
          <p:cNvSpPr txBox="1"/>
          <p:nvPr/>
        </p:nvSpPr>
        <p:spPr>
          <a:xfrm>
            <a:off x="5751195" y="2879090"/>
            <a:ext cx="5666740" cy="2781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Существует два типа интерсепторов: </a:t>
            </a:r>
            <a:r>
              <a:rPr lang="ru-RU" sz="1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Application Interceptors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и </a:t>
            </a:r>
            <a:r>
              <a:rPr lang="ru-RU" sz="1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Network Interceptors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. </a:t>
            </a:r>
            <a:r>
              <a:rPr lang="ru-RU" sz="1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Application Interceptors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работают на уровне приложений и могут изменять запросы перед отправкой. </a:t>
            </a:r>
            <a:r>
              <a:rPr lang="ru-RU" sz="1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Network Interceptors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работают на уровне сети и могут изменять запросы и ответы на уровне протокола.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3960495" y="0"/>
            <a:ext cx="8231505" cy="6858000"/>
          </a:xfrm>
          <a:prstGeom prst="rect">
            <a:avLst/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" name="Text 0"/>
          <p:cNvSpPr/>
          <p:nvPr/>
        </p:nvSpPr>
        <p:spPr bwMode="auto">
          <a:xfrm>
            <a:off x="495300" y="658495"/>
            <a:ext cx="4329430" cy="115506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marR="0" lvl="0" indent="0" algn="l" rtl="0">
              <a:lnSpc>
                <a:spcPct val="106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34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Пример:</a:t>
            </a:r>
            <a:endParaRPr sz="3400" b="1">
              <a:solidFill>
                <a:srgbClr val="0B0B0B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marR="0" lvl="0" indent="0" algn="l" rtl="0">
              <a:lnSpc>
                <a:spcPct val="46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34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Interceptor #1</a:t>
            </a:r>
            <a:endParaRPr lang="ru-RU" sz="3400" b="1">
              <a:solidFill>
                <a:schemeClr val="tx1">
                  <a:lumMod val="95000"/>
                  <a:lumOff val="5000"/>
                </a:schemeClr>
              </a:solidFill>
              <a:latin typeface="Raleway Num" panose="020B0503030101060003"/>
              <a:cs typeface="Segoe UI Semilight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495300" y="269715"/>
            <a:ext cx="741442" cy="89304"/>
          </a:xfrm>
          <a:prstGeom prst="roundRect">
            <a:avLst>
              <a:gd name="adj" fmla="val 50000"/>
            </a:avLst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Прямоугольник с двумя скругленными соседними углами 7"/>
          <p:cNvSpPr/>
          <p:nvPr/>
        </p:nvSpPr>
        <p:spPr bwMode="auto">
          <a:xfrm rot="16199999">
            <a:off x="5289550" y="-426720"/>
            <a:ext cx="6116955" cy="7687945"/>
          </a:xfrm>
          <a:prstGeom prst="round2SameRect">
            <a:avLst>
              <a:gd name="adj1" fmla="val 978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Прямоугольник с двумя скругленными соседними углами 9"/>
          <p:cNvSpPr/>
          <p:nvPr/>
        </p:nvSpPr>
        <p:spPr bwMode="auto">
          <a:xfrm rot="16199999">
            <a:off x="5466080" y="-370205"/>
            <a:ext cx="5890895" cy="7560945"/>
          </a:xfrm>
          <a:prstGeom prst="round2SameRect">
            <a:avLst>
              <a:gd name="adj1" fmla="val 8494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138" name="Google Shape;138;g2ed69c98c94_0_14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799965" y="2348865"/>
            <a:ext cx="7422515" cy="3414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3960495" y="0"/>
            <a:ext cx="8231505" cy="6858000"/>
          </a:xfrm>
          <a:prstGeom prst="rect">
            <a:avLst/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" name="Text 0"/>
          <p:cNvSpPr/>
          <p:nvPr/>
        </p:nvSpPr>
        <p:spPr bwMode="auto">
          <a:xfrm>
            <a:off x="495300" y="658495"/>
            <a:ext cx="4329430" cy="115506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marR="0" lvl="0" indent="0" algn="l" rtl="0">
              <a:lnSpc>
                <a:spcPct val="106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34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Пример:</a:t>
            </a:r>
            <a:endParaRPr sz="3400" b="1">
              <a:solidFill>
                <a:srgbClr val="0B0B0B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marR="0" lvl="0" indent="0" algn="l" rtl="0">
              <a:lnSpc>
                <a:spcPct val="46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34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Interceptor #2</a:t>
            </a:r>
            <a:endParaRPr lang="ru-RU" sz="3400" b="1">
              <a:solidFill>
                <a:schemeClr val="tx1">
                  <a:lumMod val="95000"/>
                  <a:lumOff val="5000"/>
                </a:schemeClr>
              </a:solidFill>
              <a:latin typeface="Raleway Num" panose="020B0503030101060003"/>
              <a:cs typeface="Segoe UI Semilight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495300" y="269715"/>
            <a:ext cx="741442" cy="89304"/>
          </a:xfrm>
          <a:prstGeom prst="roundRect">
            <a:avLst>
              <a:gd name="adj" fmla="val 50000"/>
            </a:avLst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Прямоугольник с двумя скругленными соседними углами 7"/>
          <p:cNvSpPr/>
          <p:nvPr/>
        </p:nvSpPr>
        <p:spPr bwMode="auto">
          <a:xfrm rot="16199999">
            <a:off x="5289550" y="-426720"/>
            <a:ext cx="6116955" cy="7687945"/>
          </a:xfrm>
          <a:prstGeom prst="round2SameRect">
            <a:avLst>
              <a:gd name="adj1" fmla="val 978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Прямоугольник с двумя скругленными соседними углами 9"/>
          <p:cNvSpPr/>
          <p:nvPr/>
        </p:nvSpPr>
        <p:spPr bwMode="auto">
          <a:xfrm rot="16199999">
            <a:off x="5466080" y="-370205"/>
            <a:ext cx="5890895" cy="7560945"/>
          </a:xfrm>
          <a:prstGeom prst="round2SameRect">
            <a:avLst>
              <a:gd name="adj1" fmla="val 8494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146" name="Google Shape;146;g2ed69c98c94_0_17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052060" y="508000"/>
            <a:ext cx="7173595" cy="5800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"/>
          <p:cNvSpPr txBox="1"/>
          <p:nvPr/>
        </p:nvSpPr>
        <p:spPr>
          <a:xfrm>
            <a:off x="495350" y="658800"/>
            <a:ext cx="10610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 i="0" u="none" strike="noStrike" cap="none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Введение</a:t>
            </a:r>
            <a:endParaRPr sz="4000" b="1" i="0" u="none" strike="noStrike" cap="non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495360" y="269640"/>
            <a:ext cx="741600" cy="89640"/>
          </a:xfrm>
          <a:custGeom>
            <a:avLst/>
            <a:gdLst/>
            <a:ahLst/>
            <a:cxnLst/>
            <a:rect l="l" t="t" r="r" b="b"/>
            <a:pathLst>
              <a:path w="2060" h="249" extrusionOk="0">
                <a:moveTo>
                  <a:pt x="1936" y="0"/>
                </a:moveTo>
                <a:cubicBezTo>
                  <a:pt x="2019" y="0"/>
                  <a:pt x="2060" y="42"/>
                  <a:pt x="2060" y="125"/>
                </a:cubicBezTo>
                <a:lnTo>
                  <a:pt x="2060" y="125"/>
                </a:lnTo>
                <a:cubicBezTo>
                  <a:pt x="2060" y="208"/>
                  <a:pt x="2019" y="249"/>
                  <a:pt x="1936" y="249"/>
                </a:cubicBezTo>
                <a:lnTo>
                  <a:pt x="124" y="249"/>
                </a:lnTo>
                <a:cubicBezTo>
                  <a:pt x="41" y="249"/>
                  <a:pt x="0" y="208"/>
                  <a:pt x="0" y="125"/>
                </a:cubicBezTo>
                <a:lnTo>
                  <a:pt x="0" y="125"/>
                </a:lnTo>
                <a:cubicBezTo>
                  <a:pt x="0" y="42"/>
                  <a:pt x="41" y="0"/>
                  <a:pt x="124" y="0"/>
                </a:cubicBezTo>
                <a:lnTo>
                  <a:pt x="1936" y="0"/>
                </a:lnTo>
                <a:close/>
              </a:path>
            </a:pathLst>
          </a:custGeom>
          <a:solidFill>
            <a:srgbClr val="FFDF00"/>
          </a:solidFill>
          <a:ln>
            <a:noFill/>
          </a:ln>
        </p:spPr>
        <p:txBody>
          <a:bodyPr spcFirstLastPara="1" wrap="square" lIns="90000" tIns="44625" rIns="90000" bIns="446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strike="noStrik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29" name="Google Shape;29;p2"/>
          <p:cNvSpPr txBox="1"/>
          <p:nvPr/>
        </p:nvSpPr>
        <p:spPr>
          <a:xfrm>
            <a:off x="495300" y="2925445"/>
            <a:ext cx="5309870" cy="312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Сетевое взаимодействие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позволяет приложениям обмениваться данными с удаленными серверами. Это ключевой аспект для большинства современных мобильных приложений, обеспечивающий динамическое обновление информации и взаимодействие с пользователями в реальном времени.</a:t>
            </a:r>
            <a:endParaRPr sz="1800" strike="noStrik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pic>
        <p:nvPicPr>
          <p:cNvPr id="1" name="Picture 0" descr="сервер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60685" y="2885440"/>
            <a:ext cx="698500" cy="1208405"/>
          </a:xfrm>
          <a:prstGeom prst="rect">
            <a:avLst/>
          </a:prstGeom>
        </p:spPr>
      </p:pic>
      <p:pic>
        <p:nvPicPr>
          <p:cNvPr id="3" name="Picture 2" descr="рет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0460" y="4940935"/>
            <a:ext cx="1471930" cy="917575"/>
          </a:xfrm>
          <a:prstGeom prst="rect">
            <a:avLst/>
          </a:prstGeom>
        </p:spPr>
      </p:pic>
      <p:pic>
        <p:nvPicPr>
          <p:cNvPr id="4" name="Picture 3" descr="моб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790" y="2780665"/>
            <a:ext cx="591820" cy="129667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247890" y="4149090"/>
            <a:ext cx="1076325" cy="2419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70000"/>
              </a:lnSpc>
            </a:pPr>
            <a:r>
              <a:rPr lang="ru-RU" altLang="en-US" b="1">
                <a:latin typeface="Raleway Num Bold" panose="020B0503030101060003" charset="0"/>
                <a:cs typeface="Raleway Num Bold" panose="020B0503030101060003" charset="0"/>
              </a:rPr>
              <a:t>Смартфон</a:t>
            </a:r>
            <a:endParaRPr lang="ru-RU" altLang="en-US" b="1">
              <a:latin typeface="Raleway Num Bold" panose="020B0503030101060003" charset="0"/>
              <a:cs typeface="Raleway Num Bold" panose="020B0503030101060003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0488295" y="4149090"/>
            <a:ext cx="1148080" cy="2419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70000"/>
              </a:lnSpc>
            </a:pPr>
            <a:r>
              <a:rPr lang="ru-RU" altLang="en-US" b="1">
                <a:latin typeface="Raleway Num Bold" panose="020B0503030101060003" charset="0"/>
                <a:cs typeface="Raleway Num Bold" panose="020B0503030101060003" charset="0"/>
              </a:rPr>
              <a:t>Сервер</a:t>
            </a:r>
            <a:endParaRPr lang="ru-RU" altLang="en-US" b="1">
              <a:latin typeface="Raleway Num Bold" panose="020B0503030101060003" charset="0"/>
              <a:cs typeface="Raleway Num Bold" panose="020B0503030101060003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8817928" y="5732780"/>
            <a:ext cx="1598295" cy="3924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70000"/>
              </a:lnSpc>
            </a:pPr>
            <a:r>
              <a:rPr lang="ru-RU" altLang="en-US" b="1">
                <a:latin typeface="Raleway Num Bold" panose="020B0503030101060003" charset="0"/>
                <a:cs typeface="Raleway Num Bold" panose="020B0503030101060003" charset="0"/>
              </a:rPr>
              <a:t>Канал передачи</a:t>
            </a:r>
            <a:endParaRPr lang="ru-RU" altLang="en-US" b="1">
              <a:latin typeface="Raleway Num Bold" panose="020B0503030101060003" charset="0"/>
              <a:cs typeface="Raleway Num Bold" panose="020B0503030101060003" charset="0"/>
            </a:endParaRPr>
          </a:p>
          <a:p>
            <a:pPr algn="l">
              <a:lnSpc>
                <a:spcPct val="70000"/>
              </a:lnSpc>
            </a:pPr>
            <a:r>
              <a:rPr lang="ru-RU" altLang="en-US" b="1">
                <a:latin typeface="Raleway Num Bold" panose="020B0503030101060003" charset="0"/>
                <a:cs typeface="Raleway Num Bold" panose="020B0503030101060003" charset="0"/>
              </a:rPr>
              <a:t>данных</a:t>
            </a:r>
            <a:endParaRPr lang="ru-RU" altLang="en-US" b="1">
              <a:latin typeface="Raleway Num Bold" panose="020B0503030101060003" charset="0"/>
              <a:cs typeface="Raleway Num Bold" panose="020B0503030101060003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256270" y="4436745"/>
            <a:ext cx="720090" cy="72009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9984105" y="4437380"/>
            <a:ext cx="576580" cy="57658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0128250" y="4509135"/>
            <a:ext cx="576580" cy="598805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7968615" y="4437380"/>
            <a:ext cx="791845" cy="791845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ed69c98c94_0_157"/>
          <p:cNvSpPr txBox="1"/>
          <p:nvPr/>
        </p:nvSpPr>
        <p:spPr>
          <a:xfrm>
            <a:off x="495300" y="658495"/>
            <a:ext cx="4494530" cy="831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Настройка безопасности сети</a:t>
            </a:r>
            <a:endParaRPr sz="4000" b="1" i="0" u="none" strike="noStrike" cap="non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152" name="Google Shape;152;g2ed69c98c94_0_157"/>
          <p:cNvSpPr/>
          <p:nvPr/>
        </p:nvSpPr>
        <p:spPr>
          <a:xfrm>
            <a:off x="495360" y="269640"/>
            <a:ext cx="741600" cy="89640"/>
          </a:xfrm>
          <a:custGeom>
            <a:avLst/>
            <a:gdLst/>
            <a:ahLst/>
            <a:cxnLst/>
            <a:rect l="l" t="t" r="r" b="b"/>
            <a:pathLst>
              <a:path w="2060" h="249" extrusionOk="0">
                <a:moveTo>
                  <a:pt x="1936" y="0"/>
                </a:moveTo>
                <a:cubicBezTo>
                  <a:pt x="2019" y="0"/>
                  <a:pt x="2060" y="42"/>
                  <a:pt x="2060" y="125"/>
                </a:cubicBezTo>
                <a:lnTo>
                  <a:pt x="2060" y="125"/>
                </a:lnTo>
                <a:cubicBezTo>
                  <a:pt x="2060" y="208"/>
                  <a:pt x="2019" y="249"/>
                  <a:pt x="1936" y="249"/>
                </a:cubicBezTo>
                <a:lnTo>
                  <a:pt x="124" y="249"/>
                </a:lnTo>
                <a:cubicBezTo>
                  <a:pt x="41" y="249"/>
                  <a:pt x="0" y="208"/>
                  <a:pt x="0" y="125"/>
                </a:cubicBezTo>
                <a:lnTo>
                  <a:pt x="0" y="125"/>
                </a:lnTo>
                <a:cubicBezTo>
                  <a:pt x="0" y="42"/>
                  <a:pt x="41" y="0"/>
                  <a:pt x="124" y="0"/>
                </a:cubicBezTo>
                <a:lnTo>
                  <a:pt x="1936" y="0"/>
                </a:lnTo>
                <a:close/>
              </a:path>
            </a:pathLst>
          </a:custGeom>
          <a:solidFill>
            <a:srgbClr val="FFDF00"/>
          </a:solidFill>
          <a:ln>
            <a:noFill/>
          </a:ln>
        </p:spPr>
        <p:txBody>
          <a:bodyPr spcFirstLastPara="1" wrap="square" lIns="90000" tIns="44625" rIns="90000" bIns="446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strike="noStrik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153" name="Google Shape;153;g2ed69c98c94_0_157"/>
          <p:cNvSpPr txBox="1"/>
          <p:nvPr/>
        </p:nvSpPr>
        <p:spPr>
          <a:xfrm>
            <a:off x="5520690" y="3450590"/>
            <a:ext cx="5794375" cy="246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Network Security Config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позволяет настроить безопасность сетевых подключений в Android. Она предоставляет возможности для настройки доверенных сертификатов, шифрования данных и других параметров безопасности.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3960495" y="0"/>
            <a:ext cx="8231505" cy="6858000"/>
          </a:xfrm>
          <a:prstGeom prst="rect">
            <a:avLst/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" name="Text 0"/>
          <p:cNvSpPr/>
          <p:nvPr/>
        </p:nvSpPr>
        <p:spPr bwMode="auto">
          <a:xfrm>
            <a:off x="495300" y="658495"/>
            <a:ext cx="3627120" cy="115506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Пример:</a:t>
            </a:r>
            <a:endParaRPr sz="3400" b="1">
              <a:solidFill>
                <a:srgbClr val="0B0B0B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marR="0" lvl="0" indent="0" algn="l" rtl="0">
              <a:lnSpc>
                <a:spcPct val="106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34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Network </a:t>
            </a:r>
            <a:endParaRPr lang="ru-RU" sz="3400" b="1">
              <a:solidFill>
                <a:srgbClr val="0B0B0B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marR="0" lvl="0" indent="0" algn="l" rtl="0">
              <a:lnSpc>
                <a:spcPct val="46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34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Security </a:t>
            </a:r>
            <a:endParaRPr lang="ru-RU" sz="3400" b="1">
              <a:solidFill>
                <a:srgbClr val="0B0B0B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marR="0" lvl="0" indent="0" algn="l" rtl="0">
              <a:lnSpc>
                <a:spcPct val="46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34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Config</a:t>
            </a:r>
            <a:endParaRPr lang="ru-RU" sz="3400" b="1">
              <a:solidFill>
                <a:schemeClr val="tx1">
                  <a:lumMod val="95000"/>
                  <a:lumOff val="5000"/>
                </a:schemeClr>
              </a:solidFill>
              <a:latin typeface="Raleway Num" panose="020B0503030101060003"/>
              <a:cs typeface="Segoe UI Semilight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495300" y="269715"/>
            <a:ext cx="741442" cy="89304"/>
          </a:xfrm>
          <a:prstGeom prst="roundRect">
            <a:avLst>
              <a:gd name="adj" fmla="val 50000"/>
            </a:avLst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Прямоугольник с двумя скругленными соседними углами 7"/>
          <p:cNvSpPr/>
          <p:nvPr/>
        </p:nvSpPr>
        <p:spPr bwMode="auto">
          <a:xfrm rot="16199999">
            <a:off x="5289550" y="-426720"/>
            <a:ext cx="6116955" cy="7687945"/>
          </a:xfrm>
          <a:prstGeom prst="round2SameRect">
            <a:avLst>
              <a:gd name="adj1" fmla="val 978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Прямоугольник с двумя скругленными соседними углами 9"/>
          <p:cNvSpPr/>
          <p:nvPr/>
        </p:nvSpPr>
        <p:spPr bwMode="auto">
          <a:xfrm rot="16199999">
            <a:off x="5466080" y="-370205"/>
            <a:ext cx="5890895" cy="7560945"/>
          </a:xfrm>
          <a:prstGeom prst="round2SameRect">
            <a:avLst>
              <a:gd name="adj1" fmla="val 8494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163" name="Google Shape;163;g2ed69c98c94_0_16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735955" y="476885"/>
            <a:ext cx="6364605" cy="3547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2ed69c98c94_0_16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735955" y="3860165"/>
            <a:ext cx="6364605" cy="2423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4722495" y="0"/>
            <a:ext cx="7469505" cy="6858000"/>
          </a:xfrm>
          <a:prstGeom prst="rect">
            <a:avLst/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" name="Text 0"/>
          <p:cNvSpPr/>
          <p:nvPr/>
        </p:nvSpPr>
        <p:spPr bwMode="auto">
          <a:xfrm>
            <a:off x="495300" y="658495"/>
            <a:ext cx="3414395" cy="115506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Кеширование сетевых данных</a:t>
            </a:r>
            <a:endParaRPr lang="ru-RU" sz="3400" b="1">
              <a:solidFill>
                <a:schemeClr val="tx1">
                  <a:lumMod val="95000"/>
                  <a:lumOff val="5000"/>
                </a:schemeClr>
              </a:solidFill>
              <a:latin typeface="Raleway Num" panose="020B0503030101060003"/>
              <a:cs typeface="Segoe UI Semilight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495300" y="269715"/>
            <a:ext cx="741442" cy="89304"/>
          </a:xfrm>
          <a:prstGeom prst="roundRect">
            <a:avLst>
              <a:gd name="adj" fmla="val 50000"/>
            </a:avLst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Прямоугольник с двумя скругленными соседними углами 7"/>
          <p:cNvSpPr/>
          <p:nvPr/>
        </p:nvSpPr>
        <p:spPr bwMode="auto">
          <a:xfrm rot="16199999">
            <a:off x="5645150" y="-71120"/>
            <a:ext cx="6116955" cy="6976110"/>
          </a:xfrm>
          <a:prstGeom prst="round2SameRect">
            <a:avLst>
              <a:gd name="adj1" fmla="val 978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Прямоугольник с двумя скругленными соседними углами 9"/>
          <p:cNvSpPr/>
          <p:nvPr/>
        </p:nvSpPr>
        <p:spPr bwMode="auto">
          <a:xfrm rot="16199999">
            <a:off x="5815965" y="-1905"/>
            <a:ext cx="5890895" cy="6860540"/>
          </a:xfrm>
          <a:prstGeom prst="round2SameRect">
            <a:avLst>
              <a:gd name="adj1" fmla="val 8494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70" name="Google Shape;170;g2ed69c98c94_0_169"/>
          <p:cNvSpPr txBox="1"/>
          <p:nvPr/>
        </p:nvSpPr>
        <p:spPr>
          <a:xfrm>
            <a:off x="495300" y="3141345"/>
            <a:ext cx="4008120" cy="302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Кеширование позволяет улучшить производительность приложения, снижая количество сетевых запросов и ускоряя доступ к данным.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OkHttp поддерживает кеширование ответов на уровне HTTP-заголовков.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pic>
        <p:nvPicPr>
          <p:cNvPr id="172" name="Google Shape;172;g2ed69c98c94_0_16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790565" y="2997200"/>
            <a:ext cx="6423660" cy="3039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ed69c98c94_0_200"/>
          <p:cNvSpPr txBox="1"/>
          <p:nvPr/>
        </p:nvSpPr>
        <p:spPr>
          <a:xfrm>
            <a:off x="495300" y="658495"/>
            <a:ext cx="5109210" cy="831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Работа с WebSocket</a:t>
            </a:r>
            <a:endParaRPr sz="4000" b="1" i="0" u="none" strike="noStrike" cap="non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178" name="Google Shape;178;g2ed69c98c94_0_200"/>
          <p:cNvSpPr/>
          <p:nvPr/>
        </p:nvSpPr>
        <p:spPr>
          <a:xfrm>
            <a:off x="495360" y="269640"/>
            <a:ext cx="741600" cy="89640"/>
          </a:xfrm>
          <a:custGeom>
            <a:avLst/>
            <a:gdLst/>
            <a:ahLst/>
            <a:cxnLst/>
            <a:rect l="l" t="t" r="r" b="b"/>
            <a:pathLst>
              <a:path w="2060" h="249" extrusionOk="0">
                <a:moveTo>
                  <a:pt x="1936" y="0"/>
                </a:moveTo>
                <a:cubicBezTo>
                  <a:pt x="2019" y="0"/>
                  <a:pt x="2060" y="42"/>
                  <a:pt x="2060" y="125"/>
                </a:cubicBezTo>
                <a:lnTo>
                  <a:pt x="2060" y="125"/>
                </a:lnTo>
                <a:cubicBezTo>
                  <a:pt x="2060" y="208"/>
                  <a:pt x="2019" y="249"/>
                  <a:pt x="1936" y="249"/>
                </a:cubicBezTo>
                <a:lnTo>
                  <a:pt x="124" y="249"/>
                </a:lnTo>
                <a:cubicBezTo>
                  <a:pt x="41" y="249"/>
                  <a:pt x="0" y="208"/>
                  <a:pt x="0" y="125"/>
                </a:cubicBezTo>
                <a:lnTo>
                  <a:pt x="0" y="125"/>
                </a:lnTo>
                <a:cubicBezTo>
                  <a:pt x="0" y="42"/>
                  <a:pt x="41" y="0"/>
                  <a:pt x="124" y="0"/>
                </a:cubicBezTo>
                <a:lnTo>
                  <a:pt x="1936" y="0"/>
                </a:lnTo>
                <a:close/>
              </a:path>
            </a:pathLst>
          </a:custGeom>
          <a:solidFill>
            <a:srgbClr val="FFDF00"/>
          </a:solidFill>
          <a:ln>
            <a:noFill/>
          </a:ln>
        </p:spPr>
        <p:txBody>
          <a:bodyPr spcFirstLastPara="1" wrap="square" lIns="90000" tIns="44625" rIns="90000" bIns="446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strike="noStrik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179" name="Google Shape;179;g2ed69c98c94_0_200"/>
          <p:cNvSpPr txBox="1"/>
          <p:nvPr/>
        </p:nvSpPr>
        <p:spPr>
          <a:xfrm>
            <a:off x="5233035" y="2840990"/>
            <a:ext cx="6041390" cy="344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sz="1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WebSocket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— это протокол, обеспечивающий двустороннее общение между клиентом и сервером в реальном времени. Он особенно полезен для чатов, онлайн-игр и других приложений, требующих постоянного обмена данными.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OkHttp поддерживает WebSocket, позволяя легко создавать и управлять WebSocket-соединениями.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3285490" y="0"/>
            <a:ext cx="8906510" cy="6858000"/>
          </a:xfrm>
          <a:prstGeom prst="rect">
            <a:avLst/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" name="Text 0"/>
          <p:cNvSpPr/>
          <p:nvPr/>
        </p:nvSpPr>
        <p:spPr bwMode="auto">
          <a:xfrm>
            <a:off x="495300" y="658495"/>
            <a:ext cx="3414395" cy="115506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Пример:</a:t>
            </a:r>
            <a:endParaRPr sz="3400" b="1">
              <a:solidFill>
                <a:srgbClr val="0B0B0B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marR="0" lvl="0" indent="0" algn="l" rtl="0">
              <a:lnSpc>
                <a:spcPct val="106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34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WebSocket</a:t>
            </a:r>
            <a:endParaRPr lang="ru-RU" sz="3400" b="1">
              <a:solidFill>
                <a:schemeClr val="tx1">
                  <a:lumMod val="95000"/>
                  <a:lumOff val="5000"/>
                </a:schemeClr>
              </a:solidFill>
              <a:latin typeface="Raleway Num" panose="020B0503030101060003"/>
              <a:cs typeface="Segoe UI Semilight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495300" y="269715"/>
            <a:ext cx="741442" cy="89304"/>
          </a:xfrm>
          <a:prstGeom prst="roundRect">
            <a:avLst>
              <a:gd name="adj" fmla="val 50000"/>
            </a:avLst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Прямоугольник с двумя скругленными соседними углами 7"/>
          <p:cNvSpPr/>
          <p:nvPr/>
        </p:nvSpPr>
        <p:spPr bwMode="auto">
          <a:xfrm rot="16199999">
            <a:off x="4974590" y="-741680"/>
            <a:ext cx="6116955" cy="8317865"/>
          </a:xfrm>
          <a:prstGeom prst="round2SameRect">
            <a:avLst>
              <a:gd name="adj1" fmla="val 978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Прямоугольник с двумя скругленными соседними углами 9"/>
          <p:cNvSpPr/>
          <p:nvPr/>
        </p:nvSpPr>
        <p:spPr bwMode="auto">
          <a:xfrm rot="16199999">
            <a:off x="5156200" y="-661670"/>
            <a:ext cx="5890895" cy="8180070"/>
          </a:xfrm>
          <a:prstGeom prst="round2SameRect">
            <a:avLst>
              <a:gd name="adj1" fmla="val 8494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187" name="Google Shape;187;g2ed69c98c94_0_20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358005" y="586105"/>
            <a:ext cx="7824470" cy="5642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4504690" y="3261360"/>
            <a:ext cx="7687310" cy="3596640"/>
          </a:xfrm>
          <a:prstGeom prst="rect">
            <a:avLst/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defRPr/>
            </a:pPr>
            <a:endParaRPr lang="ru-RU"/>
          </a:p>
        </p:txBody>
      </p:sp>
      <p:sp>
        <p:nvSpPr>
          <p:cNvPr id="192" name="Google Shape;192;p4"/>
          <p:cNvSpPr txBox="1"/>
          <p:nvPr/>
        </p:nvSpPr>
        <p:spPr>
          <a:xfrm>
            <a:off x="495360" y="658800"/>
            <a:ext cx="10610640" cy="120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>
                <a:solidFill>
                  <a:srgbClr val="0B0B0B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Настройка приложения</a:t>
            </a:r>
            <a:endParaRPr sz="4000" b="0" strike="noStrik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3" name="Google Shape;193;p4"/>
          <p:cNvSpPr/>
          <p:nvPr/>
        </p:nvSpPr>
        <p:spPr>
          <a:xfrm>
            <a:off x="495360" y="269640"/>
            <a:ext cx="741600" cy="89640"/>
          </a:xfrm>
          <a:custGeom>
            <a:avLst/>
            <a:gdLst/>
            <a:ahLst/>
            <a:cxnLst/>
            <a:rect l="l" t="t" r="r" b="b"/>
            <a:pathLst>
              <a:path w="2060" h="249" extrusionOk="0">
                <a:moveTo>
                  <a:pt x="1936" y="0"/>
                </a:moveTo>
                <a:cubicBezTo>
                  <a:pt x="2019" y="0"/>
                  <a:pt x="2060" y="42"/>
                  <a:pt x="2060" y="125"/>
                </a:cubicBezTo>
                <a:lnTo>
                  <a:pt x="2060" y="125"/>
                </a:lnTo>
                <a:cubicBezTo>
                  <a:pt x="2060" y="208"/>
                  <a:pt x="2019" y="249"/>
                  <a:pt x="1936" y="249"/>
                </a:cubicBezTo>
                <a:lnTo>
                  <a:pt x="124" y="249"/>
                </a:lnTo>
                <a:cubicBezTo>
                  <a:pt x="41" y="249"/>
                  <a:pt x="0" y="208"/>
                  <a:pt x="0" y="125"/>
                </a:cubicBezTo>
                <a:lnTo>
                  <a:pt x="0" y="125"/>
                </a:lnTo>
                <a:cubicBezTo>
                  <a:pt x="0" y="42"/>
                  <a:pt x="41" y="0"/>
                  <a:pt x="124" y="0"/>
                </a:cubicBezTo>
                <a:lnTo>
                  <a:pt x="1936" y="0"/>
                </a:lnTo>
                <a:close/>
              </a:path>
            </a:pathLst>
          </a:custGeom>
          <a:solidFill>
            <a:srgbClr val="FFDF00"/>
          </a:solidFill>
          <a:ln>
            <a:noFill/>
          </a:ln>
        </p:spPr>
        <p:txBody>
          <a:bodyPr spcFirstLastPara="1" wrap="square" lIns="90000" tIns="44625" rIns="90000" bIns="446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4" name="Google Shape;194;p4"/>
          <p:cNvSpPr txBox="1"/>
          <p:nvPr/>
        </p:nvSpPr>
        <p:spPr>
          <a:xfrm>
            <a:off x="495300" y="3213735"/>
            <a:ext cx="3561080" cy="207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Raleway Num" panose="020B0503030101060003" charset="0"/>
                <a:cs typeface="Raleway Num" panose="020B0503030101060003" charset="0"/>
              </a:rPr>
              <a:t>Никакой код и никакие библиотеки не заставят приложение ходить в сеть пока не будет выполнена первоначальная настройка.</a:t>
            </a:r>
            <a:endParaRPr sz="1950">
              <a:solidFill>
                <a:srgbClr val="3C78D8"/>
              </a:solidFill>
              <a:latin typeface="Raleway Num" panose="020B0503030101060003" charset="0"/>
              <a:ea typeface="Courier New" panose="02070309020205020404"/>
              <a:cs typeface="Raleway Num" panose="020B0503030101060003" charset="0"/>
              <a:sym typeface="Courier New" panose="02070309020205020404"/>
            </a:endParaRPr>
          </a:p>
        </p:txBody>
      </p:sp>
      <p:sp>
        <p:nvSpPr>
          <p:cNvPr id="195" name="Google Shape;195;p4"/>
          <p:cNvSpPr txBox="1"/>
          <p:nvPr/>
        </p:nvSpPr>
        <p:spPr>
          <a:xfrm>
            <a:off x="12481200" y="0"/>
            <a:ext cx="4912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&lt;uses-permission android:name="android.permission.INTERNET" /&gt;</a:t>
            </a:r>
            <a:endParaRPr sz="10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pic>
        <p:nvPicPr>
          <p:cNvPr id="196" name="Google Shape;196;p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054600" y="3860800"/>
            <a:ext cx="6621145" cy="161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" name="Google Shape;194;p4"/>
          <p:cNvSpPr txBox="1"/>
          <p:nvPr/>
        </p:nvSpPr>
        <p:spPr>
          <a:xfrm>
            <a:off x="495300" y="2133600"/>
            <a:ext cx="10735945" cy="1403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Raleway Num" panose="020B0503030101060003" charset="0"/>
                <a:cs typeface="Raleway Num" panose="020B0503030101060003" charset="0"/>
              </a:rPr>
              <a:t>Для выполнения сетевых операций в вашем приложении AndroidManifest.xml должен cодержать разрешение INTERNET. </a:t>
            </a:r>
            <a:endParaRPr sz="1800">
              <a:latin typeface="Raleway Num" panose="020B0503030101060003" charset="0"/>
              <a:cs typeface="Raleway Num" panose="020B0503030101060003" charset="0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50">
              <a:solidFill>
                <a:srgbClr val="3C78D8"/>
              </a:solidFill>
              <a:latin typeface="Raleway Num" panose="020B0503030101060003" charset="0"/>
              <a:ea typeface="Courier New" panose="02070309020205020404"/>
              <a:cs typeface="Raleway Num" panose="020B0503030101060003" charset="0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1"/>
          <p:cNvSpPr txBox="1"/>
          <p:nvPr/>
        </p:nvSpPr>
        <p:spPr>
          <a:xfrm>
            <a:off x="541080" y="3603240"/>
            <a:ext cx="8354520" cy="17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1" strike="noStrike">
                <a:solidFill>
                  <a:srgbClr val="252525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Новосибирский Государственный</a:t>
            </a:r>
            <a:endParaRPr sz="4400" b="0" strike="noStrik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1" strike="noStrike">
                <a:solidFill>
                  <a:srgbClr val="252525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Университет</a:t>
            </a:r>
            <a:endParaRPr sz="4400" b="0" strike="noStrik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3" name="Google Shape;203;p41"/>
          <p:cNvSpPr txBox="1"/>
          <p:nvPr/>
        </p:nvSpPr>
        <p:spPr>
          <a:xfrm>
            <a:off x="541080" y="6100560"/>
            <a:ext cx="408384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strike="noStrike">
                <a:solidFill>
                  <a:srgbClr val="7E7E7E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© 2024 TRUE ENGINEERING. КОНФИДЕНЦИАЛЬНО.</a:t>
            </a:r>
            <a:endParaRPr sz="1200" b="0" strike="noStrik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04" name="Google Shape;204;p4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95360" y="588960"/>
            <a:ext cx="3858120" cy="5626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/>
          <p:cNvSpPr/>
          <p:nvPr/>
        </p:nvSpPr>
        <p:spPr bwMode="auto">
          <a:xfrm>
            <a:off x="8941348" y="784925"/>
            <a:ext cx="2885891" cy="2092877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p>
            <a:pPr>
              <a:defRPr/>
            </a:pPr>
            <a:r>
              <a:rPr lang="en-US" sz="1600" b="1">
                <a:solidFill>
                  <a:srgbClr val="191D22"/>
                </a:solidFill>
                <a:latin typeface="Raleway Num" panose="020B0503030101060003"/>
                <a:ea typeface="Segoe UI" panose="020B0502040204020203"/>
                <a:cs typeface="Segoe UI Semilight"/>
              </a:rPr>
              <a:t>T</a:t>
            </a:r>
            <a:r>
              <a:rPr lang="ru-RU" sz="1600" b="1">
                <a:solidFill>
                  <a:srgbClr val="191D22"/>
                </a:solidFill>
                <a:latin typeface="Raleway Num" panose="020B0503030101060003"/>
                <a:ea typeface="Segoe UI" panose="020B0502040204020203"/>
                <a:cs typeface="Segoe UI Semilight"/>
              </a:rPr>
              <a:t>rue</a:t>
            </a:r>
            <a:r>
              <a:rPr lang="en-US" sz="1600" b="1">
                <a:solidFill>
                  <a:srgbClr val="191D22"/>
                </a:solidFill>
                <a:latin typeface="Raleway Num" panose="020B0503030101060003"/>
                <a:ea typeface="Segoe UI" panose="020B0502040204020203"/>
                <a:cs typeface="Segoe UI Semilight"/>
              </a:rPr>
              <a:t> E</a:t>
            </a:r>
            <a:r>
              <a:rPr lang="ru-RU" sz="1600" b="1">
                <a:solidFill>
                  <a:srgbClr val="191D22"/>
                </a:solidFill>
                <a:latin typeface="Raleway Num" panose="020B0503030101060003"/>
                <a:ea typeface="Segoe UI" panose="020B0502040204020203"/>
                <a:cs typeface="Segoe UI Semilight"/>
              </a:rPr>
              <a:t>ngineering</a:t>
            </a:r>
            <a:endParaRPr lang="en-US" sz="1600" b="1">
              <a:solidFill>
                <a:srgbClr val="191D22"/>
              </a:solidFill>
              <a:latin typeface="Raleway Num" panose="020B0503030101060003"/>
              <a:ea typeface="Segoe UI" panose="020B0502040204020203"/>
              <a:cs typeface="Segoe UI Semilight"/>
            </a:endParaRPr>
          </a:p>
          <a:p>
            <a:pPr>
              <a:defRPr/>
            </a:pPr>
            <a:br>
              <a:rPr lang="ru-RU" sz="1600">
                <a:solidFill>
                  <a:srgbClr val="191D22"/>
                </a:solidFill>
                <a:latin typeface="Raleway Num" panose="020B0503030101060003"/>
                <a:ea typeface="Segoe UI" panose="020B0502040204020203"/>
                <a:cs typeface="Segoe UI Semilight"/>
              </a:rPr>
            </a:br>
            <a:r>
              <a:rPr lang="ru-RU" sz="1600">
                <a:solidFill>
                  <a:srgbClr val="191D22"/>
                </a:solidFill>
                <a:latin typeface="Raleway Num" panose="020B0503030101060003"/>
                <a:ea typeface="Segoe UI" panose="020B0502040204020203"/>
                <a:cs typeface="Segoe UI Semilight"/>
              </a:rPr>
              <a:t>630128, г. Новосибирск,</a:t>
            </a:r>
            <a:endParaRPr lang="ru-RU" sz="1600">
              <a:solidFill>
                <a:srgbClr val="191D22"/>
              </a:solidFill>
              <a:latin typeface="Raleway Num" panose="020B0503030101060003"/>
              <a:ea typeface="Segoe UI" panose="020B0502040204020203"/>
              <a:cs typeface="Segoe UI Semilight"/>
            </a:endParaRPr>
          </a:p>
          <a:p>
            <a:pPr>
              <a:defRPr/>
            </a:pPr>
            <a:r>
              <a:rPr lang="ru-RU" sz="1600">
                <a:solidFill>
                  <a:srgbClr val="191D22"/>
                </a:solidFill>
                <a:latin typeface="Raleway Num" panose="020B0503030101060003"/>
                <a:ea typeface="Segoe UI" panose="020B0502040204020203"/>
                <a:cs typeface="Segoe UI Semilight"/>
              </a:rPr>
              <a:t>ул. Кутателадзе, 4г</a:t>
            </a:r>
            <a:endParaRPr lang="ru-RU" sz="1600">
              <a:solidFill>
                <a:srgbClr val="191D22"/>
              </a:solidFill>
              <a:latin typeface="Raleway Num" panose="020B0503030101060003"/>
              <a:ea typeface="Segoe UI" panose="020B0502040204020203"/>
              <a:cs typeface="Segoe UI Semilight"/>
            </a:endParaRPr>
          </a:p>
          <a:p>
            <a:pPr>
              <a:defRPr/>
            </a:pPr>
            <a:br>
              <a:rPr lang="ru-RU" sz="1600">
                <a:solidFill>
                  <a:srgbClr val="191D22"/>
                </a:solidFill>
                <a:latin typeface="Raleway Num" panose="020B0503030101060003"/>
                <a:ea typeface="Segoe UI" panose="020B0502040204020203"/>
                <a:cs typeface="Segoe UI Semilight"/>
              </a:rPr>
            </a:br>
            <a:r>
              <a:rPr lang="ru-RU" sz="1600">
                <a:solidFill>
                  <a:srgbClr val="191D22"/>
                </a:solidFill>
                <a:latin typeface="Raleway Num" panose="020B0503030101060003"/>
                <a:ea typeface="Segoe UI" panose="020B0502040204020203"/>
                <a:cs typeface="Segoe UI Semilight"/>
              </a:rPr>
              <a:t>(383) 363-33-51, 363-33-50</a:t>
            </a:r>
            <a:endParaRPr lang="ru-RU" sz="1600">
              <a:solidFill>
                <a:srgbClr val="191D22"/>
              </a:solidFill>
              <a:latin typeface="Raleway Num" panose="020B0503030101060003"/>
              <a:ea typeface="Segoe UI" panose="020B0502040204020203"/>
              <a:cs typeface="Segoe UI Semilight"/>
            </a:endParaRPr>
          </a:p>
          <a:p>
            <a:pPr>
              <a:defRPr/>
            </a:pPr>
            <a:r>
              <a:rPr lang="en-US" sz="1600">
                <a:solidFill>
                  <a:srgbClr val="191D22"/>
                </a:solidFill>
                <a:latin typeface="Raleway Num" panose="020B0503030101060003"/>
                <a:ea typeface="Segoe UI" panose="020B0502040204020203"/>
                <a:cs typeface="Segoe UI Semilight"/>
              </a:rPr>
              <a:t>info</a:t>
            </a:r>
            <a:r>
              <a:rPr lang="ru-RU" sz="1600">
                <a:solidFill>
                  <a:srgbClr val="191D22"/>
                </a:solidFill>
                <a:latin typeface="Raleway Num" panose="020B0503030101060003"/>
                <a:ea typeface="Segoe UI" panose="020B0502040204020203"/>
                <a:cs typeface="Segoe UI Semilight"/>
              </a:rPr>
              <a:t>@trueengineering.ru</a:t>
            </a:r>
            <a:endParaRPr lang="ru-RU" sz="1600">
              <a:solidFill>
                <a:srgbClr val="191D22"/>
              </a:solidFill>
              <a:latin typeface="Raleway Num" panose="020B0503030101060003"/>
              <a:ea typeface="Segoe UI" panose="020B0502040204020203"/>
              <a:cs typeface="Segoe UI Semilight"/>
            </a:endParaRPr>
          </a:p>
          <a:p>
            <a:pPr>
              <a:defRPr/>
            </a:pPr>
            <a:r>
              <a:rPr lang="en-US" sz="1600">
                <a:solidFill>
                  <a:srgbClr val="191D22"/>
                </a:solidFill>
                <a:latin typeface="Raleway Num" panose="020B0503030101060003"/>
                <a:ea typeface="Segoe UI" panose="020B0502040204020203"/>
                <a:cs typeface="Segoe UI Semilight"/>
              </a:rPr>
              <a:t>trueengineering.ru</a:t>
            </a:r>
            <a:endParaRPr lang="ru-RU" sz="1600">
              <a:solidFill>
                <a:srgbClr val="191D22"/>
              </a:solidFill>
              <a:latin typeface="Raleway Num" panose="020B0503030101060003"/>
              <a:ea typeface="Segoe UI" panose="020B0502040204020203"/>
              <a:cs typeface="Segoe UI Semi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2ed69c98c94_0_17"/>
          <p:cNvSpPr txBox="1"/>
          <p:nvPr/>
        </p:nvSpPr>
        <p:spPr>
          <a:xfrm>
            <a:off x="495300" y="658495"/>
            <a:ext cx="8836025" cy="831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Важность сетевого взаимодействия</a:t>
            </a:r>
            <a:endParaRPr sz="4000" b="1" i="0" u="none" strike="noStrike" cap="non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36" name="Google Shape;36;g2ed69c98c94_0_17"/>
          <p:cNvSpPr/>
          <p:nvPr/>
        </p:nvSpPr>
        <p:spPr>
          <a:xfrm>
            <a:off x="495360" y="269640"/>
            <a:ext cx="741600" cy="89640"/>
          </a:xfrm>
          <a:custGeom>
            <a:avLst/>
            <a:gdLst/>
            <a:ahLst/>
            <a:cxnLst/>
            <a:rect l="l" t="t" r="r" b="b"/>
            <a:pathLst>
              <a:path w="2060" h="249" extrusionOk="0">
                <a:moveTo>
                  <a:pt x="1936" y="0"/>
                </a:moveTo>
                <a:cubicBezTo>
                  <a:pt x="2019" y="0"/>
                  <a:pt x="2060" y="42"/>
                  <a:pt x="2060" y="125"/>
                </a:cubicBezTo>
                <a:lnTo>
                  <a:pt x="2060" y="125"/>
                </a:lnTo>
                <a:cubicBezTo>
                  <a:pt x="2060" y="208"/>
                  <a:pt x="2019" y="249"/>
                  <a:pt x="1936" y="249"/>
                </a:cubicBezTo>
                <a:lnTo>
                  <a:pt x="124" y="249"/>
                </a:lnTo>
                <a:cubicBezTo>
                  <a:pt x="41" y="249"/>
                  <a:pt x="0" y="208"/>
                  <a:pt x="0" y="125"/>
                </a:cubicBezTo>
                <a:lnTo>
                  <a:pt x="0" y="125"/>
                </a:lnTo>
                <a:cubicBezTo>
                  <a:pt x="0" y="42"/>
                  <a:pt x="41" y="0"/>
                  <a:pt x="124" y="0"/>
                </a:cubicBezTo>
                <a:lnTo>
                  <a:pt x="1936" y="0"/>
                </a:lnTo>
                <a:close/>
              </a:path>
            </a:pathLst>
          </a:custGeom>
          <a:solidFill>
            <a:srgbClr val="FFDF00"/>
          </a:solidFill>
          <a:ln>
            <a:noFill/>
          </a:ln>
        </p:spPr>
        <p:txBody>
          <a:bodyPr spcFirstLastPara="1" wrap="square" lIns="90000" tIns="44625" rIns="90000" bIns="446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strike="noStrik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37" name="Google Shape;37;g2ed69c98c94_0_17"/>
          <p:cNvSpPr txBox="1"/>
          <p:nvPr/>
        </p:nvSpPr>
        <p:spPr>
          <a:xfrm>
            <a:off x="495300" y="2421890"/>
            <a:ext cx="5419090" cy="3054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В современных мобильных приложениях сетевое взаимодействие используется повсеместно. Оно необходимо для: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400050" marR="0" lvl="0" indent="-285750" algn="l" rtl="0">
              <a:lnSpc>
                <a:spcPct val="120000"/>
              </a:lnSpc>
              <a:spcBef>
                <a:spcPts val="1200"/>
              </a:spcBef>
              <a:buSzPts val="1800"/>
              <a:buFont typeface="Arial" panose="020B0604020202020204" pitchFamily="34" charset="0"/>
              <a:buChar char="•"/>
            </a:pP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получения данных с серверов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40005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отправки пользовательской информации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400050" marR="0" lvl="0" indent="-285750" algn="l" rtl="0">
              <a:lnSpc>
                <a:spcPct val="90000"/>
              </a:lnSpc>
              <a:spcBef>
                <a:spcPts val="900"/>
              </a:spcBef>
              <a:buSzPts val="1800"/>
              <a:buFont typeface="Arial" panose="020B0604020202020204" pitchFamily="34" charset="0"/>
              <a:buChar char="•"/>
            </a:pP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синхронизации данных между устройствами и серверами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285750" marR="0" lvl="0" indent="-28575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strike="noStrik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1" name="Google Shape;37;g2ed69c98c94_0_17"/>
          <p:cNvSpPr txBox="1"/>
          <p:nvPr/>
        </p:nvSpPr>
        <p:spPr>
          <a:xfrm>
            <a:off x="6300470" y="2422525"/>
            <a:ext cx="4852035" cy="2718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p>
            <a:pPr marL="285750" marR="0" lvl="0" indent="-28575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800" b="1">
                <a:latin typeface="Raleway Bold" panose="020B0503030101060003" charset="0"/>
                <a:ea typeface="Raleway" panose="020B0503030101060003"/>
                <a:cs typeface="Raleway Bold" panose="020B0503030101060003" charset="0"/>
                <a:sym typeface="Raleway" panose="020B0503030101060003"/>
              </a:rPr>
              <a:t>Примеры использования:</a:t>
            </a:r>
            <a:endParaRPr lang="ru-RU" sz="1800" b="1">
              <a:latin typeface="Raleway Bold" panose="020B0503030101060003" charset="0"/>
              <a:ea typeface="Raleway" panose="020B0503030101060003"/>
              <a:cs typeface="Raleway Bold" panose="020B0503030101060003" charset="0"/>
              <a:sym typeface="Raleway" panose="020B0503030101060003"/>
            </a:endParaRPr>
          </a:p>
          <a:p>
            <a:pPr marL="285750" marR="0" lvl="0" indent="-28575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4000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социальные сети загружают новые посты и фотографии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400050" marR="0" lvl="0" indent="-285750" algn="l" rtl="0">
              <a:lnSpc>
                <a:spcPct val="90000"/>
              </a:lnSpc>
              <a:spcBef>
                <a:spcPts val="900"/>
              </a:spcBef>
              <a:buSzPts val="1800"/>
              <a:buFont typeface="Arial" panose="020B0604020202020204" pitchFamily="34" charset="0"/>
              <a:buChar char="•"/>
            </a:pP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мессенджеры отправляют и получают сообщения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400050" marR="0" lvl="0" indent="-285750" algn="l" rtl="0">
              <a:lnSpc>
                <a:spcPct val="90000"/>
              </a:lnSpc>
              <a:spcBef>
                <a:spcPts val="900"/>
              </a:spcBef>
              <a:buSzPts val="1800"/>
              <a:buFont typeface="Arial" panose="020B0604020202020204" pitchFamily="34" charset="0"/>
              <a:buChar char="•"/>
            </a:pP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приложения для погоды получают актуальную информацию о погодных условиях 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strike="noStrik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79425" y="5733415"/>
            <a:ext cx="10878820" cy="5886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800" b="1">
                <a:latin typeface="Raleway Bold" panose="020B0503030101060003" charset="0"/>
                <a:ea typeface="Raleway" panose="020B0503030101060003"/>
                <a:cs typeface="Raleway Bold" panose="020B0503030101060003" charset="0"/>
                <a:sym typeface="Raleway" panose="020B0503030101060003"/>
              </a:rPr>
              <a:t>Без сетевого взаимодействия большинство приложений потеряли бы свою функциональность и привлекательность для пользователей.</a:t>
            </a:r>
            <a:endParaRPr lang="ru-RU" sz="1800" b="1">
              <a:latin typeface="Raleway Bold" panose="020B0503030101060003" charset="0"/>
              <a:ea typeface="Raleway" panose="020B0503030101060003"/>
              <a:cs typeface="Raleway Bold" panose="020B0503030101060003" charset="0"/>
              <a:sym typeface="Raleway" panose="020B0503030101060003"/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6265545" y="2998470"/>
            <a:ext cx="5086985" cy="2478405"/>
          </a:xfrm>
          <a:prstGeom prst="rect">
            <a:avLst/>
          </a:prstGeom>
          <a:noFill/>
          <a:ln w="57150">
            <a:solidFill>
              <a:srgbClr val="FFD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ed69c98c94_0_25"/>
          <p:cNvSpPr txBox="1"/>
          <p:nvPr/>
        </p:nvSpPr>
        <p:spPr>
          <a:xfrm>
            <a:off x="479425" y="692785"/>
            <a:ext cx="8574405" cy="831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Что такое бэкенд?</a:t>
            </a:r>
            <a:endParaRPr sz="4000" b="1" i="0" u="none" strike="noStrike" cap="non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43" name="Google Shape;43;g2ed69c98c94_0_25"/>
          <p:cNvSpPr/>
          <p:nvPr/>
        </p:nvSpPr>
        <p:spPr>
          <a:xfrm>
            <a:off x="495360" y="269640"/>
            <a:ext cx="741600" cy="89640"/>
          </a:xfrm>
          <a:custGeom>
            <a:avLst/>
            <a:gdLst/>
            <a:ahLst/>
            <a:cxnLst/>
            <a:rect l="l" t="t" r="r" b="b"/>
            <a:pathLst>
              <a:path w="2060" h="249" extrusionOk="0">
                <a:moveTo>
                  <a:pt x="1936" y="0"/>
                </a:moveTo>
                <a:cubicBezTo>
                  <a:pt x="2019" y="0"/>
                  <a:pt x="2060" y="42"/>
                  <a:pt x="2060" y="125"/>
                </a:cubicBezTo>
                <a:lnTo>
                  <a:pt x="2060" y="125"/>
                </a:lnTo>
                <a:cubicBezTo>
                  <a:pt x="2060" y="208"/>
                  <a:pt x="2019" y="249"/>
                  <a:pt x="1936" y="249"/>
                </a:cubicBezTo>
                <a:lnTo>
                  <a:pt x="124" y="249"/>
                </a:lnTo>
                <a:cubicBezTo>
                  <a:pt x="41" y="249"/>
                  <a:pt x="0" y="208"/>
                  <a:pt x="0" y="125"/>
                </a:cubicBezTo>
                <a:lnTo>
                  <a:pt x="0" y="125"/>
                </a:lnTo>
                <a:cubicBezTo>
                  <a:pt x="0" y="42"/>
                  <a:pt x="41" y="0"/>
                  <a:pt x="124" y="0"/>
                </a:cubicBezTo>
                <a:lnTo>
                  <a:pt x="1936" y="0"/>
                </a:lnTo>
                <a:close/>
              </a:path>
            </a:pathLst>
          </a:custGeom>
          <a:solidFill>
            <a:srgbClr val="FFDF00"/>
          </a:solidFill>
          <a:ln>
            <a:noFill/>
          </a:ln>
        </p:spPr>
        <p:txBody>
          <a:bodyPr spcFirstLastPara="1" wrap="square" lIns="90000" tIns="44625" rIns="90000" bIns="446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strike="noStrik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44" name="Google Shape;44;g2ed69c98c94_0_25"/>
          <p:cNvSpPr txBox="1"/>
          <p:nvPr/>
        </p:nvSpPr>
        <p:spPr>
          <a:xfrm>
            <a:off x="791210" y="2277110"/>
            <a:ext cx="10760710" cy="3963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Бэкенд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— это серверная часть приложения, отвечающая за обработку данных и бизнес-логику. 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Он принимает запросы от клиентских приложений, обрабатывает их, взаимодействует с базой данных, другими сервисами и возвращает результаты обратно клиенту. Бэкенд обеспечивает безопасность данных, управление пользователями, выполнение сложных вычислений и многое другое. </a:t>
            </a:r>
            <a:endParaRPr lang="ru-RU"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>
                <a:latin typeface="Raleway Bold" panose="020B0503030101060003" charset="0"/>
                <a:ea typeface="Raleway" panose="020B0503030101060003"/>
                <a:cs typeface="Raleway Bold" panose="020B0503030101060003" charset="0"/>
                <a:sym typeface="Raleway" panose="020B0503030101060003"/>
              </a:rPr>
              <a:t>В мобильных приложениях бэкенд играет важную роль, обеспечивая связь между клиентским приложением и серверами.</a:t>
            </a:r>
            <a:endParaRPr sz="1800" b="1" strike="noStrike">
              <a:solidFill>
                <a:srgbClr val="000000"/>
              </a:solidFill>
              <a:latin typeface="Raleway Bold" panose="020B0503030101060003" charset="0"/>
              <a:ea typeface="Raleway" panose="020B0503030101060003"/>
              <a:cs typeface="Raleway Bold" panose="020B0503030101060003" charset="0"/>
              <a:sym typeface="Raleway" panose="020B0503030101060003"/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663575" y="5039995"/>
            <a:ext cx="10720705" cy="1029970"/>
          </a:xfrm>
          <a:prstGeom prst="rect">
            <a:avLst/>
          </a:prstGeom>
          <a:noFill/>
          <a:ln w="57150">
            <a:solidFill>
              <a:srgbClr val="FFD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/>
          <p:nvPr/>
        </p:nvSpPr>
        <p:spPr bwMode="auto">
          <a:xfrm>
            <a:off x="8184474" y="764263"/>
            <a:ext cx="3636626" cy="2712227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0" name="TextBox 19"/>
          <p:cNvSpPr txBox="1"/>
          <p:nvPr/>
        </p:nvSpPr>
        <p:spPr bwMode="auto">
          <a:xfrm>
            <a:off x="8440765" y="963675"/>
            <a:ext cx="3124043" cy="1292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Aft>
                <a:spcPts val="1200"/>
              </a:spcAft>
              <a:defRPr/>
            </a:pPr>
            <a:r>
              <a:rPr lang="ru-RU" b="1">
                <a:solidFill>
                  <a:schemeClr val="tx1">
                    <a:lumMod val="85000"/>
                    <a:lumOff val="15000"/>
                  </a:schemeClr>
                </a:solidFill>
                <a:latin typeface="Raleway" panose="020B0503030101060003"/>
              </a:rPr>
              <a:t>Серверы</a:t>
            </a:r>
            <a:endParaRPr lang="ru-RU" b="1">
              <a:solidFill>
                <a:schemeClr val="tx1">
                  <a:lumMod val="85000"/>
                  <a:lumOff val="15000"/>
                </a:schemeClr>
              </a:solidFill>
              <a:latin typeface="Raleway" panose="020B0503030101060003"/>
            </a:endParaRPr>
          </a:p>
          <a:p>
            <a:pPr>
              <a:lnSpc>
                <a:spcPct val="110000"/>
              </a:lnSpc>
              <a:spcAft>
                <a:spcPts val="1200"/>
              </a:spcAft>
              <a:defRPr/>
            </a:pPr>
            <a:r>
              <a:rPr lang="ru-RU" sz="1200">
                <a:solidFill>
                  <a:schemeClr val="tx1">
                    <a:lumMod val="85000"/>
                    <a:lumOff val="15000"/>
                  </a:schemeClr>
                </a:solidFill>
                <a:latin typeface="Raleway" panose="020B0503030101060003"/>
              </a:rPr>
              <a:t>Серверы принимают и обрабатывают запросы от клиентских приложений. Они выполняют бизнес-логику и взаимодействуют с базой данных.</a:t>
            </a:r>
            <a:endParaRPr lang="ru-RU" sz="1200">
              <a:solidFill>
                <a:schemeClr val="tx1">
                  <a:lumMod val="85000"/>
                  <a:lumOff val="15000"/>
                </a:schemeClr>
              </a:solidFill>
              <a:latin typeface="Raleway" panose="020B0503030101060003"/>
            </a:endParaRPr>
          </a:p>
        </p:txBody>
      </p:sp>
      <p:sp>
        <p:nvSpPr>
          <p:cNvPr id="21" name="Прямоугольник 20"/>
          <p:cNvSpPr/>
          <p:nvPr/>
        </p:nvSpPr>
        <p:spPr bwMode="auto">
          <a:xfrm>
            <a:off x="4277686" y="3736698"/>
            <a:ext cx="3636626" cy="2712227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>
              <a:latin typeface="Raleway Num" panose="020B0503030101060003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4533977" y="3936110"/>
            <a:ext cx="3124043" cy="1494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Aft>
                <a:spcPts val="1200"/>
              </a:spcAft>
              <a:defRPr/>
            </a:pPr>
            <a:r>
              <a:rPr lang="ru-RU" b="1">
                <a:solidFill>
                  <a:schemeClr val="tx1">
                    <a:lumMod val="85000"/>
                    <a:lumOff val="15000"/>
                  </a:schemeClr>
                </a:solidFill>
                <a:latin typeface="Raleway Num" panose="020B0503030101060003"/>
              </a:rPr>
              <a:t>Базы данных</a:t>
            </a:r>
            <a:endParaRPr lang="ru-RU" b="1">
              <a:solidFill>
                <a:schemeClr val="tx1">
                  <a:lumMod val="85000"/>
                  <a:lumOff val="15000"/>
                </a:schemeClr>
              </a:solidFill>
              <a:latin typeface="Raleway Num" panose="020B0503030101060003"/>
            </a:endParaRPr>
          </a:p>
          <a:p>
            <a:pPr>
              <a:lnSpc>
                <a:spcPct val="110000"/>
              </a:lnSpc>
              <a:spcAft>
                <a:spcPts val="1200"/>
              </a:spcAft>
              <a:defRPr/>
            </a:pPr>
            <a:r>
              <a:rPr lang="ru-RU" sz="1200">
                <a:solidFill>
                  <a:schemeClr val="tx1">
                    <a:lumMod val="85000"/>
                    <a:lumOff val="15000"/>
                  </a:schemeClr>
                </a:solidFill>
                <a:latin typeface="Raleway Num" panose="020B0503030101060003"/>
              </a:rPr>
              <a:t>Базы данных используются для хранения и управления данными приложения. Они обеспечивают быстрый доступ к данным и их надежное хранение.</a:t>
            </a:r>
            <a:endParaRPr lang="ru-RU" sz="1200">
              <a:solidFill>
                <a:schemeClr val="tx1">
                  <a:lumMod val="85000"/>
                  <a:lumOff val="15000"/>
                </a:schemeClr>
              </a:solidFill>
              <a:latin typeface="Raleway Num" panose="020B0503030101060003"/>
            </a:endParaRPr>
          </a:p>
        </p:txBody>
      </p:sp>
      <p:sp>
        <p:nvSpPr>
          <p:cNvPr id="23" name="Прямоугольник 22"/>
          <p:cNvSpPr/>
          <p:nvPr/>
        </p:nvSpPr>
        <p:spPr bwMode="auto">
          <a:xfrm>
            <a:off x="8170602" y="3736698"/>
            <a:ext cx="3636626" cy="2712227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>
              <a:latin typeface="Raleway Num" panose="020B0503030101060003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8426894" y="3936110"/>
            <a:ext cx="3124043" cy="189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Aft>
                <a:spcPts val="1200"/>
              </a:spcAft>
              <a:defRPr/>
            </a:pPr>
            <a:r>
              <a:rPr lang="ru-RU" b="1">
                <a:solidFill>
                  <a:schemeClr val="tx1">
                    <a:lumMod val="85000"/>
                    <a:lumOff val="15000"/>
                  </a:schemeClr>
                </a:solidFill>
                <a:latin typeface="Raleway Num" panose="020B0503030101060003"/>
              </a:rPr>
              <a:t>API</a:t>
            </a:r>
            <a:endParaRPr lang="ru-RU" b="1">
              <a:solidFill>
                <a:schemeClr val="tx1">
                  <a:lumMod val="85000"/>
                  <a:lumOff val="15000"/>
                </a:schemeClr>
              </a:solidFill>
              <a:latin typeface="Raleway Num" panose="020B0503030101060003"/>
            </a:endParaRPr>
          </a:p>
          <a:p>
            <a:pPr>
              <a:lnSpc>
                <a:spcPct val="110000"/>
              </a:lnSpc>
              <a:spcAft>
                <a:spcPts val="1200"/>
              </a:spcAft>
              <a:defRPr/>
            </a:pPr>
            <a:r>
              <a:rPr lang="ru-RU" sz="1200">
                <a:solidFill>
                  <a:schemeClr val="tx1">
                    <a:lumMod val="85000"/>
                    <a:lumOff val="15000"/>
                  </a:schemeClr>
                </a:solidFill>
                <a:latin typeface="Raleway Num" panose="020B0503030101060003"/>
              </a:rPr>
              <a:t>API (интерфейсы программирования приложений) предоставляют методы для взаимодействия клиентских приложений с сервером. Они определяют, как клиент может запрашивать данные и отправлять информацию на сервер.</a:t>
            </a:r>
            <a:endParaRPr lang="ru-RU" sz="1200">
              <a:solidFill>
                <a:schemeClr val="tx1">
                  <a:lumMod val="85000"/>
                  <a:lumOff val="15000"/>
                </a:schemeClr>
              </a:solidFill>
              <a:latin typeface="Raleway Num" panose="020B0503030101060003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11267065" y="5702352"/>
            <a:ext cx="31829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2800" b="1">
                <a:solidFill>
                  <a:srgbClr val="2D2D33"/>
                </a:solidFill>
                <a:latin typeface="Raleway Num" panose="020B0503030101060003"/>
                <a:ea typeface="Segoe UI" panose="020B0502040204020203"/>
                <a:cs typeface="Segoe UI Semilight"/>
              </a:rPr>
              <a:t>3</a:t>
            </a:r>
            <a:endParaRPr lang="ru-RU" sz="2800" b="1">
              <a:solidFill>
                <a:srgbClr val="2D2D33"/>
              </a:solidFill>
              <a:latin typeface="Raleway Num" panose="020B0503030101060003"/>
              <a:ea typeface="Segoe UI" panose="020B0502040204020203"/>
              <a:cs typeface="Segoe UI Semilight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7373374" y="5702352"/>
            <a:ext cx="31829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altLang="en-US" sz="2800" b="1">
                <a:solidFill>
                  <a:srgbClr val="2D2D33"/>
                </a:solidFill>
                <a:latin typeface="Raleway Num" panose="020B0503030101060003"/>
                <a:ea typeface="Segoe UI" panose="020B0502040204020203"/>
                <a:cs typeface="Segoe UI Semilight"/>
              </a:rPr>
              <a:t>2</a:t>
            </a:r>
            <a:endParaRPr lang="ru-RU" altLang="en-US" sz="2800" b="1">
              <a:solidFill>
                <a:srgbClr val="2D2D33"/>
              </a:solidFill>
              <a:latin typeface="Raleway Num" panose="020B0503030101060003"/>
              <a:ea typeface="Segoe UI" panose="020B0502040204020203"/>
              <a:cs typeface="Segoe UI Semilight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11281323" y="2738733"/>
            <a:ext cx="31829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altLang="en-US" sz="2800" b="1">
                <a:solidFill>
                  <a:srgbClr val="2D2D33"/>
                </a:solidFill>
                <a:latin typeface="Raleway SemiBold" panose="020B0503030101060003"/>
                <a:ea typeface="Segoe UI" panose="020B0502040204020203"/>
                <a:cs typeface="Segoe UI Semilight"/>
              </a:rPr>
              <a:t>1</a:t>
            </a:r>
            <a:endParaRPr lang="ru-RU" altLang="en-US" sz="2800" b="1">
              <a:solidFill>
                <a:srgbClr val="2D2D33"/>
              </a:solidFill>
              <a:latin typeface="Raleway SemiBold" panose="020B0503030101060003"/>
              <a:ea typeface="Segoe UI" panose="020B0502040204020203"/>
              <a:cs typeface="Segoe UI Semilight"/>
            </a:endParaRPr>
          </a:p>
        </p:txBody>
      </p:sp>
      <p:sp>
        <p:nvSpPr>
          <p:cNvPr id="3" name="Text 0"/>
          <p:cNvSpPr/>
          <p:nvPr/>
        </p:nvSpPr>
        <p:spPr bwMode="auto">
          <a:xfrm>
            <a:off x="495300" y="658495"/>
            <a:ext cx="3255010" cy="105092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4225"/>
              </a:lnSpc>
              <a:defRPr/>
            </a:pPr>
            <a:r>
              <a:rPr lang="ru-RU" sz="4000" b="1">
                <a:solidFill>
                  <a:schemeClr val="tx1">
                    <a:lumMod val="95000"/>
                    <a:lumOff val="5000"/>
                  </a:schemeClr>
                </a:solidFill>
                <a:latin typeface="Raleway Num" panose="020B0503030101060003"/>
                <a:cs typeface="Segoe UI Semilight"/>
              </a:rPr>
              <a:t>Компоненты бэкенда</a:t>
            </a:r>
            <a:endParaRPr lang="ru-RU" sz="4000" b="1">
              <a:solidFill>
                <a:schemeClr val="tx1">
                  <a:lumMod val="95000"/>
                  <a:lumOff val="5000"/>
                </a:schemeClr>
              </a:solidFill>
              <a:latin typeface="Raleway Num" panose="020B0503030101060003"/>
              <a:cs typeface="Segoe UI Semilight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 bwMode="auto">
          <a:xfrm>
            <a:off x="495300" y="269715"/>
            <a:ext cx="741442" cy="89304"/>
          </a:xfrm>
          <a:prstGeom prst="roundRect">
            <a:avLst>
              <a:gd name="adj" fmla="val 50000"/>
            </a:avLst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" name="Text Box 4"/>
          <p:cNvSpPr txBox="1"/>
          <p:nvPr/>
        </p:nvSpPr>
        <p:spPr>
          <a:xfrm>
            <a:off x="622935" y="3716655"/>
            <a:ext cx="2541905" cy="1376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ru-RU" sz="2000">
                <a:latin typeface="Raleway" panose="020B0503030101060003" charset="0"/>
                <a:ea typeface="Raleway" panose="020B0503030101060003"/>
                <a:cs typeface="Raleway" panose="020B0503030101060003" charset="0"/>
                <a:sym typeface="Raleway" panose="020B0503030101060003"/>
              </a:rPr>
              <a:t>Примеры технологий:</a:t>
            </a:r>
            <a:endParaRPr lang="ru-RU" sz="2000">
              <a:latin typeface="Raleway" panose="020B0503030101060003" charset="0"/>
              <a:ea typeface="Raleway" panose="020B0503030101060003"/>
              <a:cs typeface="Raleway" panose="020B0503030101060003" charset="0"/>
              <a:sym typeface="Raleway" panose="020B0503030101060003"/>
            </a:endParaRPr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buClr>
                <a:schemeClr val="dk1"/>
              </a:buClr>
              <a:buSzPts val="1100"/>
              <a:buNone/>
            </a:pPr>
            <a:r>
              <a:rPr lang="ru-RU" sz="20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Node.js, Django, Flask, Spring</a:t>
            </a:r>
            <a:endParaRPr lang="ru-RU" sz="2000" b="1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ed69c98c94_0_40"/>
          <p:cNvSpPr txBox="1"/>
          <p:nvPr/>
        </p:nvSpPr>
        <p:spPr>
          <a:xfrm>
            <a:off x="495300" y="692785"/>
            <a:ext cx="7183755" cy="831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Клиент-серверная архитектура</a:t>
            </a:r>
            <a:endParaRPr sz="4000" b="1" i="0" u="none" strike="noStrike" cap="non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57" name="Google Shape;57;g2ed69c98c94_0_40"/>
          <p:cNvSpPr/>
          <p:nvPr/>
        </p:nvSpPr>
        <p:spPr>
          <a:xfrm>
            <a:off x="495360" y="269640"/>
            <a:ext cx="741600" cy="89640"/>
          </a:xfrm>
          <a:custGeom>
            <a:avLst/>
            <a:gdLst/>
            <a:ahLst/>
            <a:cxnLst/>
            <a:rect l="l" t="t" r="r" b="b"/>
            <a:pathLst>
              <a:path w="2060" h="249" extrusionOk="0">
                <a:moveTo>
                  <a:pt x="1936" y="0"/>
                </a:moveTo>
                <a:cubicBezTo>
                  <a:pt x="2019" y="0"/>
                  <a:pt x="2060" y="42"/>
                  <a:pt x="2060" y="125"/>
                </a:cubicBezTo>
                <a:lnTo>
                  <a:pt x="2060" y="125"/>
                </a:lnTo>
                <a:cubicBezTo>
                  <a:pt x="2060" y="208"/>
                  <a:pt x="2019" y="249"/>
                  <a:pt x="1936" y="249"/>
                </a:cubicBezTo>
                <a:lnTo>
                  <a:pt x="124" y="249"/>
                </a:lnTo>
                <a:cubicBezTo>
                  <a:pt x="41" y="249"/>
                  <a:pt x="0" y="208"/>
                  <a:pt x="0" y="125"/>
                </a:cubicBezTo>
                <a:lnTo>
                  <a:pt x="0" y="125"/>
                </a:lnTo>
                <a:cubicBezTo>
                  <a:pt x="0" y="42"/>
                  <a:pt x="41" y="0"/>
                  <a:pt x="124" y="0"/>
                </a:cubicBezTo>
                <a:lnTo>
                  <a:pt x="1936" y="0"/>
                </a:lnTo>
                <a:close/>
              </a:path>
            </a:pathLst>
          </a:custGeom>
          <a:solidFill>
            <a:srgbClr val="FFDF00"/>
          </a:solidFill>
          <a:ln>
            <a:noFill/>
          </a:ln>
        </p:spPr>
        <p:txBody>
          <a:bodyPr spcFirstLastPara="1" wrap="square" lIns="90000" tIns="44625" rIns="90000" bIns="446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strike="noStrik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58" name="Google Shape;58;g2ed69c98c94_0_40"/>
          <p:cNvSpPr txBox="1"/>
          <p:nvPr/>
        </p:nvSpPr>
        <p:spPr>
          <a:xfrm>
            <a:off x="551180" y="3211195"/>
            <a:ext cx="5187950" cy="2717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Клиент-серверная архитектура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предполагает взаимодействие между клиентским приложением и сервером. Клиент отправляет запросы на сервер, сервер обрабатывает их и возвращает ответы клиенту. 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1" name="Google Shape;58;g2ed69c98c94_0_40"/>
          <p:cNvSpPr txBox="1"/>
          <p:nvPr/>
        </p:nvSpPr>
        <p:spPr>
          <a:xfrm>
            <a:off x="5952490" y="3211195"/>
            <a:ext cx="5645785" cy="347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p>
            <a:pPr marL="0" marR="0" lvl="0" indent="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800" b="1">
                <a:latin typeface="Raleway Bold" panose="020B0503030101060003" charset="0"/>
                <a:ea typeface="Raleway" panose="020B0503030101060003"/>
                <a:cs typeface="Raleway Bold" panose="020B0503030101060003" charset="0"/>
                <a:sym typeface="Raleway" panose="020B0503030101060003"/>
              </a:rPr>
              <a:t>Например,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мобильное приложение может отправить запрос на сервер для получения списка пользователей, сервер обработает запрос, получит данные из базы данных и отправит их обратно клиенту. 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800" b="1">
                <a:latin typeface="Raleway Bold" panose="020B0503030101060003" charset="0"/>
                <a:ea typeface="Raleway" panose="020B0503030101060003"/>
                <a:cs typeface="Raleway Bold" panose="020B0503030101060003" charset="0"/>
                <a:sym typeface="Raleway" panose="020B0503030101060003"/>
              </a:rPr>
              <a:t>Этот подход позволяет разделить логику приложения на клиентскую и серверную части, обеспечивая гибкость и масштабируемость.</a:t>
            </a:r>
            <a:endParaRPr sz="1800" b="1">
              <a:latin typeface="Raleway Bold" panose="020B0503030101060003" charset="0"/>
              <a:ea typeface="Raleway" panose="020B0503030101060003"/>
              <a:cs typeface="Raleway Bold" panose="020B0503030101060003" charset="0"/>
              <a:sym typeface="Raleway" panose="020B0503030101060003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d69c98c94_0_53"/>
          <p:cNvSpPr txBox="1"/>
          <p:nvPr/>
        </p:nvSpPr>
        <p:spPr>
          <a:xfrm>
            <a:off x="495300" y="658495"/>
            <a:ext cx="5196840" cy="831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Сетевые операции в Android</a:t>
            </a:r>
            <a:endParaRPr sz="4000" b="1" i="0" u="none" strike="noStrike" cap="non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64" name="Google Shape;64;g2ed69c98c94_0_53"/>
          <p:cNvSpPr/>
          <p:nvPr/>
        </p:nvSpPr>
        <p:spPr>
          <a:xfrm>
            <a:off x="495360" y="269640"/>
            <a:ext cx="741600" cy="89640"/>
          </a:xfrm>
          <a:custGeom>
            <a:avLst/>
            <a:gdLst/>
            <a:ahLst/>
            <a:cxnLst/>
            <a:rect l="l" t="t" r="r" b="b"/>
            <a:pathLst>
              <a:path w="2060" h="249" extrusionOk="0">
                <a:moveTo>
                  <a:pt x="1936" y="0"/>
                </a:moveTo>
                <a:cubicBezTo>
                  <a:pt x="2019" y="0"/>
                  <a:pt x="2060" y="42"/>
                  <a:pt x="2060" y="125"/>
                </a:cubicBezTo>
                <a:lnTo>
                  <a:pt x="2060" y="125"/>
                </a:lnTo>
                <a:cubicBezTo>
                  <a:pt x="2060" y="208"/>
                  <a:pt x="2019" y="249"/>
                  <a:pt x="1936" y="249"/>
                </a:cubicBezTo>
                <a:lnTo>
                  <a:pt x="124" y="249"/>
                </a:lnTo>
                <a:cubicBezTo>
                  <a:pt x="41" y="249"/>
                  <a:pt x="0" y="208"/>
                  <a:pt x="0" y="125"/>
                </a:cubicBezTo>
                <a:lnTo>
                  <a:pt x="0" y="125"/>
                </a:lnTo>
                <a:cubicBezTo>
                  <a:pt x="0" y="42"/>
                  <a:pt x="41" y="0"/>
                  <a:pt x="124" y="0"/>
                </a:cubicBezTo>
                <a:lnTo>
                  <a:pt x="1936" y="0"/>
                </a:lnTo>
                <a:close/>
              </a:path>
            </a:pathLst>
          </a:custGeom>
          <a:solidFill>
            <a:srgbClr val="FFDF00"/>
          </a:solidFill>
          <a:ln>
            <a:noFill/>
          </a:ln>
        </p:spPr>
        <p:txBody>
          <a:bodyPr spcFirstLastPara="1" wrap="square" lIns="90000" tIns="44625" rIns="90000" bIns="446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strike="noStrik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65" name="Google Shape;65;g2ed69c98c94_0_53"/>
          <p:cNvSpPr txBox="1"/>
          <p:nvPr/>
        </p:nvSpPr>
        <p:spPr>
          <a:xfrm>
            <a:off x="495300" y="3075305"/>
            <a:ext cx="5083810" cy="2677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В Android приложения часто взаимодействуют с удаленными серверами для получения и отправки данных. </a:t>
            </a:r>
            <a:endParaRPr lang="ru-RU"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900"/>
              </a:spcBef>
              <a:buNone/>
            </a:pP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Сетевые операции должны выполняться правильно и эффективно, чтобы </a:t>
            </a:r>
            <a:r>
              <a:rPr lang="ru-RU" sz="1800" b="1">
                <a:latin typeface="Raleway Bold" panose="020B0503030101060003" charset="0"/>
                <a:ea typeface="Raleway" panose="020B0503030101060003"/>
                <a:cs typeface="Raleway Bold" panose="020B0503030101060003" charset="0"/>
                <a:sym typeface="Raleway" panose="020B0503030101060003"/>
              </a:rPr>
              <a:t>обеспечить безопасность, производительность и надежность. </a:t>
            </a:r>
            <a:endParaRPr sz="1800" b="1">
              <a:latin typeface="Raleway Bold" panose="020B0503030101060003" charset="0"/>
              <a:ea typeface="Raleway" panose="020B0503030101060003"/>
              <a:cs typeface="Raleway Bold" panose="020B0503030101060003" charset="0"/>
              <a:sym typeface="Raleway" panose="020B0503030101060003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b="1">
              <a:latin typeface="Raleway Bold" panose="020B0503030101060003" charset="0"/>
              <a:ea typeface="Raleway" panose="020B0503030101060003"/>
              <a:cs typeface="Raleway Bold" panose="020B0503030101060003" charset="0"/>
              <a:sym typeface="Raleway" panose="020B0503030101060003"/>
            </a:endParaRPr>
          </a:p>
        </p:txBody>
      </p:sp>
      <p:sp>
        <p:nvSpPr>
          <p:cNvPr id="1" name="Google Shape;65;g2ed69c98c94_0_53"/>
          <p:cNvSpPr txBox="1"/>
          <p:nvPr/>
        </p:nvSpPr>
        <p:spPr>
          <a:xfrm>
            <a:off x="6023610" y="3075305"/>
            <a:ext cx="5537200" cy="3258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p>
            <a:pPr marL="0" marR="0" lvl="0" indent="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800">
                <a:latin typeface="Raleway" panose="020B0503030101060003" charset="0"/>
                <a:ea typeface="Raleway" panose="020B0503030101060003"/>
                <a:cs typeface="Raleway" panose="020B0503030101060003" charset="0"/>
                <a:sym typeface="Raleway" panose="020B0503030101060003"/>
              </a:rPr>
              <a:t>Например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, запросы к серверу должны выполняться асинхронно, чтобы не блокировать пользовательский интерфейс. </a:t>
            </a:r>
            <a:endParaRPr lang="ru-RU"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800" b="1">
                <a:latin typeface="Raleway Bold" panose="020B0503030101060003" charset="0"/>
                <a:ea typeface="Raleway" panose="020B0503030101060003"/>
                <a:cs typeface="Raleway Bold" panose="020B0503030101060003" charset="0"/>
                <a:sym typeface="Raleway" panose="020B0503030101060003"/>
              </a:rPr>
              <a:t>Важно также обрабатывать ошибки, возникающие при сетевых операциях, и обеспечивать безопасность данных, передаваемых по сети.</a:t>
            </a:r>
            <a:endParaRPr sz="1800" b="1">
              <a:latin typeface="Raleway Bold" panose="020B0503030101060003" charset="0"/>
              <a:ea typeface="Raleway" panose="020B0503030101060003"/>
              <a:cs typeface="Raleway Bold" panose="020B0503030101060003" charset="0"/>
              <a:sym typeface="Raleway" panose="020B0503030101060003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/>
          <p:nvPr/>
        </p:nvSpPr>
        <p:spPr bwMode="auto">
          <a:xfrm>
            <a:off x="8184474" y="764263"/>
            <a:ext cx="3636626" cy="2712227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0" name="TextBox 19"/>
          <p:cNvSpPr txBox="1"/>
          <p:nvPr/>
        </p:nvSpPr>
        <p:spPr bwMode="auto">
          <a:xfrm>
            <a:off x="8440765" y="963675"/>
            <a:ext cx="3124043" cy="1494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Aft>
                <a:spcPts val="1200"/>
              </a:spcAft>
              <a:defRPr/>
            </a:pPr>
            <a:r>
              <a:rPr lang="ru-RU" b="1">
                <a:solidFill>
                  <a:schemeClr val="tx1">
                    <a:lumMod val="85000"/>
                    <a:lumOff val="15000"/>
                  </a:schemeClr>
                </a:solidFill>
                <a:latin typeface="Raleway" panose="020B0503030101060003"/>
              </a:rPr>
              <a:t>OkHttp</a:t>
            </a:r>
            <a:endParaRPr lang="ru-RU" b="1">
              <a:solidFill>
                <a:schemeClr val="tx1">
                  <a:lumMod val="85000"/>
                  <a:lumOff val="15000"/>
                </a:schemeClr>
              </a:solidFill>
              <a:latin typeface="Raleway" panose="020B0503030101060003"/>
            </a:endParaRPr>
          </a:p>
          <a:p>
            <a:pPr>
              <a:lnSpc>
                <a:spcPct val="110000"/>
              </a:lnSpc>
              <a:spcAft>
                <a:spcPts val="1200"/>
              </a:spcAft>
              <a:defRPr/>
            </a:pPr>
            <a:r>
              <a:rPr lang="ru-RU" sz="1200">
                <a:solidFill>
                  <a:schemeClr val="tx1">
                    <a:lumMod val="85000"/>
                    <a:lumOff val="15000"/>
                  </a:schemeClr>
                </a:solidFill>
                <a:latin typeface="Raleway" panose="020B0503030101060003"/>
              </a:rPr>
              <a:t>это мощная и гибкая библиотека для выполнения HTTP-запросов. Она поддерживает синхронные и асинхронные запросы, обработку ответов, кэширование и многое другое.</a:t>
            </a:r>
            <a:endParaRPr lang="ru-RU" sz="1200">
              <a:solidFill>
                <a:schemeClr val="tx1">
                  <a:lumMod val="85000"/>
                  <a:lumOff val="15000"/>
                </a:schemeClr>
              </a:solidFill>
              <a:latin typeface="Raleway" panose="020B0503030101060003"/>
            </a:endParaRPr>
          </a:p>
        </p:txBody>
      </p:sp>
      <p:sp>
        <p:nvSpPr>
          <p:cNvPr id="21" name="Прямоугольник 20"/>
          <p:cNvSpPr/>
          <p:nvPr/>
        </p:nvSpPr>
        <p:spPr bwMode="auto">
          <a:xfrm>
            <a:off x="4277686" y="3736698"/>
            <a:ext cx="3636626" cy="2712227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>
              <a:latin typeface="Raleway Num" panose="020B0503030101060003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4533977" y="3936110"/>
            <a:ext cx="3124043" cy="1494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Aft>
                <a:spcPts val="1200"/>
              </a:spcAft>
              <a:defRPr/>
            </a:pPr>
            <a:r>
              <a:rPr lang="ru-RU" b="1">
                <a:solidFill>
                  <a:schemeClr val="tx1">
                    <a:lumMod val="85000"/>
                    <a:lumOff val="15000"/>
                  </a:schemeClr>
                </a:solidFill>
                <a:latin typeface="Raleway Num" panose="020B0503030101060003"/>
              </a:rPr>
              <a:t>Retrofit</a:t>
            </a:r>
            <a:endParaRPr lang="ru-RU" b="1">
              <a:solidFill>
                <a:schemeClr val="tx1">
                  <a:lumMod val="85000"/>
                  <a:lumOff val="15000"/>
                </a:schemeClr>
              </a:solidFill>
              <a:latin typeface="Raleway Num" panose="020B0503030101060003"/>
            </a:endParaRPr>
          </a:p>
          <a:p>
            <a:pPr>
              <a:lnSpc>
                <a:spcPct val="110000"/>
              </a:lnSpc>
              <a:spcAft>
                <a:spcPts val="1200"/>
              </a:spcAft>
              <a:defRPr/>
            </a:pPr>
            <a:r>
              <a:rPr lang="ru-RU" sz="1200">
                <a:solidFill>
                  <a:schemeClr val="tx1">
                    <a:lumMod val="85000"/>
                    <a:lumOff val="15000"/>
                  </a:schemeClr>
                </a:solidFill>
                <a:latin typeface="Raleway Num" panose="020B0503030101060003"/>
              </a:rPr>
              <a:t>это библиотека для взаимодействия с REST API. Она упрощает создание HTTP-запросов, обработку ответов и сериализацию данных. Retrofit использует OkHttp под капотом.</a:t>
            </a:r>
            <a:endParaRPr lang="ru-RU" sz="1200">
              <a:solidFill>
                <a:schemeClr val="tx1">
                  <a:lumMod val="85000"/>
                  <a:lumOff val="15000"/>
                </a:schemeClr>
              </a:solidFill>
              <a:latin typeface="Raleway Num" panose="020B0503030101060003"/>
            </a:endParaRPr>
          </a:p>
        </p:txBody>
      </p:sp>
      <p:sp>
        <p:nvSpPr>
          <p:cNvPr id="23" name="Прямоугольник 22"/>
          <p:cNvSpPr/>
          <p:nvPr/>
        </p:nvSpPr>
        <p:spPr bwMode="auto">
          <a:xfrm>
            <a:off x="8170602" y="3736698"/>
            <a:ext cx="3636626" cy="2712227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>
              <a:latin typeface="Raleway Num" panose="020B0503030101060003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8426894" y="3936110"/>
            <a:ext cx="3124043" cy="1697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Aft>
                <a:spcPts val="1200"/>
              </a:spcAft>
              <a:defRPr/>
            </a:pPr>
            <a:r>
              <a:rPr lang="ru-RU" b="1">
                <a:solidFill>
                  <a:schemeClr val="tx1">
                    <a:lumMod val="85000"/>
                    <a:lumOff val="15000"/>
                  </a:schemeClr>
                </a:solidFill>
                <a:latin typeface="Raleway Num" panose="020B0503030101060003"/>
              </a:rPr>
              <a:t>Volley</a:t>
            </a:r>
            <a:endParaRPr lang="ru-RU" b="1">
              <a:solidFill>
                <a:schemeClr val="tx1">
                  <a:lumMod val="85000"/>
                  <a:lumOff val="15000"/>
                </a:schemeClr>
              </a:solidFill>
              <a:latin typeface="Raleway Num" panose="020B0503030101060003"/>
            </a:endParaRPr>
          </a:p>
          <a:p>
            <a:pPr>
              <a:lnSpc>
                <a:spcPct val="110000"/>
              </a:lnSpc>
              <a:spcAft>
                <a:spcPts val="1200"/>
              </a:spcAft>
              <a:defRPr/>
            </a:pPr>
            <a:r>
              <a:rPr lang="ru-RU" sz="1200">
                <a:solidFill>
                  <a:schemeClr val="tx1">
                    <a:lumMod val="85000"/>
                    <a:lumOff val="15000"/>
                  </a:schemeClr>
                </a:solidFill>
                <a:latin typeface="Raleway Num" panose="020B0503030101060003"/>
              </a:rPr>
              <a:t>это библиотека, разработанная Google для выполнения сетевых операций в Android. Она поддерживает выполнение запросов, кэширование, обработку ошибок и более сложные функции, такие как загрузка изображений.</a:t>
            </a:r>
            <a:endParaRPr lang="ru-RU" sz="1200">
              <a:solidFill>
                <a:schemeClr val="tx1">
                  <a:lumMod val="85000"/>
                  <a:lumOff val="15000"/>
                </a:schemeClr>
              </a:solidFill>
              <a:latin typeface="Raleway Num" panose="020B0503030101060003"/>
            </a:endParaRPr>
          </a:p>
        </p:txBody>
      </p:sp>
      <p:sp>
        <p:nvSpPr>
          <p:cNvPr id="3" name="Text 0"/>
          <p:cNvSpPr/>
          <p:nvPr/>
        </p:nvSpPr>
        <p:spPr bwMode="auto">
          <a:xfrm>
            <a:off x="495300" y="658495"/>
            <a:ext cx="3255010" cy="105092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4225"/>
              </a:lnSpc>
              <a:defRPr/>
            </a:pPr>
            <a:r>
              <a:rPr lang="ru-RU" sz="4000" b="1">
                <a:solidFill>
                  <a:schemeClr val="tx1">
                    <a:lumMod val="95000"/>
                    <a:lumOff val="5000"/>
                  </a:schemeClr>
                </a:solidFill>
                <a:latin typeface="Raleway Num" panose="020B0503030101060003"/>
                <a:cs typeface="Segoe UI Semilight"/>
              </a:rPr>
              <a:t>Популярные библиотеки</a:t>
            </a:r>
            <a:endParaRPr lang="ru-RU" sz="4000" b="1">
              <a:solidFill>
                <a:schemeClr val="tx1">
                  <a:lumMod val="95000"/>
                  <a:lumOff val="5000"/>
                </a:schemeClr>
              </a:solidFill>
              <a:latin typeface="Raleway Num" panose="020B0503030101060003"/>
              <a:cs typeface="Segoe UI Semilight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 bwMode="auto">
          <a:xfrm>
            <a:off x="495300" y="269715"/>
            <a:ext cx="741442" cy="89304"/>
          </a:xfrm>
          <a:prstGeom prst="roundRect">
            <a:avLst>
              <a:gd name="adj" fmla="val 50000"/>
            </a:avLst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" name="Text Box 4"/>
          <p:cNvSpPr txBox="1"/>
          <p:nvPr/>
        </p:nvSpPr>
        <p:spPr>
          <a:xfrm>
            <a:off x="622935" y="3716655"/>
            <a:ext cx="3004185" cy="24860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6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Каждая библиотека имеет свои преимущества и недостатки.</a:t>
            </a:r>
            <a:endParaRPr lang="ru-RU" sz="16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buNone/>
            </a:pPr>
            <a:r>
              <a:rPr lang="ru-RU" sz="2000" b="1">
                <a:latin typeface="Raleway Bold" panose="020B0503030101060003" charset="0"/>
                <a:ea typeface="Raleway" panose="020B0503030101060003"/>
                <a:cs typeface="Raleway Bold" panose="020B0503030101060003" charset="0"/>
                <a:sym typeface="Raleway" panose="020B0503030101060003"/>
              </a:rPr>
              <a:t>OkHttp </a:t>
            </a:r>
            <a:r>
              <a:rPr lang="ru-RU" sz="2000">
                <a:latin typeface="Raleway" panose="020B0503030101060003" charset="0"/>
                <a:ea typeface="Raleway" panose="020B0503030101060003"/>
                <a:cs typeface="Raleway" panose="020B0503030101060003" charset="0"/>
                <a:sym typeface="Raleway" panose="020B0503030101060003"/>
              </a:rPr>
              <a:t>и</a:t>
            </a:r>
            <a:r>
              <a:rPr lang="ru-RU" sz="2000" b="1">
                <a:latin typeface="Raleway Bold" panose="020B0503030101060003" charset="0"/>
                <a:ea typeface="Raleway" panose="020B0503030101060003"/>
                <a:cs typeface="Raleway Bold" panose="020B0503030101060003" charset="0"/>
                <a:sym typeface="Raleway" panose="020B0503030101060003"/>
              </a:rPr>
              <a:t> Retrofit </a:t>
            </a:r>
            <a:r>
              <a:rPr lang="ru-RU" sz="20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широко используются благодаря своей гибкости и простоте использования.</a:t>
            </a:r>
            <a:endParaRPr lang="ru-RU" sz="2000" b="1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d69c98c94_0_67"/>
          <p:cNvSpPr txBox="1"/>
          <p:nvPr/>
        </p:nvSpPr>
        <p:spPr>
          <a:xfrm>
            <a:off x="495300" y="658495"/>
            <a:ext cx="7351395" cy="831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Обработка сетевых операций</a:t>
            </a:r>
            <a:endParaRPr sz="4000" b="1" i="0" u="none" strike="noStrike" cap="non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78" name="Google Shape;78;g2ed69c98c94_0_67"/>
          <p:cNvSpPr/>
          <p:nvPr/>
        </p:nvSpPr>
        <p:spPr>
          <a:xfrm>
            <a:off x="495360" y="269640"/>
            <a:ext cx="741600" cy="89640"/>
          </a:xfrm>
          <a:custGeom>
            <a:avLst/>
            <a:gdLst/>
            <a:ahLst/>
            <a:cxnLst/>
            <a:rect l="l" t="t" r="r" b="b"/>
            <a:pathLst>
              <a:path w="2060" h="249" extrusionOk="0">
                <a:moveTo>
                  <a:pt x="1936" y="0"/>
                </a:moveTo>
                <a:cubicBezTo>
                  <a:pt x="2019" y="0"/>
                  <a:pt x="2060" y="42"/>
                  <a:pt x="2060" y="125"/>
                </a:cubicBezTo>
                <a:lnTo>
                  <a:pt x="2060" y="125"/>
                </a:lnTo>
                <a:cubicBezTo>
                  <a:pt x="2060" y="208"/>
                  <a:pt x="2019" y="249"/>
                  <a:pt x="1936" y="249"/>
                </a:cubicBezTo>
                <a:lnTo>
                  <a:pt x="124" y="249"/>
                </a:lnTo>
                <a:cubicBezTo>
                  <a:pt x="41" y="249"/>
                  <a:pt x="0" y="208"/>
                  <a:pt x="0" y="125"/>
                </a:cubicBezTo>
                <a:lnTo>
                  <a:pt x="0" y="125"/>
                </a:lnTo>
                <a:cubicBezTo>
                  <a:pt x="0" y="42"/>
                  <a:pt x="41" y="0"/>
                  <a:pt x="124" y="0"/>
                </a:cubicBezTo>
                <a:lnTo>
                  <a:pt x="1936" y="0"/>
                </a:lnTo>
                <a:close/>
              </a:path>
            </a:pathLst>
          </a:custGeom>
          <a:solidFill>
            <a:srgbClr val="FFDF00"/>
          </a:solidFill>
          <a:ln>
            <a:noFill/>
          </a:ln>
        </p:spPr>
        <p:txBody>
          <a:bodyPr spcFirstLastPara="1" wrap="square" lIns="90000" tIns="44625" rIns="90000" bIns="446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strike="noStrik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79" name="Google Shape;79;g2ed69c98c94_0_67"/>
          <p:cNvSpPr txBox="1"/>
          <p:nvPr/>
        </p:nvSpPr>
        <p:spPr>
          <a:xfrm>
            <a:off x="495300" y="2922905"/>
            <a:ext cx="3550920" cy="3682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sz="1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Асинхронное программирование: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</a:t>
            </a:r>
            <a:endParaRPr lang="ru-RU"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В Android важно выполнять сетевые операции асинхронно, чтобы не блокировать основной поток и не ухудшать пользовательский опыт. Для этого можно использовать AsyncTask, Handler, Executor или современные подходы, такие как Kotlin Coroutines и RxJava.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1" name="Google Shape;79;g2ed69c98c94_0_67"/>
          <p:cNvSpPr txBox="1"/>
          <p:nvPr/>
        </p:nvSpPr>
        <p:spPr>
          <a:xfrm>
            <a:off x="4582795" y="2922905"/>
            <a:ext cx="3682365" cy="363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Обработка ошибок: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</a:t>
            </a:r>
            <a:endParaRPr lang="ru-RU"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buNone/>
            </a:pP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При выполнении сетевых операций могут возникать различные ошибки, такие как отсутствие сети, тайм-ауты, ошибки сервера. Эти ошибки должны обрабатываться корректно, чтобы приложение могло информировать пользователя и предпринимать соответствующие действия.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2" name="Google Shape;79;g2ed69c98c94_0_67"/>
          <p:cNvSpPr txBox="1"/>
          <p:nvPr/>
        </p:nvSpPr>
        <p:spPr>
          <a:xfrm>
            <a:off x="8615045" y="2922905"/>
            <a:ext cx="3128010" cy="3583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sz="1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Безопасность: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</a:t>
            </a:r>
            <a:endParaRPr lang="ru-RU"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Передача данных по сети должна быть безопасной. Для этого используется HTTPS, а также дополнительные методы шифрования и аутентификации.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8747</Words>
  <Application>WPS Writer</Application>
  <PresentationFormat/>
  <Paragraphs>219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53" baseType="lpstr">
      <vt:lpstr>Arial</vt:lpstr>
      <vt:lpstr>SimSun</vt:lpstr>
      <vt:lpstr>Wingdings</vt:lpstr>
      <vt:lpstr>Arial</vt:lpstr>
      <vt:lpstr>Times New Roman</vt:lpstr>
      <vt:lpstr>Raleway</vt:lpstr>
      <vt:lpstr>Calibri</vt:lpstr>
      <vt:lpstr>Helvetica Neue</vt:lpstr>
      <vt:lpstr>Courier New</vt:lpstr>
      <vt:lpstr>Microsoft YaHei</vt:lpstr>
      <vt:lpstr>汉仪旗黑</vt:lpstr>
      <vt:lpstr>宋体-简</vt:lpstr>
      <vt:lpstr>Arial Unicode MS</vt:lpstr>
      <vt:lpstr>Raleway Num</vt:lpstr>
      <vt:lpstr>Segoe UI</vt:lpstr>
      <vt:lpstr>苹方-简</vt:lpstr>
      <vt:lpstr>Segoe UI Semilight</vt:lpstr>
      <vt:lpstr>Thonburi</vt:lpstr>
      <vt:lpstr>Raleway Num Regular</vt:lpstr>
      <vt:lpstr>Raleway Num Bold</vt:lpstr>
      <vt:lpstr>Raleway Bold</vt:lpstr>
      <vt:lpstr>Raleway SemiBold</vt:lpstr>
      <vt:lpstr>Raleway</vt:lpstr>
      <vt:lpstr>Raleway Num Italic</vt:lpstr>
      <vt:lpstr>Raleway Num SemBd</vt:lpstr>
      <vt:lpstr>Raleway Num</vt:lpstr>
      <vt:lpstr>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Vadim Chesnokov</dc:creator>
  <cp:lastModifiedBy>WPS_1725248511</cp:lastModifiedBy>
  <cp:revision>1</cp:revision>
  <dcterms:created xsi:type="dcterms:W3CDTF">2024-09-23T07:55:29Z</dcterms:created>
  <dcterms:modified xsi:type="dcterms:W3CDTF">2024-09-23T07:55:29Z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1033-5.7.3.8095</vt:lpwstr>
  </property>
</Properties>
</file>