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22" r:id="rId3"/>
    <p:sldId id="257" r:id="rId4"/>
    <p:sldId id="258" r:id="rId6"/>
    <p:sldId id="298" r:id="rId7"/>
    <p:sldId id="299" r:id="rId8"/>
    <p:sldId id="300" r:id="rId9"/>
    <p:sldId id="31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1" r:id="rId20"/>
    <p:sldId id="297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 panose="020B0604020202020204"/>
      </a:defRPr>
    </a:lvl1pPr>
    <a:lvl2pPr indent="228600" latinLnBrk="0">
      <a:defRPr sz="1400">
        <a:latin typeface="+mj-lt"/>
        <a:ea typeface="+mj-ea"/>
        <a:cs typeface="+mj-cs"/>
        <a:sym typeface="Arial" panose="020B0604020202020204"/>
      </a:defRPr>
    </a:lvl2pPr>
    <a:lvl3pPr indent="457200" latinLnBrk="0">
      <a:defRPr sz="1400">
        <a:latin typeface="+mj-lt"/>
        <a:ea typeface="+mj-ea"/>
        <a:cs typeface="+mj-cs"/>
        <a:sym typeface="Arial" panose="020B0604020202020204"/>
      </a:defRPr>
    </a:lvl3pPr>
    <a:lvl4pPr indent="685800" latinLnBrk="0">
      <a:defRPr sz="1400">
        <a:latin typeface="+mj-lt"/>
        <a:ea typeface="+mj-ea"/>
        <a:cs typeface="+mj-cs"/>
        <a:sym typeface="Arial" panose="020B0604020202020204"/>
      </a:defRPr>
    </a:lvl4pPr>
    <a:lvl5pPr indent="914400" latinLnBrk="0">
      <a:defRPr sz="1400">
        <a:latin typeface="+mj-lt"/>
        <a:ea typeface="+mj-ea"/>
        <a:cs typeface="+mj-cs"/>
        <a:sym typeface="Arial" panose="020B0604020202020204"/>
      </a:defRPr>
    </a:lvl5pPr>
    <a:lvl6pPr indent="1143000" latinLnBrk="0">
      <a:defRPr sz="1400">
        <a:latin typeface="+mj-lt"/>
        <a:ea typeface="+mj-ea"/>
        <a:cs typeface="+mj-cs"/>
        <a:sym typeface="Arial" panose="020B0604020202020204"/>
      </a:defRPr>
    </a:lvl6pPr>
    <a:lvl7pPr indent="1371600" latinLnBrk="0">
      <a:defRPr sz="1400">
        <a:latin typeface="+mj-lt"/>
        <a:ea typeface="+mj-ea"/>
        <a:cs typeface="+mj-cs"/>
        <a:sym typeface="Arial" panose="020B0604020202020204"/>
      </a:defRPr>
    </a:lvl7pPr>
    <a:lvl8pPr indent="1600200" latinLnBrk="0">
      <a:defRPr sz="1400">
        <a:latin typeface="+mj-lt"/>
        <a:ea typeface="+mj-ea"/>
        <a:cs typeface="+mj-cs"/>
        <a:sym typeface="Arial" panose="020B0604020202020204"/>
      </a:defRPr>
    </a:lvl8pPr>
    <a:lvl9pPr indent="1828800" latinLnBrk="0">
      <a:defRPr sz="1400">
        <a:latin typeface="+mj-lt"/>
        <a:ea typeface="+mj-ea"/>
        <a:cs typeface="+mj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Но всегда по силам описать сценарии тестирования какой-либо доработки (перед началом разработки).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Помним же, да, что у нас много работы и мало рук.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Но всегда по силам описать сценарии тестирования какой-либо доработки (перед началом разработки).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Помним же, да, что у нас много работы и мало рук.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Но всегда по силам описать сценарии тестирования какой-либо доработки (перед началом разработки).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Помним же, да, что у нас много работы и мало рук.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Но всегда по силам описать сценарии тестирования какой-либо доработки (перед началом разработки).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Помним же, да, что у нас много работы и мало рук.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Но всегда по силам описать сценарии тестирования какой-либо доработки (перед началом разработки).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Помним же, да, что у нас много работы и мало рук.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Но всегда по силам описать сценарии тестирования какой-либо доработки (перед началом разработки).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Помним же, да, что у нас много работы и мало рук.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Но всегда по силам описать сценарии тестирования какой-либо доработки (перед началом разработки).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Помним же, да, что у нас много работы и мало рук.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Но всегда по силам описать сценарии тестирования какой-либо доработки (перед началом разработки).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Помним же, да, что у нас много работы и мало рук.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Но всегда по силам описать сценарии тестирования какой-либо доработки (перед началом разработки).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Помним же, да, что у нас много работы и мало рук.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Но всегда по силам описать сценарии тестирования какой-либо доработки (перед началом разработки).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Помним же, да, что у нас много работы и мало рук.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Но всегда по силам описать сценарии тестирования какой-либо доработки (перед началом разработки).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Помним же, да, что у нас много работы и мало рук.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Но всегда по силам описать сценарии тестирования какой-либо доработки (перед началом разработки).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Помним же, да, что у нас много работы и мало рук.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Но всегда по силам описать сценарии тестирования какой-либо доработки (перед началом разработки).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Помним же, да, что у нас много работы и мало рук.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Но всегда по силам описать сценарии тестирования какой-либо доработки (перед началом разработки).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Помним же, да, что у нас много работы и мало рук.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Но всегда по силам описать сценарии тестирования какой-либо доработки (перед началом разработки).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Помним же, да, что у нас много работы и мало рук.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Но всегда по силам описать сценарии тестирования какой-либо доработки (перед началом разработки).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</a:p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Помним же, да, что у нас много работы и мало рук.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6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Текст заголовка"/>
          <p:cNvSpPr txBox="1">
            <a:spLocks noGrp="1"/>
          </p:cNvSpPr>
          <p:nvPr>
            <p:ph type="title" hasCustomPrompt="1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5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Google Shape;36;p127"/>
          <p:cNvSpPr txBox="1">
            <a:spLocks noGrp="1"/>
          </p:cNvSpPr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2400" b="1"/>
            </a:lvl1pPr>
            <a:lvl2pPr marL="228600" indent="457200">
              <a:buClrTx/>
              <a:buSzTx/>
              <a:buFontTx/>
              <a:buNone/>
              <a:defRPr sz="2400" b="1"/>
            </a:lvl2pPr>
            <a:lvl3pPr marL="228600" indent="914400">
              <a:buClrTx/>
              <a:buSzTx/>
              <a:buFontTx/>
              <a:buNone/>
              <a:defRPr sz="2400" b="1"/>
            </a:lvl3pPr>
            <a:lvl4pPr marL="228600" indent="1371600">
              <a:buClrTx/>
              <a:buSzTx/>
              <a:buFontTx/>
              <a:buNone/>
              <a:defRPr sz="2400" b="1"/>
            </a:lvl4pPr>
            <a:lvl5pPr marL="228600" indent="1828800">
              <a:buClrTx/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Google Shape;43;p128"/>
          <p:cNvSpPr txBox="1">
            <a:spLocks noGrp="1"/>
          </p:cNvSpPr>
          <p:nvPr>
            <p:ph type="body" sz="half" idx="21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51" name="Google Shape;44;p128"/>
          <p:cNvSpPr txBox="1">
            <a:spLocks noGrp="1"/>
          </p:cNvSpPr>
          <p:nvPr>
            <p:ph type="body" sz="quarter" idx="2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2400" b="1"/>
            </a:pPr>
          </a:p>
        </p:txBody>
      </p:sp>
      <p:sp>
        <p:nvSpPr>
          <p:cNvPr id="52" name="Google Shape;45;p128"/>
          <p:cNvSpPr txBox="1">
            <a:spLocks noGrp="1"/>
          </p:cNvSpPr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екст заголовк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185" indent="-464185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" name="Google Shape;61;p131"/>
          <p:cNvSpPr txBox="1"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6" name="Google Shape;67;p13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7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4572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513840" marR="0" indent="-4978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hyperlink" Target="https://github.com/sqlcipher/android-database-sqlcipher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495300" y="3942305"/>
            <a:ext cx="10572718" cy="2158365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>
            <a:defPPr>
              <a:defRPr lang="ru-RU"/>
            </a:defPPr>
            <a:lvl1pPr>
              <a:lnSpc>
                <a:spcPct val="80000"/>
              </a:lnSpc>
              <a:defRPr sz="9600" b="1">
                <a:solidFill>
                  <a:schemeClr val="tx1">
                    <a:lumMod val="85000"/>
                    <a:lumOff val="15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defRPr>
            </a:lvl1pPr>
          </a:lstStyle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>
                <a:latin typeface="Raleway Num" panose="020B0503030101060003"/>
              </a:rPr>
              <a:t>Файлы </a:t>
            </a:r>
            <a:endParaRPr lang="ru-RU">
              <a:latin typeface="Raleway Num" panose="020B0503030101060003"/>
            </a:endParaRP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>
                <a:latin typeface="Raleway Num" panose="020B0503030101060003"/>
              </a:rPr>
              <a:t>и базы данных</a:t>
            </a:r>
            <a:endParaRPr lang="ru-RU">
              <a:latin typeface="Raleway Num" panose="020B0503030101060003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95300" y="588886"/>
            <a:ext cx="3858047" cy="562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95300" y="6100669"/>
            <a:ext cx="4175146" cy="3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© 202</a:t>
            </a:r>
            <a:r>
              <a:rPr lang="ru-RU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4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 TRUE ENGINEERING</a:t>
            </a:r>
            <a:r>
              <a:rPr lang="ru-RU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. КОНФИДЕНЦИАЛЬНО.</a:t>
            </a:r>
            <a:endParaRPr lang="ru-RU" sz="1200">
              <a:solidFill>
                <a:schemeClr val="bg1">
                  <a:lumMod val="50000"/>
                </a:schemeClr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/>
          <p:nvPr/>
        </p:nvSpPr>
        <p:spPr bwMode="auto">
          <a:xfrm>
            <a:off x="4841823" y="0"/>
            <a:ext cx="735017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701555" y="-14699"/>
            <a:ext cx="6116732" cy="6864163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3" name="Прямоугольник с двумя скругленными соседними углами 9"/>
          <p:cNvSpPr/>
          <p:nvPr/>
        </p:nvSpPr>
        <p:spPr bwMode="auto">
          <a:xfrm rot="16199999">
            <a:off x="5871148" y="34975"/>
            <a:ext cx="5891136" cy="6750571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25" name="Google Shape;210;g2cc3a7c4520_1_28"/>
          <p:cNvSpPr txBox="1"/>
          <p:nvPr/>
        </p:nvSpPr>
        <p:spPr>
          <a:xfrm>
            <a:off x="495300" y="658495"/>
            <a:ext cx="3752215" cy="105791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ct val="86000"/>
              </a:lnSpc>
            </a:pPr>
            <a:r>
              <a:rPr lang="en-US" dirty="0"/>
              <a:t>Proto Datastore</a:t>
            </a:r>
            <a:endParaRPr dirty="0"/>
          </a:p>
        </p:txBody>
      </p:sp>
      <p:sp>
        <p:nvSpPr>
          <p:cNvPr id="126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3570" y="2773045"/>
            <a:ext cx="6488430" cy="3330575"/>
          </a:xfrm>
          <a:prstGeom prst="rect">
            <a:avLst/>
          </a:prstGeom>
        </p:spPr>
      </p:pic>
      <p:sp>
        <p:nvSpPr>
          <p:cNvPr id="10" name="Прямоугольник 6"/>
          <p:cNvSpPr txBox="1"/>
          <p:nvPr/>
        </p:nvSpPr>
        <p:spPr>
          <a:xfrm>
            <a:off x="495300" y="3017520"/>
            <a:ext cx="3954145" cy="35407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Proto Datastore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требует предопределенную схему, для хранения сложных типов. Схему необходимо хранить в директории </a:t>
            </a:r>
            <a:r>
              <a:rPr lang="en-US" b="1" dirty="0">
                <a:latin typeface="Raleway Num Bold" panose="020B0503030101060003" charset="0"/>
                <a:cs typeface="Raleway Num Bold" panose="020B0503030101060003" charset="0"/>
              </a:rPr>
              <a:t>app/</a:t>
            </a:r>
            <a:r>
              <a:rPr lang="en-US" b="1" dirty="0" err="1">
                <a:latin typeface="Raleway Num Bold" panose="020B0503030101060003" charset="0"/>
                <a:cs typeface="Raleway Num Bold" panose="020B0503030101060003" charset="0"/>
              </a:rPr>
              <a:t>src</a:t>
            </a:r>
            <a:r>
              <a:rPr lang="en-US" b="1" dirty="0">
                <a:latin typeface="Raleway Num Bold" panose="020B0503030101060003" charset="0"/>
                <a:cs typeface="Raleway Num Bold" panose="020B0503030101060003" charset="0"/>
              </a:rPr>
              <a:t>/main/proto/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. </a:t>
            </a:r>
            <a:endParaRPr lang="en-US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Схема пишется на языке </a:t>
            </a:r>
            <a:r>
              <a:rPr lang="en-US" b="1" dirty="0" err="1">
                <a:latin typeface="Raleway Num Bold" panose="020B0503030101060003" charset="0"/>
                <a:cs typeface="Raleway Num Bold" panose="020B0503030101060003" charset="0"/>
              </a:rPr>
              <a:t>Protobuf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. Название 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message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должно совпадать с классом, который мы будем хранить.</a:t>
            </a:r>
            <a:b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</a:br>
            <a:endParaRPr lang="ru-RU" b="0" dirty="0">
              <a:latin typeface="Raleway Num Regular" panose="020B0503030101060003" charset="0"/>
              <a:cs typeface="Raleway Num Regular" panose="020B0503030101060003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841823" y="0"/>
            <a:ext cx="735017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701555" y="-14699"/>
            <a:ext cx="6116732" cy="6864163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2" name="Прямоугольник с двумя скругленными соседними углами 9"/>
          <p:cNvSpPr/>
          <p:nvPr/>
        </p:nvSpPr>
        <p:spPr bwMode="auto">
          <a:xfrm rot="16199999">
            <a:off x="5871148" y="34975"/>
            <a:ext cx="5891136" cy="6750571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25" name="Google Shape;210;g2cc3a7c4520_1_28"/>
          <p:cNvSpPr txBox="1"/>
          <p:nvPr/>
        </p:nvSpPr>
        <p:spPr>
          <a:xfrm>
            <a:off x="495300" y="658495"/>
            <a:ext cx="3714115" cy="105791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ct val="86000"/>
              </a:lnSpc>
            </a:pPr>
            <a:r>
              <a:rPr lang="en-US" dirty="0"/>
              <a:t>Proto Datastore</a:t>
            </a:r>
            <a:endParaRPr dirty="0"/>
          </a:p>
        </p:txBody>
      </p:sp>
      <p:sp>
        <p:nvSpPr>
          <p:cNvPr id="126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0" name="Прямоугольник 6"/>
          <p:cNvSpPr txBox="1"/>
          <p:nvPr/>
        </p:nvSpPr>
        <p:spPr>
          <a:xfrm>
            <a:off x="495300" y="2299335"/>
            <a:ext cx="4083685" cy="41763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Далее необходимо создать специальный класс 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Serializer&lt;Type&gt;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, который описывает, как необходимо записать в специальный </a:t>
            </a:r>
            <a:r>
              <a:rPr lang="en-US" dirty="0" err="1">
                <a:latin typeface="Raleway Num Regular" panose="020B0503030101060003" charset="0"/>
                <a:cs typeface="Raleway Num Regular" panose="020B0503030101060003" charset="0"/>
              </a:rPr>
              <a:t>OutputStream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 (поток байтов на запись) и как читать из </a:t>
            </a:r>
            <a:r>
              <a:rPr lang="en-US" dirty="0" err="1">
                <a:latin typeface="Raleway Num Regular" panose="020B0503030101060003" charset="0"/>
                <a:cs typeface="Raleway Num Regular" panose="020B0503030101060003" charset="0"/>
              </a:rPr>
              <a:t>InputStream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 (поток байтов на чтение).</a:t>
            </a:r>
            <a:endParaRPr lang="ru-RU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При создании нашего 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Proto Datastore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, необходимо передать ему созданный 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Serializer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.</a:t>
            </a:r>
            <a:b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</a:br>
            <a:endParaRPr lang="ru-RU" b="0" dirty="0"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3344" y="1190861"/>
            <a:ext cx="6626607" cy="49810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/>
          <p:nvPr/>
        </p:nvSpPr>
        <p:spPr bwMode="auto">
          <a:xfrm>
            <a:off x="4841823" y="0"/>
            <a:ext cx="735017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701555" y="-14699"/>
            <a:ext cx="6116732" cy="6864163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3" name="Прямоугольник с двумя скругленными соседними углами 9"/>
          <p:cNvSpPr/>
          <p:nvPr/>
        </p:nvSpPr>
        <p:spPr bwMode="auto">
          <a:xfrm rot="16199999">
            <a:off x="5871148" y="34975"/>
            <a:ext cx="5891136" cy="6750571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25" name="Google Shape;210;g2cc3a7c4520_1_28"/>
          <p:cNvSpPr txBox="1"/>
          <p:nvPr/>
        </p:nvSpPr>
        <p:spPr>
          <a:xfrm>
            <a:off x="495299" y="658731"/>
            <a:ext cx="10610506" cy="10579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ct val="86000"/>
              </a:lnSpc>
            </a:pPr>
            <a:r>
              <a:rPr lang="en-US" dirty="0"/>
              <a:t>Proto </a:t>
            </a:r>
            <a:endParaRPr lang="en-US" dirty="0"/>
          </a:p>
          <a:p>
            <a:pPr>
              <a:lnSpc>
                <a:spcPct val="86000"/>
              </a:lnSpc>
            </a:pPr>
            <a:r>
              <a:rPr lang="en-US" dirty="0"/>
              <a:t>Datastore</a:t>
            </a:r>
            <a:endParaRPr dirty="0"/>
          </a:p>
        </p:txBody>
      </p:sp>
      <p:sp>
        <p:nvSpPr>
          <p:cNvPr id="126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0" name="Прямоугольник 6"/>
          <p:cNvSpPr txBox="1"/>
          <p:nvPr/>
        </p:nvSpPr>
        <p:spPr>
          <a:xfrm>
            <a:off x="495300" y="2117090"/>
            <a:ext cx="3954780" cy="45618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Для чтения данных используем </a:t>
            </a:r>
            <a:r>
              <a:rPr lang="ru-RU" dirty="0" err="1">
                <a:latin typeface="Raleway Num Regular" panose="020B0503030101060003" charset="0"/>
                <a:cs typeface="Raleway Num Regular" panose="020B0503030101060003" charset="0"/>
              </a:rPr>
              <a:t>проперти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data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для получения 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flow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с нашими данными. Нам не нужно создавать ключи для доступа к данным, т.к. генерируются </a:t>
            </a:r>
            <a:r>
              <a:rPr lang="ru-RU" dirty="0" err="1">
                <a:latin typeface="Raleway Num Regular" panose="020B0503030101060003" charset="0"/>
                <a:cs typeface="Raleway Num Regular" panose="020B0503030101060003" charset="0"/>
              </a:rPr>
              <a:t>типобезопасные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lang="ru-RU" dirty="0" err="1">
                <a:latin typeface="Raleway Num Regular" panose="020B0503030101060003" charset="0"/>
                <a:cs typeface="Raleway Num Regular" panose="020B0503030101060003" charset="0"/>
              </a:rPr>
              <a:t>проперти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 из схемы.</a:t>
            </a:r>
            <a:endParaRPr lang="ru-RU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Для изменения данных вызываем метод </a:t>
            </a:r>
            <a:r>
              <a:rPr lang="en-US" dirty="0" err="1">
                <a:latin typeface="Raleway Num Regular" panose="020B0503030101060003" charset="0"/>
                <a:cs typeface="Raleway Num Regular" panose="020B0503030101060003" charset="0"/>
              </a:rPr>
              <a:t>updateData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и используем паттерн строитель для получения новых данных.</a:t>
            </a:r>
            <a:b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</a:br>
            <a:endParaRPr lang="ru-RU" dirty="0"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0085" y="2117090"/>
            <a:ext cx="6405245" cy="18383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0" y="3808095"/>
            <a:ext cx="6418580" cy="22142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r>
              <a:rPr lang="ru-RU" dirty="0"/>
              <a:t>Базы данных</a:t>
            </a:r>
            <a:endParaRPr dirty="0"/>
          </a:p>
        </p:txBody>
      </p:sp>
      <p:sp>
        <p:nvSpPr>
          <p:cNvPr id="126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0" name="Прямоугольник 6"/>
          <p:cNvSpPr txBox="1"/>
          <p:nvPr/>
        </p:nvSpPr>
        <p:spPr>
          <a:xfrm>
            <a:off x="541020" y="1770380"/>
            <a:ext cx="6221730" cy="41763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Однако для хранения большого количества данных, которые дополнительно могут быть связаны между собой, обычно </a:t>
            </a:r>
            <a:r>
              <a:rPr lang="ru-RU" dirty="0" err="1">
                <a:latin typeface="Raleway Num Regular" panose="020B0503030101060003" charset="0"/>
                <a:cs typeface="Raleway Num Regular" panose="020B0503030101060003" charset="0"/>
              </a:rPr>
              <a:t>принятно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 использовать базы данных. На данный момент существуют различные реализации баз данных, например 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Realm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или 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Room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. В данной лекции поговорим именно про 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Room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, как общепринятое решение.</a:t>
            </a:r>
            <a:endParaRPr lang="ru-RU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b="1" dirty="0">
                <a:latin typeface="Raleway Num Bold" panose="020B0503030101060003" charset="0"/>
                <a:cs typeface="Raleway Num Bold" panose="020B0503030101060003" charset="0"/>
              </a:rPr>
              <a:t>Room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является оберткой над </a:t>
            </a:r>
            <a:r>
              <a:rPr lang="en-US" b="1" dirty="0">
                <a:latin typeface="Raleway Num Bold" panose="020B0503030101060003" charset="0"/>
                <a:cs typeface="Raleway Num Bold" panose="020B0503030101060003" charset="0"/>
              </a:rPr>
              <a:t>SQLite</a:t>
            </a:r>
            <a:r>
              <a:rPr lang="ru-RU" b="1" dirty="0">
                <a:latin typeface="Raleway Num Bold" panose="020B0503030101060003" charset="0"/>
                <a:cs typeface="Raleway Num Bold" panose="020B0503030101060003" charset="0"/>
              </a:rPr>
              <a:t>.</a:t>
            </a:r>
            <a:r>
              <a:rPr lang="en-US" b="1" dirty="0">
                <a:latin typeface="Raleway Num Bold" panose="020B0503030101060003" charset="0"/>
                <a:cs typeface="Raleway Num Bold" panose="020B0503030101060003" charset="0"/>
              </a:rPr>
              <a:t> SQLite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– быстрая, небольшая реализация 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SQL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базы данных, разработанная специально для мобильных телефонов.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 SQLite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 поставляется разработчикам вместе с 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Android SDK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. </a:t>
            </a:r>
            <a:endParaRPr lang="ru-RU" dirty="0"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35850" y="1885315"/>
            <a:ext cx="3737610" cy="76835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 panose="020B060402020202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122920" y="2116455"/>
            <a:ext cx="236410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j-ea"/>
                <a:cs typeface="Raleway Num Bold" panose="020B0503030101060003" charset="0"/>
                <a:sym typeface="Arial" panose="020B0604020202020204"/>
              </a:rPr>
              <a:t>Room Database</a:t>
            </a:r>
            <a:endParaRPr kumimoji="0" lang="en-US" altLang="ru-RU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j-ea"/>
              <a:cs typeface="Raleway Num Bold" panose="020B0503030101060003" charset="0"/>
              <a:sym typeface="Arial" panose="020B0604020202020204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35850" y="5338445"/>
            <a:ext cx="3737610" cy="76835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 panose="020B060402020202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122920" y="5584190"/>
            <a:ext cx="236410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j-ea"/>
                <a:cs typeface="Raleway Num Bold" panose="020B0503030101060003" charset="0"/>
                <a:sym typeface="Arial" panose="020B0604020202020204"/>
              </a:rPr>
              <a:t>Rest of The App</a:t>
            </a:r>
            <a:endParaRPr kumimoji="0" lang="en-US" altLang="ru-RU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j-ea"/>
              <a:cs typeface="Raleway Num Bold" panose="020B0503030101060003" charset="0"/>
              <a:sym typeface="Arial" panose="020B0604020202020204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22920" y="3175000"/>
            <a:ext cx="1758315" cy="7391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 panose="020B0604020202020204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005695" y="3644265"/>
            <a:ext cx="1167765" cy="7391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 panose="020B0604020202020204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122285" y="3295015"/>
            <a:ext cx="174498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j-ea"/>
                <a:cs typeface="Raleway Num Bold" panose="020B0503030101060003" charset="0"/>
                <a:sym typeface="Arial" panose="020B0604020202020204"/>
              </a:rPr>
              <a:t>Data Access Objects</a:t>
            </a:r>
            <a:endParaRPr kumimoji="0" lang="en-US" altLang="ru-RU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j-ea"/>
              <a:cs typeface="Raleway Num Bold" panose="020B0503030101060003" charset="0"/>
              <a:sym typeface="Arial" panose="020B060402020202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005695" y="3855720"/>
            <a:ext cx="116713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j-ea"/>
                <a:cs typeface="Raleway Num Bold" panose="020B0503030101060003" charset="0"/>
                <a:sym typeface="Arial" panose="020B0604020202020204"/>
              </a:rPr>
              <a:t>Entities</a:t>
            </a:r>
            <a:endParaRPr kumimoji="0" lang="en-US" altLang="ru-RU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j-ea"/>
              <a:cs typeface="Raleway Num Bold" panose="020B0503030101060003" charset="0"/>
              <a:sym typeface="Arial" panose="020B0604020202020204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655560" y="2698115"/>
            <a:ext cx="0" cy="258445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813675" y="2668905"/>
            <a:ext cx="0" cy="264414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216900" y="3998595"/>
            <a:ext cx="0" cy="12407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375015" y="3998595"/>
            <a:ext cx="0" cy="12407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090150" y="4441190"/>
            <a:ext cx="0" cy="82740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0248265" y="4441190"/>
            <a:ext cx="0" cy="84899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 rot="16200000">
            <a:off x="6906260" y="4330065"/>
            <a:ext cx="116713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1000" b="1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Raleway Num Bold" panose="020B0503030101060003" charset="0"/>
                <a:ea typeface="+mj-ea"/>
                <a:cs typeface="Raleway Num Bold" panose="020B0503030101060003" charset="0"/>
                <a:sym typeface="Arial" panose="020B0604020202020204"/>
              </a:rPr>
              <a:t>Get </a:t>
            </a:r>
            <a:r>
              <a:rPr kumimoji="0" lang="en-US" altLang="ru-RU" sz="1000" b="1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Raleway Num Bold" panose="020B0503030101060003" charset="0"/>
                <a:ea typeface="+mj-ea"/>
                <a:cs typeface="Raleway Num Bold" panose="020B0503030101060003" charset="0"/>
                <a:sym typeface="Arial" panose="020B0604020202020204"/>
              </a:rPr>
              <a:t>DAO</a:t>
            </a:r>
            <a:endParaRPr kumimoji="0" lang="en-US" altLang="ru-RU" sz="1000" b="1" i="0" u="none" strike="noStrike" cap="none" spc="0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Raleway Num Bold" panose="020B0503030101060003" charset="0"/>
              <a:ea typeface="+mj-ea"/>
              <a:cs typeface="Raleway Num Bold" panose="020B0503030101060003" charset="0"/>
              <a:sym typeface="Arial" panose="020B0604020202020204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8536305" y="4222750"/>
            <a:ext cx="91503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1000" b="1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Raleway Num Bold" panose="020B0503030101060003" charset="0"/>
                <a:ea typeface="+mj-ea"/>
                <a:cs typeface="Raleway Num Bold" panose="020B0503030101060003" charset="0"/>
                <a:sym typeface="Arial" panose="020B0604020202020204"/>
              </a:rPr>
              <a:t>Get Entities from db</a:t>
            </a:r>
            <a:endParaRPr kumimoji="0" lang="en-US" altLang="ru-RU" sz="1000" b="1" i="0" u="none" strike="noStrike" cap="none" spc="0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Raleway Num Bold" panose="020B0503030101060003" charset="0"/>
              <a:ea typeface="+mj-ea"/>
              <a:cs typeface="Raleway Num Bold" panose="020B0503030101060003" charset="0"/>
              <a:sym typeface="Arial" panose="020B0604020202020204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536305" y="4675505"/>
            <a:ext cx="116713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1000" b="1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Raleway Num Bold" panose="020B0503030101060003" charset="0"/>
                <a:ea typeface="+mj-ea"/>
                <a:cs typeface="Raleway Num Bold" panose="020B0503030101060003" charset="0"/>
                <a:sym typeface="Arial" panose="020B0604020202020204"/>
              </a:rPr>
              <a:t>Persist changes back to db</a:t>
            </a:r>
            <a:endParaRPr kumimoji="0" lang="en-US" altLang="ru-RU" sz="1000" b="1" i="0" u="none" strike="noStrike" cap="none" spc="0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Raleway Num Bold" panose="020B0503030101060003" charset="0"/>
              <a:ea typeface="+mj-ea"/>
              <a:cs typeface="Raleway Num Bold" panose="020B0503030101060003" charset="0"/>
              <a:sym typeface="Arial" panose="020B0604020202020204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0320020" y="4675505"/>
            <a:ext cx="116713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1000" b="1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Raleway Num Bold" panose="020B0503030101060003" charset="0"/>
                <a:ea typeface="+mj-ea"/>
                <a:cs typeface="Raleway Num Bold" panose="020B0503030101060003" charset="0"/>
                <a:sym typeface="Arial" panose="020B0604020202020204"/>
              </a:rPr>
              <a:t>get/set field values</a:t>
            </a:r>
            <a:endParaRPr kumimoji="0" lang="en-US" altLang="ru-RU" sz="1000" b="1" i="0" u="none" strike="noStrike" cap="none" spc="0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Raleway Num Bold" panose="020B0503030101060003" charset="0"/>
              <a:ea typeface="+mj-ea"/>
              <a:cs typeface="Raleway Num Bold" panose="020B0503030101060003" charset="0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841823" y="0"/>
            <a:ext cx="735017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701555" y="-14699"/>
            <a:ext cx="6116732" cy="6864163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2" name="Прямоугольник с двумя скругленными соседними углами 9"/>
          <p:cNvSpPr/>
          <p:nvPr/>
        </p:nvSpPr>
        <p:spPr bwMode="auto">
          <a:xfrm rot="16199999">
            <a:off x="5871148" y="34975"/>
            <a:ext cx="5891136" cy="6750571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25" name="Google Shape;210;g2cc3a7c4520_1_28"/>
          <p:cNvSpPr txBox="1"/>
          <p:nvPr/>
        </p:nvSpPr>
        <p:spPr>
          <a:xfrm>
            <a:off x="495299" y="658731"/>
            <a:ext cx="10610506" cy="10579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ct val="86000"/>
              </a:lnSpc>
            </a:pPr>
            <a:r>
              <a:rPr lang="en-US" dirty="0"/>
              <a:t>Room </a:t>
            </a:r>
            <a:endParaRPr lang="en-US" dirty="0"/>
          </a:p>
          <a:p>
            <a:pPr>
              <a:lnSpc>
                <a:spcPct val="86000"/>
              </a:lnSpc>
            </a:pPr>
            <a:r>
              <a:rPr lang="en-US" dirty="0"/>
              <a:t>Database</a:t>
            </a:r>
            <a:endParaRPr dirty="0"/>
          </a:p>
        </p:txBody>
      </p:sp>
      <p:sp>
        <p:nvSpPr>
          <p:cNvPr id="126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0" name="Прямоугольник 6"/>
          <p:cNvSpPr txBox="1"/>
          <p:nvPr/>
        </p:nvSpPr>
        <p:spPr>
          <a:xfrm>
            <a:off x="495300" y="2844800"/>
            <a:ext cx="3894455" cy="34569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Создаем классы-</a:t>
            </a:r>
            <a:r>
              <a:rPr lang="en-US" b="0" dirty="0">
                <a:latin typeface="Raleway Num Regular" panose="020B0503030101060003" charset="0"/>
                <a:cs typeface="Raleway Num Regular" panose="020B0503030101060003" charset="0"/>
              </a:rPr>
              <a:t>Entity</a:t>
            </a: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, которые представляют таблицы в нашей </a:t>
            </a:r>
            <a:r>
              <a:rPr lang="ru-RU" b="0" dirty="0" err="1">
                <a:latin typeface="Raleway Num Regular" panose="020B0503030101060003" charset="0"/>
                <a:cs typeface="Raleway Num Regular" panose="020B0503030101060003" charset="0"/>
              </a:rPr>
              <a:t>бд</a:t>
            </a: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.</a:t>
            </a:r>
            <a:r>
              <a:rPr lang="en-US" b="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Здесь можно настроить первичные ключи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, столбцы, значения по умолчанию и т.д.</a:t>
            </a:r>
            <a:endParaRPr lang="ru-RU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В одной </a:t>
            </a:r>
            <a:r>
              <a:rPr lang="ru-RU" b="0" dirty="0" err="1">
                <a:latin typeface="Raleway Num Regular" panose="020B0503030101060003" charset="0"/>
                <a:cs typeface="Raleway Num Regular" panose="020B0503030101060003" charset="0"/>
              </a:rPr>
              <a:t>бд</a:t>
            </a: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 может находиться много таблиц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, поэтому и классов 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Entity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может быть много.</a:t>
            </a:r>
            <a:endParaRPr lang="ru-RU" b="0" dirty="0"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0" y="2844800"/>
            <a:ext cx="6591300" cy="24041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/>
          <p:nvPr/>
        </p:nvSpPr>
        <p:spPr bwMode="auto">
          <a:xfrm>
            <a:off x="4841823" y="0"/>
            <a:ext cx="735017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701555" y="-14699"/>
            <a:ext cx="6116732" cy="6864163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3" name="Прямоугольник с двумя скругленными соседними углами 9"/>
          <p:cNvSpPr/>
          <p:nvPr/>
        </p:nvSpPr>
        <p:spPr bwMode="auto">
          <a:xfrm rot="16199999">
            <a:off x="5871148" y="34975"/>
            <a:ext cx="5891136" cy="6750571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25" name="Google Shape;210;g2cc3a7c4520_1_28"/>
          <p:cNvSpPr txBox="1"/>
          <p:nvPr/>
        </p:nvSpPr>
        <p:spPr>
          <a:xfrm>
            <a:off x="495299" y="658731"/>
            <a:ext cx="10610506" cy="9347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ct val="76000"/>
              </a:lnSpc>
            </a:pPr>
            <a:r>
              <a:rPr lang="en-US" dirty="0"/>
              <a:t>Room </a:t>
            </a:r>
            <a:endParaRPr lang="en-US" dirty="0"/>
          </a:p>
          <a:p>
            <a:pPr>
              <a:lnSpc>
                <a:spcPct val="76000"/>
              </a:lnSpc>
            </a:pPr>
            <a:r>
              <a:rPr lang="en-US" dirty="0"/>
              <a:t>Database</a:t>
            </a:r>
            <a:endParaRPr dirty="0"/>
          </a:p>
        </p:txBody>
      </p:sp>
      <p:sp>
        <p:nvSpPr>
          <p:cNvPr id="126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0" name="Прямоугольник 6"/>
          <p:cNvSpPr txBox="1"/>
          <p:nvPr/>
        </p:nvSpPr>
        <p:spPr>
          <a:xfrm>
            <a:off x="495300" y="2240280"/>
            <a:ext cx="3985895" cy="38652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sz="1600" b="0" dirty="0">
                <a:latin typeface="Raleway Num Regular" panose="020B0503030101060003" charset="0"/>
                <a:cs typeface="Raleway Num Regular" panose="020B0503030101060003" charset="0"/>
              </a:rPr>
              <a:t>Далее нам необходимо определить </a:t>
            </a:r>
            <a:r>
              <a:rPr lang="en-US" sz="1600" b="0" dirty="0">
                <a:latin typeface="Raleway Num Regular" panose="020B0503030101060003" charset="0"/>
                <a:cs typeface="Raleway Num Regular" panose="020B0503030101060003" charset="0"/>
              </a:rPr>
              <a:t>DAO</a:t>
            </a:r>
            <a:r>
              <a:rPr lang="ru-RU" sz="1600" b="0" dirty="0">
                <a:latin typeface="Raleway Num Regular" panose="020B0503030101060003" charset="0"/>
                <a:cs typeface="Raleway Num Regular" panose="020B0503030101060003" charset="0"/>
              </a:rPr>
              <a:t> – </a:t>
            </a:r>
            <a:r>
              <a:rPr lang="en-US" sz="1600" b="0" dirty="0">
                <a:latin typeface="Raleway Num Regular" panose="020B0503030101060003" charset="0"/>
                <a:cs typeface="Raleway Num Regular" panose="020B0503030101060003" charset="0"/>
              </a:rPr>
              <a:t>Data Access Object</a:t>
            </a:r>
            <a:r>
              <a:rPr lang="ru-RU" sz="1600" b="0" dirty="0">
                <a:latin typeface="Raleway Num Regular" panose="020B0503030101060003" charset="0"/>
                <a:cs typeface="Raleway Num Regular" panose="020B0503030101060003" charset="0"/>
              </a:rPr>
              <a:t>, специальный интерфейс, который </a:t>
            </a: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о</a:t>
            </a:r>
            <a:r>
              <a:rPr lang="ru-RU" sz="1600" b="0" dirty="0">
                <a:latin typeface="Raleway Num Regular" panose="020B0503030101060003" charset="0"/>
                <a:cs typeface="Raleway Num Regular" panose="020B0503030101060003" charset="0"/>
              </a:rPr>
              <a:t>пределяет, что мы можем делать с нашими данными.</a:t>
            </a:r>
            <a:endParaRPr lang="ru-RU" sz="1600" b="0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 marL="285750" indent="-28575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Существуют готовые операции, типа </a:t>
            </a:r>
            <a:r>
              <a:rPr lang="en-US" sz="1600" dirty="0">
                <a:latin typeface="Raleway Num Regular" panose="020B0503030101060003" charset="0"/>
                <a:cs typeface="Raleway Num Regular" panose="020B0503030101060003" charset="0"/>
              </a:rPr>
              <a:t>@Delete</a:t>
            </a: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 и </a:t>
            </a:r>
            <a:r>
              <a:rPr lang="en-US" sz="1600" dirty="0">
                <a:latin typeface="Raleway Num Regular" panose="020B0503030101060003" charset="0"/>
                <a:cs typeface="Raleway Num Regular" panose="020B0503030101060003" charset="0"/>
              </a:rPr>
              <a:t>@Insert</a:t>
            </a: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, однако можно писать свои запросы на языке </a:t>
            </a:r>
            <a:r>
              <a:rPr lang="en-US" sz="1600" dirty="0">
                <a:latin typeface="Raleway Num Regular" panose="020B0503030101060003" charset="0"/>
                <a:cs typeface="Raleway Num Regular" panose="020B0503030101060003" charset="0"/>
              </a:rPr>
              <a:t>SQL</a:t>
            </a: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 с помощью </a:t>
            </a:r>
            <a:r>
              <a:rPr lang="en-US" sz="1600" dirty="0">
                <a:latin typeface="Raleway Num Regular" panose="020B0503030101060003" charset="0"/>
                <a:cs typeface="Raleway Num Regular" panose="020B0503030101060003" charset="0"/>
              </a:rPr>
              <a:t>@Query</a:t>
            </a: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.</a:t>
            </a:r>
            <a:endParaRPr lang="ru-RU" sz="1600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 marL="285750" indent="-28575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sz="1600" b="0" dirty="0">
                <a:latin typeface="Raleway Num Regular" panose="020B0503030101060003" charset="0"/>
                <a:cs typeface="Raleway Num Regular" panose="020B0503030101060003" charset="0"/>
              </a:rPr>
              <a:t>Также по умолчанию функции могут быть </a:t>
            </a:r>
            <a:r>
              <a:rPr lang="en-US" sz="1600" b="0" dirty="0">
                <a:latin typeface="Raleway Num Regular" panose="020B0503030101060003" charset="0"/>
                <a:cs typeface="Raleway Num Regular" panose="020B0503030101060003" charset="0"/>
              </a:rPr>
              <a:t>suspend</a:t>
            </a: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, а также можно возвращать </a:t>
            </a:r>
            <a:r>
              <a:rPr lang="en-US" sz="1600" dirty="0">
                <a:latin typeface="Raleway Num Regular" panose="020B0503030101060003" charset="0"/>
                <a:cs typeface="Raleway Num Regular" panose="020B0503030101060003" charset="0"/>
              </a:rPr>
              <a:t>Flow</a:t>
            </a: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 данных, если мы </a:t>
            </a:r>
            <a:r>
              <a:rPr lang="ru-RU" sz="1600" dirty="0" err="1">
                <a:latin typeface="Raleway Num Regular" panose="020B0503030101060003" charset="0"/>
                <a:cs typeface="Raleway Num Regular" panose="020B0503030101060003" charset="0"/>
              </a:rPr>
              <a:t>хотиим</a:t>
            </a: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 отслеживать изменения.</a:t>
            </a:r>
            <a:endParaRPr lang="ru-RU" sz="1600" b="0" dirty="0"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8170" y="1250950"/>
            <a:ext cx="6513830" cy="48545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5315585" y="0"/>
            <a:ext cx="687641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922645" y="206375"/>
            <a:ext cx="6116955" cy="642175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2" name="Прямоугольник с двумя скругленными соседними углами 9"/>
          <p:cNvSpPr/>
          <p:nvPr/>
        </p:nvSpPr>
        <p:spPr bwMode="auto">
          <a:xfrm rot="16199999">
            <a:off x="6089015" y="252730"/>
            <a:ext cx="5890895" cy="631571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25" name="Google Shape;210;g2cc3a7c4520_1_28"/>
          <p:cNvSpPr txBox="1"/>
          <p:nvPr/>
        </p:nvSpPr>
        <p:spPr>
          <a:xfrm>
            <a:off x="495299" y="658731"/>
            <a:ext cx="10610506" cy="10579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ct val="86000"/>
              </a:lnSpc>
            </a:pPr>
            <a:r>
              <a:rPr lang="en-US" dirty="0"/>
              <a:t>Room </a:t>
            </a:r>
            <a:endParaRPr lang="en-US" dirty="0"/>
          </a:p>
          <a:p>
            <a:pPr>
              <a:lnSpc>
                <a:spcPct val="86000"/>
              </a:lnSpc>
            </a:pPr>
            <a:r>
              <a:rPr lang="en-US" dirty="0"/>
              <a:t>Database</a:t>
            </a:r>
            <a:endParaRPr dirty="0"/>
          </a:p>
        </p:txBody>
      </p:sp>
      <p:sp>
        <p:nvSpPr>
          <p:cNvPr id="126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0" name="Прямоугольник 6"/>
          <p:cNvSpPr txBox="1"/>
          <p:nvPr/>
        </p:nvSpPr>
        <p:spPr>
          <a:xfrm>
            <a:off x="495300" y="3188335"/>
            <a:ext cx="4011930" cy="29019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В конце нам необходимо создать класс с базой данных, где мы определим, какие </a:t>
            </a:r>
            <a:r>
              <a:rPr lang="en-US" b="0" dirty="0">
                <a:latin typeface="Raleway Num Regular" panose="020B0503030101060003" charset="0"/>
                <a:cs typeface="Raleway Num Regular" panose="020B0503030101060003" charset="0"/>
              </a:rPr>
              <a:t>Entity</a:t>
            </a: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 в ней хранятся и каким </a:t>
            </a:r>
            <a:r>
              <a:rPr lang="en-US" b="0" dirty="0">
                <a:latin typeface="Raleway Num Regular" panose="020B0503030101060003" charset="0"/>
                <a:cs typeface="Raleway Num Regular" panose="020B0503030101060003" charset="0"/>
              </a:rPr>
              <a:t>DAO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мы будем пользоваться.</a:t>
            </a:r>
            <a:endParaRPr lang="ru-RU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Остается только получить </a:t>
            </a:r>
            <a:r>
              <a:rPr lang="en-US" b="0" dirty="0">
                <a:latin typeface="Raleway Num Regular" panose="020B0503030101060003" charset="0"/>
                <a:cs typeface="Raleway Num Regular" panose="020B0503030101060003" charset="0"/>
              </a:rPr>
              <a:t>DAO</a:t>
            </a: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 из нашей базы данных и начать выполнять запросы.</a:t>
            </a:r>
            <a:endParaRPr lang="ru-RU" b="0" dirty="0"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135" y="591820"/>
            <a:ext cx="6171565" cy="23736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140" y="2757805"/>
            <a:ext cx="6131560" cy="19653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615" y="4511675"/>
            <a:ext cx="6153785" cy="16675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/>
          <p:nvPr/>
        </p:nvSpPr>
        <p:spPr bwMode="auto">
          <a:xfrm>
            <a:off x="0" y="3919855"/>
            <a:ext cx="12192000" cy="2938145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25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r>
              <a:rPr lang="en-US" dirty="0"/>
              <a:t>SQL Cipher</a:t>
            </a:r>
            <a:endParaRPr dirty="0"/>
          </a:p>
        </p:txBody>
      </p:sp>
      <p:sp>
        <p:nvSpPr>
          <p:cNvPr id="126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0" name="Прямоугольник 6"/>
          <p:cNvSpPr txBox="1"/>
          <p:nvPr/>
        </p:nvSpPr>
        <p:spPr>
          <a:xfrm>
            <a:off x="541020" y="2078355"/>
            <a:ext cx="9885680" cy="21380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Базы данных также не защищены полностью от чужих атак, поэтому есть способы зашифровать и их.</a:t>
            </a:r>
            <a:endParaRPr lang="ru-RU" b="0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Для </a:t>
            </a:r>
            <a:r>
              <a:rPr lang="en-US" b="0" dirty="0">
                <a:latin typeface="Raleway Num Regular" panose="020B0503030101060003" charset="0"/>
                <a:cs typeface="Raleway Num Regular" panose="020B0503030101060003" charset="0"/>
              </a:rPr>
              <a:t>Room</a:t>
            </a: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, например, можно использовать </a:t>
            </a:r>
            <a:r>
              <a:rPr lang="en-US" b="0" dirty="0" err="1">
                <a:latin typeface="Raleway Num Regular" panose="020B0503030101060003" charset="0"/>
                <a:cs typeface="Raleway Num Regular" panose="020B0503030101060003" charset="0"/>
              </a:rPr>
              <a:t>SQLCypher</a:t>
            </a: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 библиотеку</a:t>
            </a:r>
            <a:b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</a:br>
            <a:r>
              <a:rPr lang="en-US" b="0" dirty="0">
                <a:latin typeface="Raleway Num Regular" panose="020B0503030101060003" charset="0"/>
                <a:cs typeface="Raleway Num Regular" panose="020B0503030101060003" charset="0"/>
                <a:hlinkClick r:id="rId1"/>
              </a:rPr>
              <a:t>https://github.com/sqlcipher/android-database-sqlcipher</a:t>
            </a:r>
            <a:endParaRPr lang="ru-RU" b="0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endParaRPr lang="ru-RU" b="0" dirty="0"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3919855"/>
            <a:ext cx="10074275" cy="2552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880;p122"/>
          <p:cNvSpPr txBox="1"/>
          <p:nvPr/>
        </p:nvSpPr>
        <p:spPr>
          <a:xfrm>
            <a:off x="541024" y="3603359"/>
            <a:ext cx="8354599" cy="184146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lnSpc>
                <a:spcPct val="80000"/>
              </a:lnSpc>
              <a:defRPr sz="4400" b="1">
                <a:solidFill>
                  <a:srgbClr val="262626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pPr>
            <a:r>
              <a:t>Новосибирский</a:t>
            </a:r>
            <a:br/>
            <a:r>
              <a:t>Государственный</a:t>
            </a:r>
          </a:p>
          <a:p>
            <a:pPr>
              <a:lnSpc>
                <a:spcPct val="80000"/>
              </a:lnSpc>
              <a:defRPr sz="4400" b="1">
                <a:solidFill>
                  <a:srgbClr val="262626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pPr>
            <a:r>
              <a:t>Университет</a:t>
            </a:r>
          </a:p>
        </p:txBody>
      </p:sp>
      <p:sp>
        <p:nvSpPr>
          <p:cNvPr id="368" name="Google Shape;881;p122"/>
          <p:cNvSpPr txBox="1"/>
          <p:nvPr/>
        </p:nvSpPr>
        <p:spPr>
          <a:xfrm>
            <a:off x="9002297" y="784925"/>
            <a:ext cx="2763992" cy="2052301"/>
          </a:xfrm>
          <a:prstGeom prst="rect">
            <a:avLst/>
          </a:prstGeom>
          <a:ln w="12700">
            <a:miter lim="400000"/>
          </a:ln>
        </p:spPr>
        <p:txBody>
          <a:bodyPr lIns="60949" tIns="60949" rIns="60949" bIns="60949">
            <a:spAutoFit/>
          </a:bodyPr>
          <a:lstStyle/>
          <a:p>
            <a:pPr>
              <a:defRPr sz="1600" b="1">
                <a:solidFill>
                  <a:srgbClr val="191D2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pPr>
            <a:r>
              <a:t>True Engineering</a:t>
            </a:r>
          </a:p>
          <a:p>
            <a:pPr>
              <a:defRPr sz="1600">
                <a:solidFill>
                  <a:srgbClr val="191D2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pPr>
            <a:br>
              <a:rPr b="1"/>
            </a:br>
            <a:r>
              <a:t>630128, г. Новосибирск,</a:t>
            </a:r>
          </a:p>
          <a:p>
            <a:pPr>
              <a:defRPr sz="1600">
                <a:solidFill>
                  <a:srgbClr val="191D2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pPr>
            <a:r>
              <a:t>ул. Кутателадзе, 4г</a:t>
            </a:r>
          </a:p>
          <a:p>
            <a:pPr>
              <a:defRPr sz="1600">
                <a:solidFill>
                  <a:srgbClr val="191D2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pPr>
            <a:br/>
            <a:r>
              <a:t>(383) 363-33-51, 363-33-50</a:t>
            </a:r>
          </a:p>
          <a:p>
            <a:pPr>
              <a:defRPr sz="1600">
                <a:solidFill>
                  <a:srgbClr val="191D2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pPr>
            <a:r>
              <a:t>info@trueengineering.ru</a:t>
            </a:r>
          </a:p>
          <a:p>
            <a:pPr>
              <a:defRPr sz="1600">
                <a:solidFill>
                  <a:srgbClr val="191D2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pPr>
            <a:r>
              <a:t>trueengineering.ru</a:t>
            </a:r>
          </a:p>
        </p:txBody>
      </p:sp>
      <p:sp>
        <p:nvSpPr>
          <p:cNvPr id="369" name="Google Shape;882;p122"/>
          <p:cNvSpPr txBox="1"/>
          <p:nvPr/>
        </p:nvSpPr>
        <p:spPr>
          <a:xfrm>
            <a:off x="541025" y="6100669"/>
            <a:ext cx="4083697" cy="26920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7F7F7F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r>
              <a:t>© 2024 TRUE ENGINEERING. КОНФИДЕНЦИАЛЬНО.</a:t>
            </a:r>
          </a:p>
        </p:txBody>
      </p:sp>
      <p:pic>
        <p:nvPicPr>
          <p:cNvPr id="370" name="Google Shape;883;p122" descr="Google Shape;883;p1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588886"/>
            <a:ext cx="3858048" cy="56276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300" y="658495"/>
            <a:ext cx="5253355" cy="107696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Raleway Num Bold" panose="020B0503030101060003" charset="0"/>
                <a:cs typeface="Raleway Num Bold" panose="020B0503030101060003" charset="0"/>
              </a:rPr>
              <a:t>Сохранение информации</a:t>
            </a:r>
            <a:endParaRPr lang="ru-RU" dirty="0">
              <a:latin typeface="Raleway Num Bold" panose="020B0503030101060003" charset="0"/>
              <a:cs typeface="Raleway Num Bold" panose="020B0503030101060003" charset="0"/>
            </a:endParaRPr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21" name="Прямоугольник 6"/>
          <p:cNvSpPr txBox="1"/>
          <p:nvPr/>
        </p:nvSpPr>
        <p:spPr>
          <a:xfrm>
            <a:off x="5250815" y="2707005"/>
            <a:ext cx="6282055" cy="31629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3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>
                <a:latin typeface="Raleway Regular" panose="020B0503030101060003" charset="0"/>
                <a:cs typeface="Raleway Regular" panose="020B0503030101060003" charset="0"/>
              </a:rPr>
              <a:t>Часто в приложении необходимо сохранить какую-либо информацию на долгое время. В современной </a:t>
            </a:r>
            <a:r>
              <a:rPr lang="en-US" dirty="0">
                <a:latin typeface="Raleway Regular" panose="020B0503030101060003" charset="0"/>
                <a:cs typeface="Raleway Regular" panose="020B0503030101060003" charset="0"/>
              </a:rPr>
              <a:t>Android </a:t>
            </a:r>
            <a:r>
              <a:rPr lang="ru-RU" dirty="0">
                <a:latin typeface="Raleway Regular" panose="020B0503030101060003" charset="0"/>
                <a:cs typeface="Raleway Regular" panose="020B0503030101060003" charset="0"/>
              </a:rPr>
              <a:t>разработке для этого существуют различные способы:</a:t>
            </a:r>
            <a:endParaRPr lang="ru-RU" dirty="0">
              <a:latin typeface="Raleway Regular" panose="020B0503030101060003" charset="0"/>
              <a:cs typeface="Raleway Regular" panose="020B0503030101060003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>
                <a:latin typeface="Raleway Bold" panose="020B0503030101060003" charset="0"/>
                <a:cs typeface="Raleway Bold" panose="020B0503030101060003" charset="0"/>
              </a:rPr>
              <a:t>Файлы</a:t>
            </a:r>
            <a:r>
              <a:rPr lang="ru-RU" dirty="0">
                <a:latin typeface="Raleway Regular" panose="020B0503030101060003" charset="0"/>
                <a:cs typeface="Raleway Regular" panose="020B0503030101060003" charset="0"/>
              </a:rPr>
              <a:t>, специфичные для приложения</a:t>
            </a:r>
            <a:endParaRPr lang="ru-RU" dirty="0">
              <a:latin typeface="Raleway Regular" panose="020B0503030101060003" charset="0"/>
              <a:cs typeface="Raleway Regular" panose="020B0503030101060003" charset="0"/>
            </a:endParaRP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b="1" dirty="0">
                <a:latin typeface="Raleway Bold" panose="020B0503030101060003" charset="0"/>
                <a:cs typeface="Raleway Bold" panose="020B0503030101060003" charset="0"/>
              </a:rPr>
              <a:t>Media</a:t>
            </a:r>
            <a:r>
              <a:rPr lang="en-US" dirty="0">
                <a:latin typeface="Raleway Regular" panose="020B0503030101060003" charset="0"/>
                <a:cs typeface="Raleway Regular" panose="020B0503030101060003" charset="0"/>
              </a:rPr>
              <a:t> (</a:t>
            </a:r>
            <a:r>
              <a:rPr lang="ru-RU" dirty="0">
                <a:latin typeface="Raleway Regular" panose="020B0503030101060003" charset="0"/>
                <a:cs typeface="Raleway Regular" panose="020B0503030101060003" charset="0"/>
              </a:rPr>
              <a:t>Фото, видео, аудио</a:t>
            </a:r>
            <a:r>
              <a:rPr lang="en-US" dirty="0">
                <a:latin typeface="Raleway Regular" panose="020B0503030101060003" charset="0"/>
                <a:cs typeface="Raleway Regular" panose="020B0503030101060003" charset="0"/>
              </a:rPr>
              <a:t>)</a:t>
            </a:r>
            <a:endParaRPr lang="ru-RU" dirty="0">
              <a:latin typeface="Raleway Regular" panose="020B0503030101060003" charset="0"/>
              <a:cs typeface="Raleway Regular" panose="020B0503030101060003" charset="0"/>
            </a:endParaRP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>
                <a:latin typeface="Raleway Bold" panose="020B0503030101060003" charset="0"/>
                <a:cs typeface="Raleway Bold" panose="020B0503030101060003" charset="0"/>
              </a:rPr>
              <a:t>Документы</a:t>
            </a:r>
            <a:r>
              <a:rPr lang="ru-RU" dirty="0">
                <a:latin typeface="Raleway Regular" panose="020B0503030101060003" charset="0"/>
                <a:cs typeface="Raleway Regular" panose="020B0503030101060003" charset="0"/>
              </a:rPr>
              <a:t> и </a:t>
            </a:r>
            <a:r>
              <a:rPr lang="ru-RU" b="1" dirty="0">
                <a:latin typeface="Raleway Bold" panose="020B0503030101060003" charset="0"/>
                <a:cs typeface="Raleway Bold" panose="020B0503030101060003" charset="0"/>
              </a:rPr>
              <a:t>остальные файлы</a:t>
            </a:r>
            <a:endParaRPr lang="ru-RU" dirty="0">
              <a:latin typeface="Raleway Regular" panose="020B0503030101060003" charset="0"/>
              <a:cs typeface="Raleway Regular" panose="020B0503030101060003" charset="0"/>
            </a:endParaRP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b="1" dirty="0">
                <a:latin typeface="Raleway Bold" panose="020B0503030101060003" charset="0"/>
                <a:cs typeface="Raleway Bold" panose="020B0503030101060003" charset="0"/>
              </a:rPr>
              <a:t>Preferences</a:t>
            </a:r>
            <a:r>
              <a:rPr lang="en-US" dirty="0">
                <a:latin typeface="Raleway Regular" panose="020B0503030101060003" charset="0"/>
                <a:cs typeface="Raleway Regular" panose="020B0503030101060003" charset="0"/>
              </a:rPr>
              <a:t> (</a:t>
            </a:r>
            <a:r>
              <a:rPr lang="ru-RU" dirty="0">
                <a:latin typeface="Raleway Regular" panose="020B0503030101060003" charset="0"/>
                <a:cs typeface="Raleway Regular" panose="020B0503030101060003" charset="0"/>
              </a:rPr>
              <a:t>ключ - значение</a:t>
            </a:r>
            <a:r>
              <a:rPr lang="en-US" dirty="0">
                <a:latin typeface="Raleway Regular" panose="020B0503030101060003" charset="0"/>
                <a:cs typeface="Raleway Regular" panose="020B0503030101060003" charset="0"/>
              </a:rPr>
              <a:t>)</a:t>
            </a:r>
            <a:endParaRPr lang="ru-RU" dirty="0">
              <a:latin typeface="Raleway Regular" panose="020B0503030101060003" charset="0"/>
              <a:cs typeface="Raleway Regular" panose="020B0503030101060003" charset="0"/>
            </a:endParaRP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>
                <a:latin typeface="Raleway Bold" panose="020B0503030101060003" charset="0"/>
                <a:cs typeface="Raleway Bold" panose="020B0503030101060003" charset="0"/>
              </a:rPr>
              <a:t>Базы данных</a:t>
            </a:r>
            <a:endParaRPr lang="ru-RU" b="1" dirty="0">
              <a:latin typeface="Raleway Bold" panose="020B0503030101060003" charset="0"/>
              <a:cs typeface="Raleway Bold" panose="020B0503030101060003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0" y="3498850"/>
            <a:ext cx="12192000" cy="335915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25" name="Google Shape;210;g2cc3a7c4520_1_28"/>
          <p:cNvSpPr txBox="1"/>
          <p:nvPr/>
        </p:nvSpPr>
        <p:spPr>
          <a:xfrm>
            <a:off x="495300" y="658495"/>
            <a:ext cx="6120130" cy="107696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Файлы, специфичные для приложения</a:t>
            </a:r>
            <a:endParaRPr dirty="0"/>
          </a:p>
        </p:txBody>
      </p:sp>
      <p:sp>
        <p:nvSpPr>
          <p:cNvPr id="126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27" name="Прямоугольник 6"/>
          <p:cNvSpPr txBox="1"/>
          <p:nvPr/>
        </p:nvSpPr>
        <p:spPr>
          <a:xfrm>
            <a:off x="495300" y="2539365"/>
            <a:ext cx="10801985" cy="8102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3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Т.е. файлы, которые могут использоваться только вашим приложением. Для манипулирования такими файлами не нужны специальные разрешения:</a:t>
            </a:r>
            <a:endParaRPr lang="ru-RU" b="0" dirty="0"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" y="3705225"/>
            <a:ext cx="8869045" cy="2574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841823" y="0"/>
            <a:ext cx="735017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701555" y="-14699"/>
            <a:ext cx="6116732" cy="6864163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71148" y="34975"/>
            <a:ext cx="5891136" cy="6750571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25" name="Google Shape;210;g2cc3a7c4520_1_28"/>
          <p:cNvSpPr txBox="1"/>
          <p:nvPr/>
        </p:nvSpPr>
        <p:spPr>
          <a:xfrm>
            <a:off x="495299" y="680321"/>
            <a:ext cx="10610506" cy="609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r>
              <a:rPr lang="en-US" dirty="0"/>
              <a:t>Media</a:t>
            </a:r>
            <a:endParaRPr dirty="0"/>
          </a:p>
        </p:txBody>
      </p:sp>
      <p:sp>
        <p:nvSpPr>
          <p:cNvPr id="126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27" name="Прямоугольник 6"/>
          <p:cNvSpPr txBox="1"/>
          <p:nvPr/>
        </p:nvSpPr>
        <p:spPr>
          <a:xfrm>
            <a:off x="495300" y="2397125"/>
            <a:ext cx="4050030" cy="34645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>
                <a:latin typeface="Raleway Num Bold" panose="020B0503030101060003" charset="0"/>
                <a:cs typeface="Raleway Num Bold" panose="020B0503030101060003" charset="0"/>
              </a:rPr>
              <a:t>В зависимости от версии </a:t>
            </a:r>
            <a:r>
              <a:rPr lang="en-US" b="1" dirty="0">
                <a:latin typeface="Raleway Num Bold" panose="020B0503030101060003" charset="0"/>
                <a:cs typeface="Raleway Num Bold" panose="020B0503030101060003" charset="0"/>
              </a:rPr>
              <a:t>Android</a:t>
            </a:r>
            <a:r>
              <a:rPr lang="ru-RU" b="1" dirty="0">
                <a:latin typeface="Raleway Num Bold" panose="020B0503030101060003" charset="0"/>
                <a:cs typeface="Raleway Num Bold" panose="020B0503030101060003" charset="0"/>
              </a:rPr>
              <a:t>, необходимы разрешения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READ_EXTERNAL_STORAGE, WRITE_EXTERNAL_STORAGE, READ_MEDIA_IMAGES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и др.</a:t>
            </a:r>
            <a:endParaRPr lang="ru-RU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>
                <a:latin typeface="Raleway Num Bold" panose="020B0503030101060003" charset="0"/>
                <a:cs typeface="Raleway Num Bold" panose="020B0503030101060003" charset="0"/>
              </a:rPr>
              <a:t>Для работы с такими файлами можно использовать:</a:t>
            </a:r>
            <a:endParaRPr lang="ru-RU" b="1" dirty="0">
              <a:latin typeface="Raleway Num Bold" panose="020B0503030101060003" charset="0"/>
              <a:cs typeface="Raleway Num Bold" panose="020B0503030101060003" charset="0"/>
            </a:endParaRPr>
          </a:p>
          <a:p>
            <a:pPr marL="285750" indent="-28575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Photo picker API</a:t>
            </a:r>
            <a:endParaRPr lang="en-US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 marL="285750" indent="-28575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Media Store API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(</a:t>
            </a:r>
            <a:r>
              <a:rPr lang="en-US" dirty="0" err="1">
                <a:latin typeface="Raleway Num Regular" panose="020B0503030101060003" charset="0"/>
                <a:cs typeface="Raleway Num Regular" panose="020B0503030101060003" charset="0"/>
              </a:rPr>
              <a:t>ContentResolver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 + 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SQL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запросы)</a:t>
            </a:r>
            <a:endParaRPr lang="ru-RU" b="0" dirty="0"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77" y="1290001"/>
            <a:ext cx="6423589" cy="4677739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95300" y="1406525"/>
            <a:ext cx="3678555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sz="1400" dirty="0">
                <a:latin typeface="Raleway Num Regular" panose="020B0503030101060003" charset="0"/>
                <a:cs typeface="Raleway Num Regular" panose="020B0503030101060003" charset="0"/>
                <a:sym typeface="+mn-ea"/>
              </a:rPr>
              <a:t>Видео, аудио и картинки, которыми может делиться ваше приложение</a:t>
            </a:r>
            <a:r>
              <a:rPr lang="en-US" sz="1400" dirty="0">
                <a:latin typeface="Raleway Num Regular" panose="020B0503030101060003" charset="0"/>
                <a:cs typeface="Raleway Num Regular" panose="020B0503030101060003" charset="0"/>
                <a:sym typeface="+mn-ea"/>
              </a:rPr>
              <a:t>. 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604385" y="0"/>
            <a:ext cx="758761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590540" y="-125730"/>
            <a:ext cx="6116955" cy="708660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761990" y="-74295"/>
            <a:ext cx="5890895" cy="696912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25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r>
              <a:rPr lang="ru-RU" dirty="0"/>
              <a:t>Документы</a:t>
            </a:r>
            <a:endParaRPr dirty="0"/>
          </a:p>
        </p:txBody>
      </p:sp>
      <p:sp>
        <p:nvSpPr>
          <p:cNvPr id="126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27" name="Прямоугольник 6"/>
          <p:cNvSpPr txBox="1"/>
          <p:nvPr/>
        </p:nvSpPr>
        <p:spPr>
          <a:xfrm>
            <a:off x="495300" y="2853055"/>
            <a:ext cx="3630930" cy="26352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Другие типы документов, включая загруженные файлы. Для работы с ними </a:t>
            </a:r>
            <a:r>
              <a:rPr lang="ru-RU" b="1" dirty="0">
                <a:latin typeface="Raleway Num Bold" panose="020B0503030101060003" charset="0"/>
                <a:cs typeface="Raleway Num Bold" panose="020B0503030101060003" charset="0"/>
              </a:rPr>
              <a:t>не нужны</a:t>
            </a:r>
            <a:r>
              <a:rPr lang="ru-RU" b="0" dirty="0">
                <a:latin typeface="Raleway Num Regular" panose="020B0503030101060003" charset="0"/>
                <a:cs typeface="Raleway Num Regular" panose="020B0503030101060003" charset="0"/>
              </a:rPr>
              <a:t> специальные разрешения.</a:t>
            </a:r>
            <a:endParaRPr lang="ru-RU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>
              <a:lnSpc>
                <a:spcPct val="115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endParaRPr lang="ru-RU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>
              <a:lnSpc>
                <a:spcPct val="115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>
                <a:latin typeface="Raleway Num Bold" panose="020B0503030101060003" charset="0"/>
                <a:cs typeface="Raleway Num Bold" panose="020B0503030101060003" charset="0"/>
              </a:rPr>
              <a:t>Необходимо использовать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endParaRPr lang="ru-RU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>
              <a:lnSpc>
                <a:spcPct val="115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b="0" i="0" dirty="0">
                <a:solidFill>
                  <a:srgbClr val="202124"/>
                </a:solidFill>
                <a:effectLst/>
                <a:latin typeface="Raleway Num Regular" panose="020B0503030101060003" charset="0"/>
                <a:cs typeface="Raleway Num Regular" panose="020B0503030101060003" charset="0"/>
              </a:rPr>
              <a:t>Storage Access Framework</a:t>
            </a:r>
            <a:r>
              <a:rPr lang="ru-RU" b="0" i="0" dirty="0">
                <a:solidFill>
                  <a:srgbClr val="202124"/>
                </a:solidFill>
                <a:effectLst/>
                <a:latin typeface="Raleway Num Regular" panose="020B0503030101060003" charset="0"/>
                <a:cs typeface="Raleway Num Regular" panose="020B0503030101060003" charset="0"/>
              </a:rPr>
              <a:t>.</a:t>
            </a:r>
            <a:b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</a:br>
            <a:endParaRPr lang="ru-RU" b="0" dirty="0"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451" y="2862817"/>
            <a:ext cx="6679184" cy="3208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026535" y="0"/>
            <a:ext cx="816546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2" name="Прямоугольник с двумя скругленными соседними углами 7"/>
          <p:cNvSpPr/>
          <p:nvPr/>
        </p:nvSpPr>
        <p:spPr bwMode="auto">
          <a:xfrm rot="16199999">
            <a:off x="5321300" y="-394970"/>
            <a:ext cx="6116955" cy="762508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3" name="Прямоугольник с двумя скругленными соседними углами 9"/>
          <p:cNvSpPr/>
          <p:nvPr/>
        </p:nvSpPr>
        <p:spPr bwMode="auto">
          <a:xfrm rot="16199999">
            <a:off x="5497830" y="-338455"/>
            <a:ext cx="5890895" cy="749871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25" name="Google Shape;210;g2cc3a7c4520_1_28"/>
          <p:cNvSpPr txBox="1"/>
          <p:nvPr/>
        </p:nvSpPr>
        <p:spPr>
          <a:xfrm>
            <a:off x="495300" y="658495"/>
            <a:ext cx="4645025" cy="107696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Shared Preferences</a:t>
            </a:r>
            <a:endParaRPr dirty="0"/>
          </a:p>
        </p:txBody>
      </p:sp>
      <p:sp>
        <p:nvSpPr>
          <p:cNvPr id="126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27" name="Прямоугольник 6"/>
          <p:cNvSpPr txBox="1"/>
          <p:nvPr/>
        </p:nvSpPr>
        <p:spPr>
          <a:xfrm>
            <a:off x="495300" y="2482215"/>
            <a:ext cx="3481705" cy="37445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Если необходимо хранить небольшое количество информации в формате ключ-значение, можно использовать </a:t>
            </a:r>
            <a:r>
              <a:rPr lang="en-US" b="1" dirty="0" err="1">
                <a:latin typeface="Raleway Num Bold" panose="020B0503030101060003" charset="0"/>
                <a:cs typeface="Raleway Num Bold" panose="020B0503030101060003" charset="0"/>
              </a:rPr>
              <a:t>SharedPreferences</a:t>
            </a:r>
            <a:r>
              <a:rPr lang="en-US" b="1" dirty="0">
                <a:latin typeface="Raleway Num Bold" panose="020B0503030101060003" charset="0"/>
                <a:cs typeface="Raleway Num Bold" panose="020B0503030101060003" charset="0"/>
              </a:rPr>
              <a:t> API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, которые предоставляет удобные методы записи и чтения таких данных.</a:t>
            </a:r>
            <a:endParaRPr lang="ru-RU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>
              <a:lnSpc>
                <a:spcPct val="12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Файл с данными будет храниться в </a:t>
            </a:r>
            <a:r>
              <a:rPr lang="en-US" b="1" dirty="0" err="1">
                <a:latin typeface="Raleway Num Bold" panose="020B0503030101060003" charset="0"/>
                <a:cs typeface="Raleway Num Bold" panose="020B0503030101060003" charset="0"/>
              </a:rPr>
              <a:t>context.filesDir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.</a:t>
            </a:r>
            <a:b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</a:br>
            <a:endParaRPr lang="ru-RU" b="0" dirty="0"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1395095"/>
            <a:ext cx="6313170" cy="17849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3023870"/>
            <a:ext cx="6350635" cy="18224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716" y="4729474"/>
            <a:ext cx="7076860" cy="12174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/>
          <p:nvPr/>
        </p:nvSpPr>
        <p:spPr bwMode="auto">
          <a:xfrm>
            <a:off x="4841823" y="0"/>
            <a:ext cx="735017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701555" y="-14699"/>
            <a:ext cx="6116732" cy="6864163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71148" y="34975"/>
            <a:ext cx="5891136" cy="6750571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25" name="Google Shape;210;g2cc3a7c4520_1_28"/>
          <p:cNvSpPr txBox="1"/>
          <p:nvPr/>
        </p:nvSpPr>
        <p:spPr>
          <a:xfrm>
            <a:off x="495300" y="658495"/>
            <a:ext cx="4346575" cy="161544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Encrypted Shared Preferences</a:t>
            </a:r>
            <a:endParaRPr dirty="0"/>
          </a:p>
        </p:txBody>
      </p:sp>
      <p:sp>
        <p:nvSpPr>
          <p:cNvPr id="126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27" name="Прямоугольник 6"/>
          <p:cNvSpPr txBox="1"/>
          <p:nvPr/>
        </p:nvSpPr>
        <p:spPr>
          <a:xfrm>
            <a:off x="495300" y="2785110"/>
            <a:ext cx="3745865" cy="37445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Однако, </a:t>
            </a:r>
            <a:r>
              <a:rPr lang="ru-RU" b="1" dirty="0">
                <a:latin typeface="Raleway Num Bold" panose="020B0503030101060003" charset="0"/>
                <a:cs typeface="Raleway Num Bold" panose="020B0503030101060003" charset="0"/>
              </a:rPr>
              <a:t>хранение файла с данными не может обеспечить полную защу информации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. Поэтому, если в ваших 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Shared Preferences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лежат чувствительные данные, </a:t>
            </a:r>
            <a:r>
              <a:rPr lang="ru-RU" b="1" dirty="0">
                <a:latin typeface="Raleway Num Bold" panose="020B0503030101060003" charset="0"/>
                <a:cs typeface="Raleway Num Bold" panose="020B0503030101060003" charset="0"/>
              </a:rPr>
              <a:t>их нужно дополнительно шифровать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. Ключ шифрования будет храниться в специальном системном хранилище.</a:t>
            </a:r>
            <a:b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</a:br>
            <a:endParaRPr lang="ru-RU" b="0" dirty="0"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8695" y="2785347"/>
            <a:ext cx="6593305" cy="269413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r>
              <a:rPr lang="en-US" dirty="0"/>
              <a:t>Datastore</a:t>
            </a:r>
            <a:endParaRPr dirty="0"/>
          </a:p>
        </p:txBody>
      </p:sp>
      <p:sp>
        <p:nvSpPr>
          <p:cNvPr id="126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27" name="Прямоугольник 6"/>
          <p:cNvSpPr txBox="1"/>
          <p:nvPr/>
        </p:nvSpPr>
        <p:spPr>
          <a:xfrm>
            <a:off x="4476115" y="2551430"/>
            <a:ext cx="7005320" cy="36893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Datastore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– современный </a:t>
            </a:r>
            <a:r>
              <a:rPr lang="ru-RU" dirty="0" err="1">
                <a:latin typeface="Raleway Num Regular" panose="020B0503030101060003" charset="0"/>
                <a:cs typeface="Raleway Num Regular" panose="020B0503030101060003" charset="0"/>
              </a:rPr>
              <a:t>фрэймворк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, построенный на </a:t>
            </a:r>
            <a:r>
              <a:rPr lang="en-US" b="1" dirty="0">
                <a:latin typeface="Raleway Num Bold" panose="020B0503030101060003" charset="0"/>
                <a:cs typeface="Raleway Num Bold" panose="020B0503030101060003" charset="0"/>
              </a:rPr>
              <a:t>flow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и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lang="en-US" b="1" dirty="0">
                <a:latin typeface="Raleway Num Bold" panose="020B0503030101060003" charset="0"/>
                <a:cs typeface="Raleway Num Bold" panose="020B0503030101060003" charset="0"/>
              </a:rPr>
              <a:t>coroutines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, который заменяет стандартный </a:t>
            </a:r>
            <a:r>
              <a:rPr lang="en-US" dirty="0" err="1">
                <a:latin typeface="Raleway Num" panose="020B0503030101060003" charset="0"/>
                <a:cs typeface="Raleway Num" panose="020B0503030101060003" charset="0"/>
              </a:rPr>
              <a:t>SharedPreferences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.</a:t>
            </a:r>
            <a:endParaRPr lang="en-US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>
              <a:lnSpc>
                <a:spcPct val="22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>
                <a:latin typeface="Raleway Num" panose="020B0503030101060003" charset="0"/>
                <a:cs typeface="Raleway Num" panose="020B0503030101060003" charset="0"/>
              </a:rPr>
              <a:t>Существует 2 типа </a:t>
            </a:r>
            <a:r>
              <a:rPr lang="en-US" dirty="0">
                <a:latin typeface="Raleway Num" panose="020B0503030101060003" charset="0"/>
                <a:cs typeface="Raleway Num" panose="020B0503030101060003" charset="0"/>
              </a:rPr>
              <a:t>datastore:</a:t>
            </a:r>
            <a:endParaRPr lang="en-US" dirty="0">
              <a:latin typeface="Raleway Num" panose="020B0503030101060003" charset="0"/>
              <a:cs typeface="Raleway Num" panose="020B0503030101060003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b="1" dirty="0">
                <a:latin typeface="Raleway Num Bold" panose="020B0503030101060003" charset="0"/>
                <a:cs typeface="Raleway Num Bold" panose="020B0503030101060003" charset="0"/>
              </a:rPr>
              <a:t>Preferences Datastore</a:t>
            </a:r>
            <a:r>
              <a:rPr lang="en-US" dirty="0">
                <a:latin typeface="Raleway Num Regular" panose="020B0503030101060003" charset="0"/>
                <a:cs typeface="Raleway Num Regular" panose="020B0503030101060003" charset="0"/>
              </a:rPr>
              <a:t> – 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как </a:t>
            </a:r>
            <a:r>
              <a:rPr lang="en-US" dirty="0" err="1">
                <a:latin typeface="Raleway Num Regular" panose="020B0503030101060003" charset="0"/>
                <a:cs typeface="Raleway Num Regular" panose="020B0503030101060003" charset="0"/>
              </a:rPr>
              <a:t>SharedPreferences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 сохраняет простые данные по ключу. Не обеспечивает безопасность типов.</a:t>
            </a:r>
            <a:endParaRPr lang="en-US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b="1" dirty="0">
                <a:latin typeface="Raleway Num Bold" panose="020B0503030101060003" charset="0"/>
                <a:cs typeface="Raleway Num Bold" panose="020B0503030101060003" charset="0"/>
              </a:rPr>
              <a:t>Proto Datastore</a:t>
            </a:r>
            <a: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  <a:t> – способен сохранять любые типы данных. Необходимо задавать схему хранения с помощью специального протокола, обеспечивает безопасность типов.</a:t>
            </a:r>
            <a:br>
              <a:rPr lang="ru-RU" dirty="0">
                <a:latin typeface="Raleway Num Regular" panose="020B0503030101060003" charset="0"/>
                <a:cs typeface="Raleway Num Regular" panose="020B0503030101060003" charset="0"/>
              </a:rPr>
            </a:br>
            <a:endParaRPr lang="ru-RU" dirty="0">
              <a:latin typeface="Raleway Num Regular" panose="020B0503030101060003" charset="0"/>
              <a:cs typeface="Raleway Num Regular" panose="020B0503030101060003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531995" y="0"/>
            <a:ext cx="76600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556885" y="-159385"/>
            <a:ext cx="6116955" cy="71539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728970" y="-107315"/>
            <a:ext cx="5890895" cy="703580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25" name="Google Shape;210;g2cc3a7c4520_1_28"/>
          <p:cNvSpPr txBox="1"/>
          <p:nvPr/>
        </p:nvSpPr>
        <p:spPr>
          <a:xfrm>
            <a:off x="495300" y="658495"/>
            <a:ext cx="5421630" cy="105791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ct val="86000"/>
              </a:lnSpc>
            </a:pPr>
            <a:r>
              <a:rPr lang="en-US" dirty="0"/>
              <a:t>Preferences</a:t>
            </a:r>
            <a:r>
              <a:rPr lang="ru-RU" dirty="0"/>
              <a:t> </a:t>
            </a:r>
            <a:r>
              <a:rPr lang="en-US" dirty="0"/>
              <a:t>Datastore</a:t>
            </a:r>
            <a:endParaRPr dirty="0"/>
          </a:p>
        </p:txBody>
      </p:sp>
      <p:sp>
        <p:nvSpPr>
          <p:cNvPr id="126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27" name="Прямоугольник 6"/>
          <p:cNvSpPr txBox="1"/>
          <p:nvPr/>
        </p:nvSpPr>
        <p:spPr>
          <a:xfrm>
            <a:off x="495300" y="2609215"/>
            <a:ext cx="3449955" cy="38671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285750" indent="-285750" eaLnBrk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Получаем экземпляр нашего </a:t>
            </a:r>
            <a:r>
              <a:rPr lang="en-US" sz="1600" dirty="0">
                <a:latin typeface="Raleway Num Regular" panose="020B0503030101060003" charset="0"/>
                <a:cs typeface="Raleway Num Regular" panose="020B0503030101060003" charset="0"/>
              </a:rPr>
              <a:t>Preferences </a:t>
            </a:r>
            <a:r>
              <a:rPr lang="en-US" sz="1600" dirty="0" err="1">
                <a:latin typeface="Raleway Num Regular" panose="020B0503030101060003" charset="0"/>
                <a:cs typeface="Raleway Num Regular" panose="020B0503030101060003" charset="0"/>
              </a:rPr>
              <a:t>Datasore</a:t>
            </a: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.</a:t>
            </a:r>
            <a:endParaRPr lang="en-US" sz="1600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 marL="285750" indent="-285750" eaLnBrk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В качестве ключа используются специальные объекты, создаваемые с помощью функции </a:t>
            </a:r>
            <a:r>
              <a:rPr lang="en-US" sz="1600" dirty="0">
                <a:latin typeface="Raleway Num Regular" panose="020B0503030101060003" charset="0"/>
                <a:cs typeface="Raleway Num Regular" panose="020B0503030101060003" charset="0"/>
              </a:rPr>
              <a:t>{type}</a:t>
            </a:r>
            <a:r>
              <a:rPr lang="en-US" sz="1600" dirty="0" err="1">
                <a:latin typeface="Raleway Num Regular" panose="020B0503030101060003" charset="0"/>
                <a:cs typeface="Raleway Num Regular" panose="020B0503030101060003" charset="0"/>
              </a:rPr>
              <a:t>PreferenceKey</a:t>
            </a: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(</a:t>
            </a:r>
            <a:r>
              <a:rPr lang="en-US" sz="1600" dirty="0">
                <a:latin typeface="Raleway Num Regular" panose="020B0503030101060003" charset="0"/>
                <a:cs typeface="Raleway Num Regular" panose="020B0503030101060003" charset="0"/>
              </a:rPr>
              <a:t>name</a:t>
            </a: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).</a:t>
            </a:r>
            <a:endParaRPr lang="en-US" sz="1600" dirty="0">
              <a:latin typeface="Raleway Num Regular" panose="020B0503030101060003" charset="0"/>
              <a:cs typeface="Raleway Num Regular" panose="020B0503030101060003" charset="0"/>
            </a:endParaRPr>
          </a:p>
          <a:p>
            <a:pPr marL="285750" indent="-285750" eaLnBrk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С помощью ключа получаем доступ к нашему полю из </a:t>
            </a:r>
            <a:r>
              <a:rPr lang="en-US" sz="1600" dirty="0">
                <a:latin typeface="Raleway Num Regular" panose="020B0503030101060003" charset="0"/>
                <a:cs typeface="Raleway Num Regular" panose="020B0503030101060003" charset="0"/>
              </a:rPr>
              <a:t>Preferences (</a:t>
            </a: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Чтение и запись</a:t>
            </a:r>
            <a:r>
              <a:rPr lang="en-US" sz="1600" dirty="0">
                <a:latin typeface="Raleway Num Regular" panose="020B0503030101060003" charset="0"/>
                <a:cs typeface="Raleway Num Regular" panose="020B0503030101060003" charset="0"/>
              </a:rPr>
              <a:t>)</a:t>
            </a:r>
            <a: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  <a:t>.</a:t>
            </a:r>
            <a:br>
              <a:rPr lang="ru-RU" sz="1600" dirty="0">
                <a:latin typeface="Raleway Num Regular" panose="020B0503030101060003" charset="0"/>
                <a:cs typeface="Raleway Num Regular" panose="020B0503030101060003" charset="0"/>
              </a:rPr>
            </a:br>
            <a:endParaRPr lang="ru-RU" sz="1600" b="0" dirty="0"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7490" y="643890"/>
            <a:ext cx="6850380" cy="11791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40" y="1691005"/>
            <a:ext cx="6275070" cy="23755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495" y="3903980"/>
            <a:ext cx="6304915" cy="24180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4980</Words>
  <Application>WPS Presentation</Application>
  <PresentationFormat>Широкоэкранный</PresentationFormat>
  <Paragraphs>130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6" baseType="lpstr">
      <vt:lpstr>Arial</vt:lpstr>
      <vt:lpstr>SimSun</vt:lpstr>
      <vt:lpstr>Wingdings</vt:lpstr>
      <vt:lpstr>Arial</vt:lpstr>
      <vt:lpstr>Calibri</vt:lpstr>
      <vt:lpstr>Releway Num</vt:lpstr>
      <vt:lpstr>Thonburi</vt:lpstr>
      <vt:lpstr>Raleway</vt:lpstr>
      <vt:lpstr>Hack</vt:lpstr>
      <vt:lpstr>Google Sans Text</vt:lpstr>
      <vt:lpstr>Microsoft YaHei</vt:lpstr>
      <vt:lpstr>汉仪旗黑</vt:lpstr>
      <vt:lpstr>Calibri Light</vt:lpstr>
      <vt:lpstr>Helvetica Neue</vt:lpstr>
      <vt:lpstr>宋体-简</vt:lpstr>
      <vt:lpstr>Arial Unicode MS</vt:lpstr>
      <vt:lpstr>Raleway Num</vt:lpstr>
      <vt:lpstr>Segoe UI</vt:lpstr>
      <vt:lpstr>苹方-简</vt:lpstr>
      <vt:lpstr>Segoe UI Semilight</vt:lpstr>
      <vt:lpstr>Helvetica</vt:lpstr>
      <vt:lpstr>Raleway Num Bold</vt:lpstr>
      <vt:lpstr>Raleway Regular</vt:lpstr>
      <vt:lpstr>Raleway Bold</vt:lpstr>
      <vt:lpstr>Raleway Num Regular</vt:lpstr>
      <vt:lpstr>Arial Regular</vt:lpstr>
      <vt:lpstr>Raleway Num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elenatsebenko</cp:lastModifiedBy>
  <cp:revision>4</cp:revision>
  <dcterms:created xsi:type="dcterms:W3CDTF">2024-10-04T10:08:29Z</dcterms:created>
  <dcterms:modified xsi:type="dcterms:W3CDTF">2024-10-04T10:08:29Z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1033-5.7.3.8095</vt:lpwstr>
  </property>
</Properties>
</file>