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9" r:id="rId5"/>
    <p:sldMasterId id="2147483663" r:id="rId6"/>
  </p:sldMasterIdLst>
  <p:notesMasterIdLst>
    <p:notesMasterId r:id="rId9"/>
  </p:notesMasterIdLst>
  <p:sldIdLst>
    <p:sldId id="298" r:id="rId7"/>
    <p:sldId id="299" r:id="rId8"/>
    <p:sldId id="300" r:id="rId10"/>
    <p:sldId id="259" r:id="rId11"/>
    <p:sldId id="261" r:id="rId12"/>
    <p:sldId id="301" r:id="rId13"/>
    <p:sldId id="302" r:id="rId14"/>
    <p:sldId id="264" r:id="rId15"/>
    <p:sldId id="303" r:id="rId16"/>
    <p:sldId id="266" r:id="rId17"/>
    <p:sldId id="304" r:id="rId18"/>
    <p:sldId id="305" r:id="rId19"/>
    <p:sldId id="306" r:id="rId20"/>
    <p:sldId id="270" r:id="rId21"/>
    <p:sldId id="307" r:id="rId22"/>
    <p:sldId id="327" r:id="rId23"/>
    <p:sldId id="273" r:id="rId24"/>
    <p:sldId id="308" r:id="rId25"/>
    <p:sldId id="275" r:id="rId26"/>
    <p:sldId id="276" r:id="rId27"/>
    <p:sldId id="309" r:id="rId28"/>
    <p:sldId id="310" r:id="rId29"/>
    <p:sldId id="311" r:id="rId30"/>
    <p:sldId id="312" r:id="rId31"/>
    <p:sldId id="313" r:id="rId32"/>
    <p:sldId id="282" r:id="rId33"/>
    <p:sldId id="314" r:id="rId34"/>
    <p:sldId id="315" r:id="rId35"/>
    <p:sldId id="316" r:id="rId36"/>
    <p:sldId id="286" r:id="rId37"/>
    <p:sldId id="317" r:id="rId38"/>
    <p:sldId id="318" r:id="rId39"/>
    <p:sldId id="289" r:id="rId40"/>
    <p:sldId id="319" r:id="rId41"/>
    <p:sldId id="320" r:id="rId42"/>
    <p:sldId id="321" r:id="rId43"/>
    <p:sldId id="322" r:id="rId44"/>
    <p:sldId id="323" r:id="rId45"/>
    <p:sldId id="295" r:id="rId46"/>
    <p:sldId id="325" r:id="rId47"/>
    <p:sldId id="326" r:id="rId48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7E13B1F3-00FF-4779-AFA9-A935C7460FEB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d69c98c94_0_40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ed69c98c94_0_40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41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d69c98c94_0_40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ed69c98c94_0_40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768350"/>
            <a:ext cx="6696075" cy="3767138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8240"/>
            <a:ext cx="5029200" cy="37674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идеале тестовая документация должна быть написана на всю функциональность проекта. Но не всегда это возможно и целесообразно.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Но всегда по силам описать сценарии тестирования какой-либо доработки (перед началом разработки).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В любом случае при наличии тестовой документации мы можем делегировать тестирование любому члену команды и не бояться, что функциональность будет проверена в недостаточной мере.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buNone/>
            </a:pPr>
            <a:r>
              <a:rPr lang="ru-RU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Помним же, да, что у нас много работы и мало рук.</a:t>
            </a:r>
            <a:endParaRPr lang="ru-RU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5147310"/>
            <a:ext cx="11278235" cy="95313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defRPr/>
            </a:pPr>
            <a:r>
              <a:rPr lang="ru-RU" sz="8000">
                <a:latin typeface="Raleway Num" panose="020B0503030101060003"/>
              </a:rPr>
              <a:t>Многопоточность</a:t>
            </a:r>
            <a:endParaRPr lang="ru-RU" sz="8000">
              <a:latin typeface="Raleway Num" panose="020B0503030101060003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  <a:endParaRPr lang="ru-RU" sz="1200">
              <a:solidFill>
                <a:schemeClr val="bg1">
                  <a:lumMod val="50000"/>
                </a:schemeClr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95300" y="658495"/>
            <a:ext cx="6643370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ViewModelScope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41" name="Полилиния 4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6485" y="3346450"/>
            <a:ext cx="6339205" cy="250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viewModelScope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 -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привязан к ЖЦ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вьюмодели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. Когда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вьюмодель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уничтожается, то отменяются все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корутины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, запущенные в данном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скоупе</a:t>
            </a:r>
            <a:r>
              <a:rPr lang="ru-RU" sz="1800" strike="noStrike" spc="-1" dirty="0" smtClean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.</a:t>
            </a:r>
            <a:endParaRPr lang="ru-RU" sz="1800" strike="noStrike" spc="-1" dirty="0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LifecycleScope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Num Bold" panose="020B0503030101060003" charset="0"/>
                <a:ea typeface="Raleway" panose="020B0503030101060003"/>
                <a:cs typeface="Raleway Num Bold" panose="020B0503030101060003" charset="0"/>
                <a:sym typeface="Raleway" panose="020B0503030101060003"/>
              </a:rPr>
              <a:t>lifecycleScope</a:t>
            </a: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 - привязан к ЖЦ объектов LifecycleOwner (Activity, Fragment). Скоуп с корутинами автоматически отменяются при уничтожении активити или фрагмента.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2752090"/>
            <a:ext cx="5910580" cy="3307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CoroutineScope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3307080"/>
            <a:ext cx="4008120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Можно создать свой собственный CoroutineScope. В этом случае придется самому контролировать ЖЦ скоупа.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160" y="1314450"/>
            <a:ext cx="6466840" cy="4605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LifecycleScope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Num Bold" panose="020B0503030101060003" charset="0"/>
                <a:ea typeface="Raleway" panose="020B0503030101060003"/>
                <a:cs typeface="Raleway Num Bold" panose="020B0503030101060003" charset="0"/>
                <a:sym typeface="Raleway" panose="020B0503030101060003"/>
              </a:rPr>
              <a:t>runBlocking</a:t>
            </a: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 - используется для запуска скоупа, код которого будет выполняться синхронно. Блокирует текущий поток до тех пор, пока все корутины не завершат свое выполнение. Используется в функции main или при написании тестов.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015" y="2892425"/>
            <a:ext cx="6489700" cy="2221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CoroutineContext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53" name="Полилиния 5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300" y="2670810"/>
            <a:ext cx="3889375" cy="35737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Корутины выполняются в определенном контексте.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</a:endParaRPr>
          </a:p>
          <a:p>
            <a:pPr>
              <a:lnSpc>
                <a:spcPct val="140000"/>
              </a:lnSpc>
            </a:pP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4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CoroutineContext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 представляет собой индексированный набор элементов и доступен внутри корутины через свойство coroutineContext.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50000"/>
              </a:lnSpc>
            </a:pP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33010" y="2573655"/>
            <a:ext cx="6569710" cy="3374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ru-RU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Элементы </a:t>
            </a: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(CoroutineContext.Element)</a:t>
            </a:r>
            <a:r>
              <a:rPr lang="ru-RU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:</a:t>
            </a:r>
            <a:endParaRPr lang="ru-RU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coroutineContext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[</a:t>
            </a: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Job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]</a:t>
            </a:r>
            <a:r>
              <a:rPr lang="ru-RU" spc="-1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- достать текущую Job корутины</a:t>
            </a:r>
            <a:endParaRPr lang="ru-RU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coroutineContext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[</a:t>
            </a: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CoroutineName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]</a:t>
            </a:r>
            <a:r>
              <a:rPr lang="ru-RU" spc="-1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- достать имя корутины</a:t>
            </a:r>
            <a:endParaRPr lang="ru-RU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coroutineContext[CoroutineExceptionHandler]</a:t>
            </a:r>
            <a:r>
              <a:rPr lang="ru-RU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- достать обработчик ошибок</a:t>
            </a:r>
            <a:endParaRPr lang="ru-RU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coroutineContext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[</a:t>
            </a: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ContinuationInterceptor</a:t>
            </a:r>
            <a:r>
              <a:rPr lang="ru-RU" b="1" spc="-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]</a:t>
            </a:r>
            <a:r>
              <a:rPr lang="ru-RU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- достать диспетчер корутины</a:t>
            </a:r>
            <a:endParaRPr lang="ru-RU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ru-RU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Можно создать свой элемент CoroutineContext.Element</a:t>
            </a:r>
            <a:endParaRPr lang="en-US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712335" y="2157730"/>
            <a:ext cx="6955155" cy="408686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Job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Когда мы создаем корутину, через launch и async, нам возвращается объект задачи Job. Через него мы можем управлять корутиной. 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Задачи могут быть связаны друг с другом, образуя иерархию задач, что позволяет контролировать группу корутин.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0" y="2892425"/>
            <a:ext cx="6621780" cy="21164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s 17"/>
          <p:cNvSpPr/>
          <p:nvPr/>
        </p:nvSpPr>
        <p:spPr>
          <a:xfrm>
            <a:off x="8820150" y="4794885"/>
            <a:ext cx="150368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D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735070" y="4798695"/>
            <a:ext cx="1503680" cy="561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D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</a:t>
            </a:r>
            <a:r>
              <a:rPr lang="ru-RU" sz="4000" b="1" strike="noStrike" spc="-1">
                <a:solidFill>
                  <a:srgbClr val="0B0B0B"/>
                </a:solidFill>
                <a:latin typeface="Helvetica-Bold"/>
                <a:ea typeface="Helvetica-Bold"/>
              </a:rPr>
              <a:t>Coroutines. Job</a:t>
            </a:r>
            <a:endParaRPr lang="ru-RU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Полилиния 58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32910" y="3738880"/>
            <a:ext cx="0" cy="103441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93310" y="4243705"/>
            <a:ext cx="220218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046480" y="3239770"/>
            <a:ext cx="1503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New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046480" y="3147695"/>
            <a:ext cx="1503680" cy="56197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455670" y="3234690"/>
            <a:ext cx="1503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Active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455670" y="3142615"/>
            <a:ext cx="1503680" cy="56197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182360" y="3234690"/>
            <a:ext cx="1839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Completing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6182360" y="3142615"/>
            <a:ext cx="1839595" cy="56197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845550" y="3240405"/>
            <a:ext cx="1503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Completed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8845550" y="3148330"/>
            <a:ext cx="1503680" cy="56197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735070" y="4865370"/>
            <a:ext cx="1503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Cancelling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820150" y="4886960"/>
            <a:ext cx="1503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Cancelled</a:t>
            </a:r>
            <a:endParaRPr lang="en-US" altLang="ru-RU" b="1">
              <a:latin typeface="Raleway Num Bold" panose="020B0503030101060003" charset="0"/>
              <a:cs typeface="Raleway Num Bold" panose="020B0503030101060003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07915" y="4237990"/>
            <a:ext cx="0" cy="530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12000" y="3692525"/>
            <a:ext cx="0" cy="5632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50160" y="3421380"/>
            <a:ext cx="87757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1"/>
          </p:cNvCxnSpPr>
          <p:nvPr/>
        </p:nvCxnSpPr>
        <p:spPr>
          <a:xfrm>
            <a:off x="4959350" y="3423920"/>
            <a:ext cx="12230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32750" y="3433445"/>
            <a:ext cx="801370" cy="76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8" idx="1"/>
          </p:cNvCxnSpPr>
          <p:nvPr/>
        </p:nvCxnSpPr>
        <p:spPr>
          <a:xfrm flipV="1">
            <a:off x="5238750" y="5076190"/>
            <a:ext cx="3581400" cy="381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550160" y="3114675"/>
            <a:ext cx="81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start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057140" y="3117850"/>
            <a:ext cx="10604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complete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257290" y="2808605"/>
            <a:ext cx="1764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wait children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969885" y="3114675"/>
            <a:ext cx="81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finish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057140" y="3915410"/>
            <a:ext cx="1764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cancel / fall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765415" y="4676140"/>
            <a:ext cx="81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400">
                <a:latin typeface="Raleway Num" panose="020B0503030101060003" charset="0"/>
                <a:cs typeface="Raleway Num" panose="020B0503030101060003" charset="0"/>
              </a:rPr>
              <a:t>finish</a:t>
            </a:r>
            <a:endParaRPr lang="en-US" altLang="ru-RU" sz="1400">
              <a:latin typeface="Raleway Num" panose="020B0503030101060003" charset="0"/>
              <a:cs typeface="Raleway Num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Job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62" name="Полилиния 6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7475" y="2779395"/>
            <a:ext cx="7637780" cy="33966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isActive 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- активна ли корутина (Не отменена и не завершена)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isCancelled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- отменена ли корутина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isCompleted 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- завершена ли корутина (Не важно каким образом)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join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- дождаться выполнения корутины, блокируя текущий поток.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invokeOnCompletion 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- регистрирует callback, который вызывается при завершении корутины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Job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b="1" spc="-1" dirty="0" err="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children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 - получить список дочерних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корутин</a:t>
            </a:r>
            <a:r>
              <a:rPr lang="ru-RU" spc="-1" dirty="0" smtClean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.</a:t>
            </a:r>
            <a:endParaRPr lang="ru-RU" sz="1800">
              <a:latin typeface="Raleway Num" panose="020B0503030101060003" charset="0"/>
              <a:ea typeface="Raleway" panose="020B0503030101060003"/>
              <a:cs typeface="Raleway Num" panose="020B0503030101060003" charset="0"/>
              <a:sym typeface="Raleway" panose="020B0503030101060003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0" y="2690495"/>
            <a:ext cx="6105525" cy="34309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s 26"/>
          <p:cNvSpPr/>
          <p:nvPr/>
        </p:nvSpPr>
        <p:spPr>
          <a:xfrm>
            <a:off x="593534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95300" y="639445"/>
            <a:ext cx="6684645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Cancelation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68" name="Полилиния 6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1020" y="3138805"/>
            <a:ext cx="4647565" cy="31489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job.cancel()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- отменить выполнение корутины и ее дочерних корутин (Не гарантирует моменальную отмену). Выбрасывает CancelationException.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ea typeface="Arial" panose="020B0604020202020204"/>
              <a:cs typeface="Raleway Num" panose="020B0503030101060003" charset="0"/>
            </a:endParaRPr>
          </a:p>
          <a:p>
            <a:pPr>
              <a:lnSpc>
                <a:spcPct val="130000"/>
              </a:lnSpc>
            </a:pP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3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job.cancelAndJoin()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- отменить выполнение и дождаться завершения отмены.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497445" y="3164840"/>
            <a:ext cx="230886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496810" y="3265170"/>
            <a:ext cx="230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Parent Job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(Scope Job)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75045" y="515366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07020" y="515366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02825" y="5153660"/>
            <a:ext cx="1513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3534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919085" y="4915535"/>
            <a:ext cx="150368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902825" y="4914900"/>
            <a:ext cx="150368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565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18960000">
            <a:off x="716343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13680000">
            <a:off x="715708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61145" y="5521960"/>
            <a:ext cx="447040" cy="4470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 rot="13680000">
            <a:off x="9210675" y="5753735"/>
            <a:ext cx="217805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 rot="8280000">
            <a:off x="9302750" y="5741035"/>
            <a:ext cx="280670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156950" y="5558790"/>
            <a:ext cx="447040" cy="4470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 rot="13680000">
            <a:off x="11206480" y="5790565"/>
            <a:ext cx="217805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 rot="8280000">
            <a:off x="11298555" y="5777865"/>
            <a:ext cx="280670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70925" y="4017010"/>
            <a:ext cx="0" cy="8985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1785" y="4406900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80065" y="4406265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38290" y="44176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8450" y="4417695"/>
            <a:ext cx="40290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7497445" y="3164840"/>
            <a:ext cx="230886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496810" y="3265170"/>
            <a:ext cx="230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Parent Job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(Scope Job)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70925" y="4017010"/>
            <a:ext cx="0" cy="8985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8450" y="4417695"/>
            <a:ext cx="40290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d69c98c94_0_40"/>
          <p:cNvSpPr txBox="1"/>
          <p:nvPr/>
        </p:nvSpPr>
        <p:spPr>
          <a:xfrm>
            <a:off x="495300" y="692785"/>
            <a:ext cx="718375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7" name="Google Shape;57;g2ed69c98c94_0_4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8" name="Google Shape;58;g2ed69c98c94_0_40"/>
          <p:cNvSpPr txBox="1"/>
          <p:nvPr/>
        </p:nvSpPr>
        <p:spPr>
          <a:xfrm>
            <a:off x="551180" y="3211195"/>
            <a:ext cx="4206875" cy="271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Корутины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- паттерн проектирования, предназначенный для написания асинхронных программ, способных выполнять несколько задач одновременно.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58;g2ed69c98c94_0_40"/>
          <p:cNvSpPr txBox="1"/>
          <p:nvPr/>
        </p:nvSpPr>
        <p:spPr>
          <a:xfrm>
            <a:off x="5006340" y="3211195"/>
            <a:ext cx="6591935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Num Bold" panose="020B0503030101060003" charset="0"/>
                <a:ea typeface="Raleway" panose="020B0503030101060003"/>
                <a:cs typeface="Raleway Num Bold" panose="020B0503030101060003" charset="0"/>
                <a:sym typeface="Raleway" panose="020B0503030101060003"/>
              </a:rPr>
              <a:t>Корутина (coroutine)</a:t>
            </a: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 - сопрограмма, которая выполняется в контексте реального потока. При создании, она не накладывает больших дополнительных расходов на систему, так как не является отдельным потоком. Во время выполнения может быть приостановлена в определенной точке приостановки (suspension point), с сохранением своего полного состояния, для передачи управления другой корутине.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95300" y="658495"/>
            <a:ext cx="7162800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Cancelation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72" name="Полилиния 7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020" y="2157730"/>
            <a:ext cx="3448050" cy="5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coroutineScope.cancel()</a:t>
            </a: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497445" y="3164840"/>
            <a:ext cx="230886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rgbClr val="80808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6810" y="3265170"/>
            <a:ext cx="230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Parent Job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(Scope Job)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75045" y="515366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07020" y="515366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02825" y="5153660"/>
            <a:ext cx="1513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3534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91908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902825" y="4914900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565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18960000">
            <a:off x="716343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13680000">
            <a:off x="715708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8670925" y="4017010"/>
            <a:ext cx="0" cy="8985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1785" y="4406900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80065" y="4406265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38290" y="44176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8450" y="4417695"/>
            <a:ext cx="40290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525635" y="3789045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 rot="18960000">
            <a:off x="9583420" y="3974477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 rot="13680000">
            <a:off x="9577070" y="3980815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6178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18960000">
            <a:off x="921956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13680000">
            <a:off x="921321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139170" y="552831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 rot="18960000">
            <a:off x="11196955" y="571374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 rot="13680000">
            <a:off x="11190605" y="572008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Box 72"/>
          <p:cNvSpPr txBox="1"/>
          <p:nvPr/>
        </p:nvSpPr>
        <p:spPr>
          <a:xfrm>
            <a:off x="10067925" y="3873500"/>
            <a:ext cx="1224915" cy="5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80000"/>
              </a:lnSpc>
            </a:pPr>
            <a:r>
              <a:rPr lang="en-US" altLang="ru-RU" sz="12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Cancellation Exception</a:t>
            </a:r>
            <a:endParaRPr lang="en-US" altLang="ru-RU" sz="12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95300" y="658495"/>
            <a:ext cx="7162800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Cancelation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72" name="Полилиния 7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40" y="3096895"/>
            <a:ext cx="3448050" cy="184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  <a:sym typeface="+mn-ea"/>
              </a:rPr>
              <a:t>В корутине выбросилось исключение отличное от CancelationException.</a:t>
            </a: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497445" y="3164840"/>
            <a:ext cx="230886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rgbClr val="80808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6810" y="3265170"/>
            <a:ext cx="230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Parent Job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(Scope Job)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75045" y="515366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07020" y="515366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02825" y="5153660"/>
            <a:ext cx="1513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3534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91908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902825" y="4914900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565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18960000">
            <a:off x="716343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13680000">
            <a:off x="715708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8670925" y="4017010"/>
            <a:ext cx="0" cy="8985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1785" y="4406900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80065" y="4406265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38290" y="44176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8450" y="4417695"/>
            <a:ext cx="40290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525635" y="3789045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 rot="18960000">
            <a:off x="9583420" y="3974477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 rot="13680000">
            <a:off x="9577070" y="3980815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6178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18960000">
            <a:off x="921956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13680000">
            <a:off x="921321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139170" y="552831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 rot="18960000">
            <a:off x="11196955" y="571374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 rot="13680000">
            <a:off x="11190605" y="572008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Box 72"/>
          <p:cNvSpPr txBox="1"/>
          <p:nvPr/>
        </p:nvSpPr>
        <p:spPr>
          <a:xfrm>
            <a:off x="5767705" y="5969000"/>
            <a:ext cx="2367915" cy="5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70000"/>
              </a:lnSpc>
            </a:pPr>
            <a:r>
              <a:rPr lang="en-US" altLang="ru-RU" sz="12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Throw an exception</a:t>
            </a:r>
            <a:endParaRPr lang="en-US" altLang="ru-RU" sz="12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  <a:p>
            <a:pPr>
              <a:lnSpc>
                <a:spcPct val="80000"/>
              </a:lnSpc>
            </a:pPr>
            <a:r>
              <a:rPr lang="en-US" altLang="ru-RU" sz="12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( Not a cancellation exception)</a:t>
            </a:r>
            <a:endParaRPr lang="en-US" altLang="ru-RU" sz="12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495300" y="658495"/>
            <a:ext cx="7162800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Cancelation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72" name="Полилиния 7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5315" y="3096895"/>
            <a:ext cx="3448050" cy="184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SupervisorJob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позволяет дочерним корутинам падать с исключением, не затрагивая другие корутины. </a:t>
            </a:r>
            <a:endParaRPr lang="ru-RU" sz="180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497445" y="3164840"/>
            <a:ext cx="230886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rgbClr val="808080"/>
                </a:solidFill>
              </a:ln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6810" y="3265170"/>
            <a:ext cx="230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Parent Job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(Scope Job)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75045" y="515366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907020" y="515366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02825" y="5153660"/>
            <a:ext cx="1513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Child Job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35345" y="4915535"/>
            <a:ext cx="1503680" cy="84518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919085" y="4915535"/>
            <a:ext cx="150368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902825" y="4914900"/>
            <a:ext cx="1503680" cy="84518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565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18960000">
            <a:off x="716343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13680000">
            <a:off x="715708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8670925" y="4017010"/>
            <a:ext cx="0" cy="8985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1785" y="4406900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80065" y="4406265"/>
            <a:ext cx="0" cy="508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38290" y="44176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8450" y="4417695"/>
            <a:ext cx="402907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161780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18960000">
            <a:off x="9219565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13680000">
            <a:off x="9213215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Box 72"/>
          <p:cNvSpPr txBox="1"/>
          <p:nvPr/>
        </p:nvSpPr>
        <p:spPr>
          <a:xfrm>
            <a:off x="5767705" y="5969000"/>
            <a:ext cx="2367915" cy="5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70000"/>
              </a:lnSpc>
            </a:pPr>
            <a:r>
              <a:rPr lang="en-US" altLang="ru-RU" sz="12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Throw an exception</a:t>
            </a:r>
            <a:endParaRPr lang="en-US" altLang="ru-RU" sz="12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  <a:p>
            <a:pPr>
              <a:lnSpc>
                <a:spcPct val="80000"/>
              </a:lnSpc>
            </a:pPr>
            <a:r>
              <a:rPr lang="en-US" altLang="ru-RU" sz="12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( Not a cancellation exception)</a:t>
            </a:r>
            <a:endParaRPr lang="en-US" altLang="ru-RU" sz="1200" b="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61145" y="5521960"/>
            <a:ext cx="447040" cy="4470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 rot="13680000">
            <a:off x="9210675" y="5753735"/>
            <a:ext cx="217805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 rot="8280000">
            <a:off x="9302750" y="5741035"/>
            <a:ext cx="280670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38535" y="5521960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 rot="18960000">
            <a:off x="11196320" y="5707392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 rot="13680000">
            <a:off x="11189970" y="5713730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137900" y="5521960"/>
            <a:ext cx="447040" cy="4470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 rot="13680000">
            <a:off x="11187430" y="5753735"/>
            <a:ext cx="217805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 rot="8280000">
            <a:off x="11279505" y="5741035"/>
            <a:ext cx="280670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538970" y="3795395"/>
            <a:ext cx="447040" cy="44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 rot="18960000">
            <a:off x="9596755" y="3980827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 rot="13680000">
            <a:off x="9590405" y="3987165"/>
            <a:ext cx="34036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538335" y="3795395"/>
            <a:ext cx="447040" cy="4470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 rot="13680000">
            <a:off x="9587865" y="4027170"/>
            <a:ext cx="217805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 rot="8280000">
            <a:off x="9679940" y="4014470"/>
            <a:ext cx="280670" cy="8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Box 72"/>
          <p:cNvSpPr txBox="1"/>
          <p:nvPr/>
        </p:nvSpPr>
        <p:spPr>
          <a:xfrm>
            <a:off x="9940925" y="3317240"/>
            <a:ext cx="1276985" cy="3028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70000"/>
              </a:lnSpc>
            </a:pPr>
            <a:r>
              <a:rPr lang="ru-RU" sz="1200" spc="-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SupervisorJob</a:t>
            </a:r>
            <a:endParaRPr lang="ru-RU" altLang="ru-RU" sz="1200" strike="noStrike" spc="-1">
              <a:solidFill>
                <a:srgbClr val="00000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SupervisorJob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13050"/>
            <a:ext cx="4008120" cy="22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10000"/>
              </a:lnSpc>
            </a:pPr>
            <a:r>
              <a:rPr lang="ru-RU" sz="1600" spc="-1" dirty="0" smtClean="0">
                <a:solidFill>
                  <a:srgbClr val="848484"/>
                </a:solidFill>
                <a:latin typeface="Arial" panose="020B0604020202020204"/>
                <a:ea typeface="Arial" panose="020B0604020202020204"/>
                <a:sym typeface="+mn-ea"/>
              </a:rPr>
              <a:t>// </a:t>
            </a:r>
            <a:r>
              <a:rPr lang="ru-RU" sz="1600" spc="-1" dirty="0">
                <a:solidFill>
                  <a:srgbClr val="848484"/>
                </a:solidFill>
                <a:latin typeface="Arial" panose="020B0604020202020204"/>
                <a:ea typeface="Arial" panose="020B0604020202020204"/>
                <a:sym typeface="+mn-ea"/>
              </a:rPr>
              <a:t>Вывод в консоль:</a:t>
            </a: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lang="ru-RU" sz="1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SzPct val="45000"/>
              <a:buChar char=" "/>
            </a:pPr>
            <a:r>
              <a:rPr lang="ru-RU" sz="1600" spc="-1" dirty="0" err="1" smtClean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Exception</a:t>
            </a:r>
            <a:r>
              <a:rPr lang="ru-RU" sz="1600" spc="-1" dirty="0" smtClean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in</a:t>
            </a: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thread</a:t>
            </a: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 "DefaultDispatcher-worker-3" </a:t>
            </a:r>
            <a:r>
              <a:rPr lang="ru-RU" sz="1600" spc="-1" dirty="0" err="1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java.lang.IllegalStateException</a:t>
            </a: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: </a:t>
            </a:r>
            <a:r>
              <a:rPr lang="ru-RU" sz="1600" spc="-1" dirty="0" err="1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Some</a:t>
            </a: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Exception</a:t>
            </a:r>
            <a:endParaRPr lang="ru-RU" sz="1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457200" lvl="1" indent="-228600">
              <a:lnSpc>
                <a:spcPct val="110000"/>
              </a:lnSpc>
              <a:buClr>
                <a:srgbClr val="000000"/>
              </a:buClr>
              <a:buSzPct val="45000"/>
              <a:buChar char=" "/>
            </a:pPr>
            <a:r>
              <a:rPr lang="ru-RU" sz="1600" spc="-1" dirty="0">
                <a:solidFill>
                  <a:srgbClr val="FF2500"/>
                </a:solidFill>
                <a:latin typeface="Arial" panose="020B0604020202020204"/>
                <a:ea typeface="Arial" panose="020B0604020202020204"/>
                <a:sym typeface="+mn-ea"/>
              </a:rPr>
              <a:t>…</a:t>
            </a:r>
            <a:endParaRPr lang="ru-RU" sz="1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457200" lvl="1" indent="-228600">
              <a:lnSpc>
                <a:spcPct val="110000"/>
              </a:lnSpc>
              <a:buClr>
                <a:srgbClr val="000000"/>
              </a:buClr>
              <a:buSzPct val="45000"/>
              <a:buChar char=" "/>
            </a:pPr>
            <a:r>
              <a:rPr lang="ru-RU" sz="1600" b="1" spc="-1" dirty="0" err="1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Job</a:t>
            </a:r>
            <a:r>
              <a:rPr lang="ru-RU" sz="1600" b="1" spc="-1" dirty="0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 1 </a:t>
            </a:r>
            <a:r>
              <a:rPr lang="ru-RU" sz="1600" b="1" spc="-1" dirty="0" err="1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is</a:t>
            </a:r>
            <a:r>
              <a:rPr lang="ru-RU" sz="1600" b="1" spc="-1" dirty="0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 </a:t>
            </a:r>
            <a:r>
              <a:rPr lang="ru-RU" sz="1600" b="1" spc="-1" dirty="0" err="1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done</a:t>
            </a:r>
            <a:r>
              <a:rPr lang="ru-RU" sz="1600" b="1" spc="-1" dirty="0">
                <a:solidFill>
                  <a:srgbClr val="00B05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  <a:sym typeface="+mn-ea"/>
              </a:rPr>
              <a:t>!</a:t>
            </a:r>
            <a:endParaRPr lang="ru-RU" sz="1600" b="1" spc="-1" dirty="0">
              <a:solidFill>
                <a:srgbClr val="00B050"/>
              </a:solidFill>
              <a:latin typeface="Courier New Bold" panose="02070309020205020404" charset="0"/>
              <a:ea typeface="Courier New" panose="02070309020205020404"/>
              <a:cs typeface="Courier New Bold" panose="02070309020205020404" charset="0"/>
              <a:sym typeface="+mn-ea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235" y="2654300"/>
            <a:ext cx="650113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SupervisorJob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912110"/>
            <a:ext cx="4008120" cy="32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30000"/>
              </a:lnSpc>
            </a:pPr>
            <a:r>
              <a:rPr lang="ru-RU" b="1" spc="-1" dirty="0"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SupervisorJob </a:t>
            </a:r>
            <a:r>
              <a:rPr lang="ru-RU" spc="-1" dirty="0"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  <a:sym typeface="+mn-ea"/>
              </a:rPr>
              <a:t>- не сработает в данном случае:</a:t>
            </a:r>
            <a:endParaRPr lang="ru-RU" spc="-1" dirty="0">
              <a:latin typeface="Raleway Num Regular" panose="020B0503030101060003" charset="0"/>
              <a:ea typeface="Arial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2635885"/>
            <a:ext cx="6422390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SupervisorJob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799080"/>
            <a:ext cx="4008120" cy="367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3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supervisorScope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-</a:t>
            </a:r>
            <a:r>
              <a:rPr lang="ru-RU" spc="-1" dirty="0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наследует родительский контекст, но заменяет </a:t>
            </a:r>
            <a:r>
              <a:rPr lang="ru-RU" spc="-1" dirty="0" err="1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Job</a:t>
            </a:r>
            <a:r>
              <a:rPr lang="ru-RU" spc="-1" dirty="0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на </a:t>
            </a:r>
            <a:r>
              <a:rPr lang="ru-RU" spc="-1" dirty="0" err="1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SupervisorJob</a:t>
            </a:r>
            <a:r>
              <a:rPr lang="ru-RU" spc="-1" dirty="0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для дочерних </a:t>
            </a:r>
            <a:r>
              <a:rPr lang="ru-RU" spc="-1" dirty="0" err="1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корутин</a:t>
            </a:r>
            <a:r>
              <a:rPr lang="ru-RU" spc="-1" dirty="0">
                <a:solidFill>
                  <a:srgbClr val="070707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.</a:t>
            </a:r>
            <a:endParaRPr lang="ru-RU" spc="-1" dirty="0">
              <a:solidFill>
                <a:srgbClr val="070707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ru-RU" spc="-1" dirty="0">
              <a:solidFill>
                <a:srgbClr val="070707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ru-RU" sz="1600" spc="-1" dirty="0">
                <a:solidFill>
                  <a:srgbClr val="848484"/>
                </a:solidFill>
                <a:ea typeface="Arial" panose="020B0604020202020204"/>
                <a:sym typeface="+mn-ea"/>
              </a:rPr>
              <a:t>// Вывод в консоль: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 </a:t>
            </a:r>
            <a:endParaRPr lang="ru-RU" sz="1600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20000"/>
              </a:lnSpc>
              <a:buClr>
                <a:srgbClr val="000000"/>
              </a:buClr>
              <a:buSzPct val="45000"/>
              <a:buChar char=" "/>
            </a:pPr>
            <a:r>
              <a:rPr lang="ru-RU" sz="1600" spc="-1" dirty="0">
                <a:solidFill>
                  <a:srgbClr val="000000"/>
                </a:solidFill>
                <a:sym typeface="+mn-ea"/>
              </a:rPr>
              <a:t> </a:t>
            </a:r>
            <a:r>
              <a:rPr lang="ru-RU" sz="1600" spc="-1" dirty="0" err="1" smtClean="0">
                <a:solidFill>
                  <a:srgbClr val="FF2500"/>
                </a:solidFill>
                <a:ea typeface="Arial" panose="020B0604020202020204"/>
                <a:sym typeface="+mn-ea"/>
              </a:rPr>
              <a:t>Exception</a:t>
            </a:r>
            <a:r>
              <a:rPr lang="ru-RU" sz="1600" spc="-1" dirty="0" smtClean="0">
                <a:solidFill>
                  <a:srgbClr val="FF2500"/>
                </a:solidFill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in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thread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 "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main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" 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java.lang.IllegalStateException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: 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Some</a:t>
            </a:r>
            <a:r>
              <a:rPr lang="ru-RU" sz="1600" spc="-1" dirty="0">
                <a:solidFill>
                  <a:srgbClr val="FF2500"/>
                </a:solidFill>
                <a:ea typeface="Arial" panose="020B0604020202020204"/>
                <a:sym typeface="+mn-ea"/>
              </a:rPr>
              <a:t> </a:t>
            </a:r>
            <a:r>
              <a:rPr lang="ru-RU" sz="1600" spc="-1" dirty="0" err="1">
                <a:solidFill>
                  <a:srgbClr val="FF2500"/>
                </a:solidFill>
                <a:ea typeface="Arial" panose="020B0604020202020204"/>
                <a:sym typeface="+mn-ea"/>
              </a:rPr>
              <a:t>Exception</a:t>
            </a:r>
            <a:endParaRPr lang="ru-RU" sz="1600" spc="-1" dirty="0">
              <a:solidFill>
                <a:srgbClr val="000000"/>
              </a:solidFill>
            </a:endParaRPr>
          </a:p>
          <a:p>
            <a:pPr lvl="1" indent="-228600">
              <a:lnSpc>
                <a:spcPct val="120000"/>
              </a:lnSpc>
              <a:buClr>
                <a:srgbClr val="000000"/>
              </a:buClr>
              <a:buSzPct val="45000"/>
              <a:buChar char=" "/>
            </a:pPr>
            <a:r>
              <a:rPr lang="ru-RU" sz="1600" b="1" spc="-1" dirty="0" err="1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Job</a:t>
            </a:r>
            <a:r>
              <a:rPr lang="ru-RU" sz="1600" b="1" spc="-1" dirty="0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 1 </a:t>
            </a:r>
            <a:r>
              <a:rPr lang="ru-RU" sz="1600" b="1" spc="-1" dirty="0" err="1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is</a:t>
            </a:r>
            <a:r>
              <a:rPr lang="ru-RU" sz="1600" b="1" spc="-1" dirty="0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 </a:t>
            </a:r>
            <a:r>
              <a:rPr lang="ru-RU" sz="1600" b="1" spc="-1" dirty="0" err="1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done</a:t>
            </a:r>
            <a:r>
              <a:rPr lang="ru-RU" sz="1600" b="1" spc="-1" dirty="0">
                <a:solidFill>
                  <a:srgbClr val="00B050"/>
                </a:solidFill>
                <a:latin typeface="Courier New" panose="02070309020205020404"/>
                <a:ea typeface="Courier New" panose="02070309020205020404"/>
                <a:sym typeface="+mn-ea"/>
              </a:rPr>
              <a:t>!</a:t>
            </a:r>
            <a:endParaRPr lang="ru-RU" sz="1600" b="1" spc="-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ru-RU" sz="1600" b="1" spc="-1" dirty="0">
              <a:solidFill>
                <a:srgbClr val="00B050"/>
              </a:solidFill>
              <a:latin typeface="Raleway Num" panose="020B0503030101060003" charset="0"/>
              <a:ea typeface="Arial" panose="020B0604020202020204"/>
              <a:cs typeface="Raleway Num" panose="020B0503030101060003" charset="0"/>
              <a:sym typeface="+mn-ea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890" y="1769110"/>
            <a:ext cx="6468110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 bwMode="auto">
          <a:xfrm>
            <a:off x="5902325" y="2498090"/>
            <a:ext cx="6289040" cy="4359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3"/>
          <p:cNvSpPr/>
          <p:nvPr/>
        </p:nvSpPr>
        <p:spPr bwMode="auto">
          <a:xfrm>
            <a:off x="635" y="2498090"/>
            <a:ext cx="5901690" cy="4359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5359" y="658800"/>
            <a:ext cx="11175709" cy="129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 dirty="0" err="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</a:t>
            </a:r>
            <a:r>
              <a:rPr lang="ru-RU" sz="4000" b="1" strike="noStrike" spc="-1" dirty="0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 </a:t>
            </a:r>
            <a:r>
              <a:rPr lang="ru-RU" sz="4000" b="1" strike="noStrike" spc="-1" dirty="0" err="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Coroutines</a:t>
            </a:r>
            <a:r>
              <a:rPr lang="ru-RU" sz="4000" b="1" strike="noStrike" spc="-1" dirty="0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. Обработка исключений</a:t>
            </a:r>
            <a:endParaRPr lang="ru-RU" sz="4000" b="0" strike="noStrike" spc="-1" dirty="0">
              <a:solidFill>
                <a:srgbClr val="000000"/>
              </a:solidFill>
              <a:latin typeface="Raleway Num Bold" panose="020B0503030101060003" charset="0"/>
              <a:cs typeface="Raleway Num Bold" panose="020B0503030101060003" charset="0"/>
            </a:endParaRPr>
          </a:p>
        </p:txBody>
      </p:sp>
      <p:sp>
        <p:nvSpPr>
          <p:cNvPr id="93" name="Полилиния 9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8074" y="3069694"/>
            <a:ext cx="2373965" cy="5065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strike="noStrike" dirty="0">
                <a:solidFill>
                  <a:schemeClr val="accent1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Сработает</a:t>
            </a:r>
            <a:r>
              <a:rPr lang="ru-RU" sz="1800" strike="noStrike" dirty="0" smtClean="0">
                <a:solidFill>
                  <a:schemeClr val="accent1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: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3494405"/>
            <a:ext cx="5189855" cy="26752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90" y="3494405"/>
            <a:ext cx="5307330" cy="296989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78083" y="3069694"/>
            <a:ext cx="178054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spc="-1" dirty="0">
                <a:solidFill>
                  <a:srgbClr val="FF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Не сработает:</a:t>
            </a:r>
            <a:endParaRPr lang="ru-RU" b="1" spc="-1" dirty="0">
              <a:solidFill>
                <a:srgbClr val="FF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Обработка исключений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4431030"/>
            <a:ext cx="369887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30000"/>
              </a:lnSpc>
            </a:pPr>
            <a:r>
              <a:rPr lang="ru-RU" b="1" spc="-1"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CoroutineExceptionHandler</a:t>
            </a:r>
            <a:r>
              <a:rPr lang="ru-RU" spc="-1"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позволяет обрабатывать необработанные исключения в корутинах.</a:t>
            </a:r>
            <a:endParaRPr lang="ru-RU" spc="-1"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ru-RU" sz="1600" b="1" spc="-1" dirty="0">
              <a:latin typeface="Raleway Num" panose="020B0503030101060003" charset="0"/>
              <a:ea typeface="Arial" panose="020B0604020202020204"/>
              <a:cs typeface="Raleway Num" panose="020B0503030101060003" charset="0"/>
              <a:sym typeface="+mn-ea"/>
            </a:endParaRPr>
          </a:p>
        </p:txBody>
      </p:sp>
      <p:pic>
        <p:nvPicPr>
          <p:cNvPr id="2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855" y="2370455"/>
            <a:ext cx="6494145" cy="37439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Обработка исключений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3238500"/>
            <a:ext cx="4007485" cy="335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20000"/>
              </a:lnSpc>
            </a:pPr>
            <a:r>
              <a:rPr lang="ru-RU" b="1" spc="-1" dirty="0">
                <a:solidFill>
                  <a:srgbClr val="FF25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Результат</a:t>
            </a: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: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краш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приложения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20000"/>
              </a:lnSpc>
            </a:pP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Корутина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при ошибке проверяет, является ли ее родитель другой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корутиной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или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CoroutineScope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, до тех пор по цепочке, пока не достигнет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CoroutineScope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. По итогу, родительская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корутина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ответственна за обработку ошибок в дочерних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корутинах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.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50000"/>
              </a:lnSpc>
            </a:pPr>
            <a:endParaRPr lang="ru-RU" sz="1600" b="1" spc="-1" dirty="0">
              <a:latin typeface="Raleway Num Regular" panose="020B0503030101060003" charset="0"/>
              <a:ea typeface="Arial" panose="020B0604020202020204"/>
              <a:cs typeface="Raleway Num Regular" panose="020B0503030101060003" charset="0"/>
              <a:sym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34135" y="3149541"/>
            <a:ext cx="6047330" cy="45914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FF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Не сработает</a:t>
            </a:r>
            <a:r>
              <a:rPr lang="ru-RU" sz="1800" b="1" strike="noStrike" spc="-1" dirty="0" smtClean="0">
                <a:solidFill>
                  <a:srgbClr val="FF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:</a:t>
            </a:r>
            <a:endParaRPr lang="ru-RU" sz="1800" b="1" strike="noStrike" spc="-1" dirty="0" smtClean="0">
              <a:solidFill>
                <a:srgbClr val="FF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2620" y="3608705"/>
            <a:ext cx="6469380" cy="22231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Обработка исключений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5933500" y="2448461"/>
            <a:ext cx="5329999" cy="5554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50000"/>
              </a:lnSpc>
            </a:pPr>
            <a:r>
              <a:rPr lang="ru-RU" sz="1800" b="1" strike="noStrike" spc="-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ea typeface="Arial" panose="020B0604020202020204"/>
              </a:rPr>
              <a:t>Сработает</a:t>
            </a:r>
            <a:r>
              <a:rPr lang="ru-RU" sz="1800" b="1" strike="noStrike" spc="-1" dirty="0">
                <a:solidFill>
                  <a:srgbClr val="6FAD46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при использовании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SupervisorJob</a:t>
            </a:r>
            <a:r>
              <a:rPr lang="ru-RU" sz="1800" b="1" strike="noStrike" spc="-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:</a:t>
            </a: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7650" indent="-247650">
              <a:buClr>
                <a:srgbClr val="000000"/>
              </a:buClr>
              <a:buSzPct val="45000"/>
              <a:buChar char=" "/>
            </a:pP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10" y="3004185"/>
            <a:ext cx="6435090" cy="3044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d69c98c94_0_40"/>
          <p:cNvSpPr txBox="1"/>
          <p:nvPr/>
        </p:nvSpPr>
        <p:spPr>
          <a:xfrm>
            <a:off x="495300" y="692785"/>
            <a:ext cx="718375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7" name="Google Shape;57;g2ed69c98c94_0_4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8" name="Google Shape;58;g2ed69c98c94_0_40"/>
          <p:cNvSpPr txBox="1"/>
          <p:nvPr/>
        </p:nvSpPr>
        <p:spPr>
          <a:xfrm>
            <a:off x="495300" y="1414145"/>
            <a:ext cx="5657850" cy="60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Преимущества по сравнению с потоками:</a:t>
            </a:r>
            <a:endParaRPr lang="ru-RU" sz="1800" b="1" spc="-1" dirty="0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+mn-ea"/>
            </a:endParaRPr>
          </a:p>
        </p:txBody>
      </p:sp>
      <p:sp>
        <p:nvSpPr>
          <p:cNvPr id="2" name="Google Shape;58;g2ed69c98c94_0_40"/>
          <p:cNvSpPr txBox="1"/>
          <p:nvPr/>
        </p:nvSpPr>
        <p:spPr>
          <a:xfrm>
            <a:off x="495300" y="3197860"/>
            <a:ext cx="5305425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2095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Более легковесные - 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на создание потока выделяется много ресурсов системы. Количество потоков ограничено.</a:t>
            </a:r>
            <a:endParaRPr lang="ru-RU" spc="-1" dirty="0">
              <a:solidFill>
                <a:srgbClr val="000000"/>
              </a:solidFill>
              <a:latin typeface="Raleway Num" panose="020B0503030101060003" charset="0"/>
              <a:ea typeface="Arial" panose="020B0604020202020204"/>
              <a:cs typeface="Raleway Num" panose="020B0503030101060003" charset="0"/>
              <a:sym typeface="+mn-ea"/>
            </a:endParaRPr>
          </a:p>
          <a:p>
            <a:pPr marL="2095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ru-RU" strike="noStrike" spc="-1" dirty="0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09550" lvl="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Эффективное использование ресурсов - 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пока одна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корутина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 находится в состоянии ожидания, другая может выполняться на потоке - поток не простаивает.</a:t>
            </a:r>
            <a:endParaRPr lang="ru-RU" sz="1800">
              <a:latin typeface="Raleway Num" panose="020B0503030101060003" charset="0"/>
              <a:ea typeface="Raleway" panose="020B0503030101060003"/>
              <a:cs typeface="Raleway Num" panose="020B0503030101060003" charset="0"/>
              <a:sym typeface="Raleway" panose="020B0503030101060003"/>
            </a:endParaRPr>
          </a:p>
        </p:txBody>
      </p:sp>
      <p:sp>
        <p:nvSpPr>
          <p:cNvPr id="3" name="Google Shape;58;g2ed69c98c94_0_40"/>
          <p:cNvSpPr txBox="1"/>
          <p:nvPr/>
        </p:nvSpPr>
        <p:spPr>
          <a:xfrm>
            <a:off x="5931535" y="3197860"/>
            <a:ext cx="5657215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209550" lvl="0" indent="-285750">
              <a:lnSpc>
                <a:spcPct val="13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Упрощение написания асинхронного кода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 </a:t>
            </a: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-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 написание асинхронного кода осуществляется в последовательном стиле, что упрощает чтение и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поддережку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 кода.</a:t>
            </a:r>
            <a:endParaRPr lang="ru-RU" spc="-1" dirty="0">
              <a:solidFill>
                <a:srgbClr val="000000"/>
              </a:solidFill>
              <a:latin typeface="Raleway Num" panose="020B0503030101060003" charset="0"/>
              <a:ea typeface="Arial" panose="020B0604020202020204"/>
              <a:cs typeface="Raleway Num" panose="020B0503030101060003" charset="0"/>
              <a:sym typeface="+mn-ea"/>
            </a:endParaRPr>
          </a:p>
          <a:p>
            <a:pPr marL="209550" lvl="0" indent="-285750">
              <a:lnSpc>
                <a:spcPct val="13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ru-RU" strike="noStrike" spc="-1" dirty="0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 marL="209550" lvl="0" indent="-285750">
              <a:lnSpc>
                <a:spcPct val="13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  <a:sym typeface="+mn-ea"/>
              </a:rPr>
              <a:t>Поддержка отмены и обработки ошибок - 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удобные инструменты для  обработки ошибок и отмены выполнения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корутин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  <a:sym typeface="+mn-ea"/>
              </a:rPr>
              <a:t>, как отдельных экземпляров, так и целых блоков.</a:t>
            </a:r>
            <a:endParaRPr lang="ru-RU" sz="1800">
              <a:latin typeface="Raleway Num" panose="020B0503030101060003" charset="0"/>
              <a:ea typeface="Raleway" panose="020B0503030101060003"/>
              <a:cs typeface="Raleway Num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Dispatchers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105" name="Полилиния 10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285" y="2242185"/>
            <a:ext cx="5286375" cy="42081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Dispatchers.Main</a:t>
            </a:r>
            <a:r>
              <a:rPr lang="ru-RU" sz="18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 — выполнение корутины будет в главном потоке. Должен применяться для операций, которые затрагивают пользовательский интерфейс.</a:t>
            </a: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4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Dispatchers.IO </a:t>
            </a:r>
            <a:r>
              <a:rPr lang="ru-RU" sz="18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— используется для выполнения операций ввода-вывода (I/O).</a:t>
            </a: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</a:endParaRPr>
          </a:p>
          <a:p>
            <a:pPr>
              <a:lnSpc>
                <a:spcPct val="140000"/>
              </a:lnSpc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Dispatchers.Default 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— это диспетчер, который используется по умолчанию. Он предназначен для выполнения вычислительных задач и использует общий фоновый пулл потоков.</a:t>
            </a:r>
            <a:endParaRPr lang="ru-RU" b="0" strike="noStrike" spc="-1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40000"/>
              </a:lnSpc>
            </a:pP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2" name="TextBox 105"/>
          <p:cNvSpPr txBox="1"/>
          <p:nvPr/>
        </p:nvSpPr>
        <p:spPr>
          <a:xfrm>
            <a:off x="6456680" y="2242185"/>
            <a:ext cx="5037455" cy="392811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4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Dispatchers.Unconfined </a:t>
            </a:r>
            <a:r>
              <a:rPr lang="ru-RU" sz="1800" b="0" strike="noStrike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— запускает корутину в вызывающем потоке, но только до первой приостановки. После приостановки корутина возобновляет работу в потоке, который полностью определяется вызванной suspend-функцией.  Не рекомендуется использовать в общем коде. Полезен в ситуациях, когда операция в корутине должна быть выполнена немедленно.</a:t>
            </a:r>
            <a:endParaRPr lang="ru-RU" sz="1800" b="0" strike="noStrike" spc="-1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Dispatchers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4882515"/>
            <a:ext cx="3698875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4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ArialMT" panose="020B0604020202020204"/>
                <a:ea typeface="ArialMT" panose="020B0604020202020204"/>
                <a:sym typeface="+mn-ea"/>
              </a:rPr>
              <a:t>withContext</a:t>
            </a:r>
            <a:r>
              <a:rPr lang="ru-RU" spc="-1" dirty="0">
                <a:solidFill>
                  <a:srgbClr val="000000"/>
                </a:solidFill>
                <a:latin typeface="ArialMT" panose="020B0604020202020204"/>
                <a:ea typeface="ArialMT" panose="020B0604020202020204"/>
                <a:sym typeface="+mn-ea"/>
              </a:rPr>
              <a:t> - сменить поток выполнения </a:t>
            </a:r>
            <a:r>
              <a:rPr lang="ru-RU" spc="-1" dirty="0" err="1">
                <a:solidFill>
                  <a:srgbClr val="000000"/>
                </a:solidFill>
                <a:latin typeface="ArialMT" panose="020B0604020202020204"/>
                <a:ea typeface="ArialMT" panose="020B0604020202020204"/>
                <a:sym typeface="+mn-ea"/>
              </a:rPr>
              <a:t>корутины</a:t>
            </a:r>
            <a:r>
              <a:rPr lang="ru-RU" spc="-1" dirty="0">
                <a:solidFill>
                  <a:srgbClr val="000000"/>
                </a:solidFill>
                <a:latin typeface="ArialMT" panose="020B0604020202020204"/>
                <a:ea typeface="ArialMT" panose="020B0604020202020204"/>
                <a:sym typeface="+mn-ea"/>
              </a:rPr>
              <a:t>.</a:t>
            </a:r>
            <a:endParaRPr lang="ru-RU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30000"/>
              </a:lnSpc>
            </a:pPr>
            <a:endParaRPr lang="ru-RU" sz="1600" b="1" spc="-1" dirty="0">
              <a:latin typeface="Raleway Num" panose="020B0503030101060003" charset="0"/>
              <a:ea typeface="Arial" panose="020B0604020202020204"/>
              <a:cs typeface="Raleway Num" panose="020B0503030101060003" charset="0"/>
              <a:sym typeface="+mn-ea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7865" y="2370455"/>
            <a:ext cx="6414135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113915"/>
            <a:ext cx="3698875" cy="417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40000"/>
              </a:lnSpc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flow 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- представляет собой поток значений, вычисляемых асинхронно.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flow {…} 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является холодным потоком, чтобы его запустить необходимо вызвать терминальный оператор </a:t>
            </a: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collect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. Каждый подписчик на холодный поток будет работать независимо от других.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855" y="2637155"/>
            <a:ext cx="6621145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Helvetica-Bold"/>
                <a:ea typeface="Helvetica-Bold"/>
              </a:rPr>
              <a:t>Flow</a:t>
            </a:r>
            <a:endParaRPr lang="ru-RU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Полилиния 11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2775" y="2536190"/>
            <a:ext cx="5500370" cy="3648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emit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- отправить элемент в поток, блокирует выполнение, пока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консьюмер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не обработает значение.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collect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-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терминальный оператор, запускает выполнение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flow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, собирает и обрабатывает значения, отправленные функцией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emit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collectLatest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- работает аналогично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collect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, но обрабатывает только последние значения отправленные функцией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emit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onEach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- выполнить какое-то стороннее действие с новым элементом.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5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2" name="TextBox 114"/>
          <p:cNvSpPr txBox="1"/>
          <p:nvPr/>
        </p:nvSpPr>
        <p:spPr>
          <a:xfrm>
            <a:off x="6362700" y="2536190"/>
            <a:ext cx="5205730" cy="3648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map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-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преобразовать элемент в другой.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flowOn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-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выполнить вышестоящие операции на определенном диспетчере.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launchIn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-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терминальный оператор,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запусткает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флоу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в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опредленном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скоупе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catch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-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ловит исключения из вышестоящих операторов.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onCompletion</a:t>
            </a:r>
            <a:r>
              <a:rPr lang="ru-RU" sz="1800" b="1" strike="noStrike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- 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вызывается когда основной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flow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успешно закончил завершил свою работу. Может дополнительно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эмитить</a:t>
            </a:r>
            <a:r>
              <a:rPr lang="ru-RU" sz="1800" b="0" strike="noStrike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значения.</a:t>
            </a: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5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1812925"/>
            <a:ext cx="3698875" cy="447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 без ошибок:</a:t>
            </a:r>
            <a:endParaRPr lang="ru-RU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lvl="0" indent="0">
              <a:lnSpc>
                <a:spcPct val="13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10</a:t>
            </a:r>
            <a:endParaRPr lang="ru-RU" b="0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 lv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20</a:t>
            </a:r>
            <a:endParaRPr lang="ru-RU" b="0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 lv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30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lv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mapped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300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lvl="0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mapped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-</a:t>
            </a:r>
            <a:r>
              <a:rPr lang="ru-RU" i="1" spc="-1" dirty="0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1</a:t>
            </a:r>
            <a:endParaRPr lang="en-US" b="0" i="1" strike="noStrike" spc="-1" dirty="0" smtClean="0">
              <a:solidFill>
                <a:srgbClr val="00B050"/>
              </a:solidFill>
              <a:latin typeface="ArialMT" panose="020B0604020202020204"/>
              <a:ea typeface="ArialMT" panose="020B0604020202020204"/>
            </a:endParaRPr>
          </a:p>
          <a:p>
            <a:pPr marL="457200" lvl="1" indent="-228600">
              <a:lnSpc>
                <a:spcPct val="100000"/>
              </a:lnSpc>
              <a:buClr>
                <a:srgbClr val="000000"/>
              </a:buClr>
              <a:buSzPct val="45000"/>
              <a:buChar char=" "/>
            </a:pPr>
            <a:endParaRPr lang="ru-RU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 при ошибке в </a:t>
            </a:r>
            <a:r>
              <a:rPr lang="ru-RU" spc="-1" dirty="0" err="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map</a:t>
            </a: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:</a:t>
            </a:r>
            <a:endParaRPr lang="ru-RU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indent="0">
              <a:lnSpc>
                <a:spcPct val="13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10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20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30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FF2500"/>
                </a:solidFill>
                <a:latin typeface="ArialMT" panose="020B0604020202020204"/>
                <a:ea typeface="ArialMT" panose="020B0604020202020204"/>
                <a:sym typeface="+mn-ea"/>
              </a:rPr>
              <a:t>Exception</a:t>
            </a:r>
            <a:r>
              <a:rPr lang="ru-RU" i="1" spc="-1" dirty="0">
                <a:solidFill>
                  <a:srgbClr val="FF2500"/>
                </a:solidFill>
                <a:latin typeface="ArialMT" panose="020B0604020202020204"/>
                <a:ea typeface="ArialMT" panose="020B0604020202020204"/>
                <a:sym typeface="+mn-ea"/>
              </a:rPr>
              <a:t>: </a:t>
            </a:r>
            <a:r>
              <a:rPr lang="ru-RU" i="1" spc="-1" dirty="0" err="1">
                <a:solidFill>
                  <a:srgbClr val="FF2500"/>
                </a:solidFill>
                <a:latin typeface="ArialMT" panose="020B0604020202020204"/>
                <a:ea typeface="ArialMT" panose="020B0604020202020204"/>
                <a:sym typeface="+mn-ea"/>
              </a:rPr>
              <a:t>Some</a:t>
            </a:r>
            <a:r>
              <a:rPr lang="ru-RU" i="1" spc="-1" dirty="0">
                <a:solidFill>
                  <a:srgbClr val="FF250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i="1" spc="-1" dirty="0" err="1">
                <a:solidFill>
                  <a:srgbClr val="FF2500"/>
                </a:solidFill>
                <a:latin typeface="ArialMT" panose="020B0604020202020204"/>
                <a:ea typeface="ArialMT" panose="020B0604020202020204"/>
                <a:sym typeface="+mn-ea"/>
              </a:rPr>
              <a:t>exception</a:t>
            </a:r>
            <a:endParaRPr lang="ru-RU" i="1" spc="-1" dirty="0" err="1">
              <a:solidFill>
                <a:srgbClr val="FF250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mapped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0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OnEach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i="1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mapped</a:t>
            </a:r>
            <a:r>
              <a:rPr lang="ru-RU" i="1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-1</a:t>
            </a:r>
            <a:endParaRPr lang="ru-RU" i="1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5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0" y="677545"/>
            <a:ext cx="6388100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1937385"/>
            <a:ext cx="3698875" cy="434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3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Combine</a:t>
            </a:r>
            <a:r>
              <a:rPr lang="ru-RU" b="1" spc="-1" dirty="0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 -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собирает и преобразовывает последние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заэмиченные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 элементы из </a:t>
            </a:r>
            <a:r>
              <a:rPr lang="ru-RU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флоу</a:t>
            </a:r>
            <a:r>
              <a:rPr lang="ru-RU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  <a:sym typeface="+mn-ea"/>
              </a:rPr>
              <a:t>.</a:t>
            </a:r>
            <a:endParaRPr lang="ru-RU" spc="-1" dirty="0">
              <a:solidFill>
                <a:srgbClr val="00000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ru-RU" i="1" spc="-1" dirty="0">
              <a:solidFill>
                <a:srgbClr val="00B05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Вывод: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lvl="2" indent="-228600">
              <a:lnSpc>
                <a:spcPct val="14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10 a</a:t>
            </a:r>
            <a:endParaRPr lang="ru-RU" spc="-1" dirty="0">
              <a:solidFill>
                <a:srgbClr val="00B050"/>
              </a:solidFill>
            </a:endParaRPr>
          </a:p>
          <a:p>
            <a:pPr lvl="2" indent="-228600">
              <a:lnSpc>
                <a:spcPct val="12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20 b</a:t>
            </a:r>
            <a:endParaRPr lang="ru-RU" spc="-1" dirty="0">
              <a:solidFill>
                <a:srgbClr val="00B050"/>
              </a:solidFill>
            </a:endParaRPr>
          </a:p>
          <a:p>
            <a:pPr lvl="2" indent="-228600">
              <a:lnSpc>
                <a:spcPct val="12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30 b</a:t>
            </a:r>
            <a:endParaRPr lang="ru-RU" spc="-1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</a:pPr>
            <a:endParaRPr lang="ru-RU" i="1" spc="-1" dirty="0">
              <a:solidFill>
                <a:srgbClr val="00B05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</p:txBody>
      </p:sp>
      <p:pic>
        <p:nvPicPr>
          <p:cNvPr id="2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735" y="3307715"/>
            <a:ext cx="656526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1813560"/>
            <a:ext cx="3698875" cy="447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20000"/>
              </a:lnSpc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Zip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в отличии от combine дожидается, пока оба flow сделают emit нового значения. Перестает делать  операции преобразования, когда один из флоу закончил работать.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ru-RU" i="1" spc="-1" dirty="0">
              <a:solidFill>
                <a:srgbClr val="00B050"/>
              </a:solidFill>
              <a:latin typeface="Raleway Num" panose="020B0503030101060003" charset="0"/>
              <a:ea typeface="ArialMT" panose="020B0604020202020204"/>
              <a:cs typeface="Raleway Num" panose="020B0503030101060003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Вывод: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lvl="2" indent="0">
              <a:lnSpc>
                <a:spcPct val="140000"/>
              </a:lnSpc>
              <a:buClr>
                <a:srgbClr val="000000"/>
              </a:buClr>
              <a:buSzPct val="45000"/>
              <a:buNone/>
            </a:pP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10 a</a:t>
            </a:r>
            <a:endParaRPr lang="ru-RU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lvl="2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20 b</a:t>
            </a:r>
            <a:endParaRPr lang="ru-RU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915" y="3149600"/>
            <a:ext cx="6522085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1812925"/>
            <a:ext cx="3698875" cy="466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SharedFlow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горячий поток, активен всегда без явного вызова оператора collect. Рассылают актуальные значения всем подписчикам (broadcast).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StateFlow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горячий поток, частный случай sharedFlow, для работы с одним актуальным элементом.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spc="-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  <a:sym typeface="+mn-ea"/>
              </a:rPr>
              <a:t>MutableSharedFlow, MutableStateFlow</a:t>
            </a:r>
            <a:r>
              <a:rPr lang="ru-RU" spc="-1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 - позволяют обновлять/добавлять значения в поток.</a:t>
            </a:r>
            <a:endParaRPr lang="ru-RU" spc="-1">
              <a:solidFill>
                <a:srgbClr val="000000"/>
              </a:solidFill>
              <a:latin typeface="Raleway Num Regular" panose="020B0503030101060003" charset="0"/>
              <a:ea typeface="ArialMT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095" y="2766695"/>
            <a:ext cx="647890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Flow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22575"/>
            <a:ext cx="3698875" cy="365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50000"/>
              </a:lnSpc>
            </a:pPr>
            <a:r>
              <a:rPr lang="ru-RU" spc="-1" dirty="0">
                <a:solidFill>
                  <a:schemeClr val="tx1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Вывод:</a:t>
            </a:r>
            <a:endParaRPr lang="ru-RU" b="0" strike="noStrike" spc="-1" dirty="0">
              <a:solidFill>
                <a:schemeClr val="tx1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lvl="2" indent="0">
              <a:lnSpc>
                <a:spcPct val="130000"/>
              </a:lnSpc>
              <a:buClr>
                <a:srgbClr val="000000"/>
              </a:buClr>
              <a:buSzPct val="45000"/>
              <a:buNone/>
            </a:pPr>
            <a:r>
              <a:rPr lang="ru-RU" spc="-1" dirty="0" err="1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Current</a:t>
            </a:r>
            <a:r>
              <a:rPr lang="ru-RU" spc="-1" dirty="0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value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= 0</a:t>
            </a:r>
            <a:endParaRPr lang="ru-RU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lvl="2" indent="0">
              <a:lnSpc>
                <a:spcPct val="130000"/>
              </a:lnSpc>
              <a:buClr>
                <a:srgbClr val="000000"/>
              </a:buClr>
              <a:buSzPct val="45000"/>
              <a:buNone/>
            </a:pP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Collected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value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= 0</a:t>
            </a:r>
            <a:endParaRPr lang="ru-RU" spc="-1" dirty="0">
              <a:solidFill>
                <a:srgbClr val="00B050"/>
              </a:solidFill>
              <a:latin typeface="ArialMT" panose="020B0604020202020204"/>
              <a:ea typeface="ArialMT" panose="020B0604020202020204"/>
              <a:sym typeface="+mn-ea"/>
            </a:endParaRPr>
          </a:p>
          <a:p>
            <a:pPr lvl="2" indent="0">
              <a:lnSpc>
                <a:spcPct val="130000"/>
              </a:lnSpc>
              <a:buClr>
                <a:srgbClr val="000000"/>
              </a:buClr>
              <a:buSzPct val="45000"/>
              <a:buNone/>
            </a:pP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Collected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</a:t>
            </a: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value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 = 10</a:t>
            </a:r>
            <a:endParaRPr lang="ru-RU" b="0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ru-RU" b="0" strike="noStrike" spc="-1" dirty="0">
              <a:solidFill>
                <a:srgbClr val="00B050"/>
              </a:solidFill>
              <a:latin typeface="Arial" panose="020B0604020202020204"/>
              <a:ea typeface="ArialMT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835" y="2698750"/>
            <a:ext cx="6527165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Helvetica-Bold"/>
                <a:ea typeface="Helvetica-Bold"/>
              </a:rPr>
              <a:t>Channel</a:t>
            </a:r>
            <a:endParaRPr lang="ru-RU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Полилиния 13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020" y="2291715"/>
            <a:ext cx="10996295" cy="8947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Channel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 - более низкоуровневое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api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 для коммуникации между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корутинами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. В отличии от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sharedFlow</a:t>
            </a:r>
            <a:r>
              <a:rPr lang="ru-RU" sz="1800" strike="noStrike" spc="-1" dirty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 элемент получает только один из </a:t>
            </a:r>
            <a:r>
              <a:rPr lang="ru-RU" sz="1800" strike="noStrike" spc="-1" dirty="0" err="1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консьюмеров</a:t>
            </a:r>
            <a:r>
              <a:rPr lang="ru-RU" sz="1800" strike="noStrike" spc="-1" dirty="0" smtClean="0">
                <a:solidFill>
                  <a:srgbClr val="000000"/>
                </a:solidFill>
                <a:latin typeface="Raleway Num" panose="020B0503030101060003" charset="0"/>
                <a:ea typeface="ArialMT" panose="020B0604020202020204"/>
                <a:cs typeface="Raleway Num" panose="020B0503030101060003" charset="0"/>
              </a:rPr>
              <a:t>.</a:t>
            </a:r>
            <a:endParaRPr lang="ru-RU" sz="1800" strike="noStrike" spc="-1" dirty="0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1020" y="3359150"/>
            <a:ext cx="4483100" cy="304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b="1" spc="-1" dirty="0" err="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send</a:t>
            </a:r>
            <a:r>
              <a:rPr lang="ru-RU" spc="-1" dirty="0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- отправить данные в канал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b="1" spc="-1" dirty="0" err="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receive</a:t>
            </a:r>
            <a:r>
              <a:rPr lang="ru-RU" spc="-1" dirty="0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- получить элемент из канала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b="1" spc="-1" dirty="0" err="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consumeEach</a:t>
            </a:r>
            <a:r>
              <a:rPr lang="ru-RU" spc="-1" dirty="0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- подписаться на входящие элементы из канала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b="1" spc="-1" dirty="0" err="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receiveAsFlow</a:t>
            </a:r>
            <a:r>
              <a:rPr lang="ru-RU" b="1" spc="-1" dirty="0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 </a:t>
            </a:r>
            <a:r>
              <a:rPr lang="ru-RU" spc="-1" dirty="0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- получать элементы в виде </a:t>
            </a:r>
            <a:r>
              <a:rPr lang="ru-RU" spc="-1" dirty="0" err="1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flow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285750" indent="-28575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b="1" spc="-1" dirty="0" err="1">
                <a:solidFill>
                  <a:srgbClr val="070707"/>
                </a:solidFill>
                <a:latin typeface="Raleway Num Bold" panose="020B0503030101060003" charset="0"/>
                <a:ea typeface="ArialMT" panose="020B0604020202020204"/>
                <a:cs typeface="Raleway Num Bold" panose="020B0503030101060003" charset="0"/>
              </a:rPr>
              <a:t>close</a:t>
            </a:r>
            <a:r>
              <a:rPr lang="ru-RU" spc="-1" dirty="0">
                <a:solidFill>
                  <a:srgbClr val="070707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</a:rPr>
              <a:t> - закрыть канал</a:t>
            </a:r>
            <a:endParaRPr lang="ru-RU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354320" y="3359785"/>
            <a:ext cx="6837680" cy="349821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7366" y="3908011"/>
            <a:ext cx="6172201" cy="222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5360" y="672135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0270" y="3029585"/>
            <a:ext cx="6780530" cy="25234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suspend </a:t>
            </a:r>
            <a:r>
              <a:rPr lang="ru-RU" sz="1800" strike="noStrike" spc="-1">
                <a:solidFill>
                  <a:srgbClr val="000000"/>
                </a:solidFill>
                <a:latin typeface="Raleway Num Regular" panose="020B0503030101060003" charset="0"/>
                <a:ea typeface="Arial" panose="020B0604020202020204"/>
                <a:cs typeface="Raleway Num Regular" panose="020B0503030101060003" charset="0"/>
              </a:rPr>
              <a:t>- ключевое слово в языке Kotlin, говорит о том, что работа функции может быть приостановлена, без блокировки потока выполнения, и возобновлена в будущем.</a:t>
            </a:r>
            <a:endParaRPr lang="ru-RU" sz="1800" strike="noStrike" spc="-1">
              <a:solidFill>
                <a:srgbClr val="000000"/>
              </a:solidFill>
              <a:latin typeface="Raleway Num Regular" panose="020B0503030101060003" charset="0"/>
              <a:ea typeface="Arial" panose="020B0604020202020204"/>
              <a:cs typeface="Raleway Num Regular" panose="020B0503030101060003" charset="0"/>
            </a:endParaRPr>
          </a:p>
          <a:p>
            <a:pPr>
              <a:lnSpc>
                <a:spcPct val="130000"/>
              </a:lnSpc>
            </a:pPr>
            <a:endParaRPr lang="ru-RU" sz="1800" strike="noStrike" spc="-1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r>
              <a:rPr lang="ru-RU" sz="1950" b="1" strike="noStrike" spc="-1">
                <a:solidFill>
                  <a:srgbClr val="0033B3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</a:rPr>
              <a:t>suspend fun </a:t>
            </a:r>
            <a:r>
              <a:rPr lang="ru-RU" sz="1950" b="1" strike="noStrike" spc="-1">
                <a:solidFill>
                  <a:srgbClr val="00617A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</a:rPr>
              <a:t>doSomeWork</a:t>
            </a:r>
            <a:r>
              <a:rPr lang="ru-RU" sz="1950" b="1" strike="noStrike" spc="-1">
                <a:solidFill>
                  <a:srgbClr val="070707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</a:rPr>
              <a:t>(): </a:t>
            </a:r>
            <a:r>
              <a:rPr lang="ru-RU" sz="1950" b="1" strike="noStrike" spc="-1">
                <a:solidFill>
                  <a:srgbClr val="000000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</a:rPr>
              <a:t>SomeResult </a:t>
            </a:r>
            <a:r>
              <a:rPr lang="ru-RU" sz="1950" b="1" strike="noStrike" spc="-1">
                <a:solidFill>
                  <a:srgbClr val="070707"/>
                </a:solidFill>
                <a:latin typeface="Courier New Bold" panose="02070309020205020404" charset="0"/>
                <a:ea typeface="Courier New" panose="02070309020205020404"/>
                <a:cs typeface="Courier New Bold" panose="02070309020205020404" charset="0"/>
              </a:rPr>
              <a:t>{ ... }</a:t>
            </a:r>
            <a:endParaRPr lang="ru-RU" sz="1950" b="1" strike="noStrike" spc="-1">
              <a:solidFill>
                <a:srgbClr val="000000"/>
              </a:solidFill>
              <a:latin typeface="Courier New Bold" panose="02070309020205020404" charset="0"/>
              <a:cs typeface="Courier New Bold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34645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06000"/>
              </a:lnSpc>
            </a:pPr>
            <a:r>
              <a:rPr lang="ru-RU" sz="3400" b="1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  <a:sym typeface="+mn-ea"/>
              </a:rPr>
              <a:t>Channel</a:t>
            </a:r>
            <a:endParaRPr lang="ru-RU" sz="3400" b="1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  <a:sym typeface="+mn-ea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958465"/>
            <a:ext cx="3698875" cy="35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>
              <a:lnSpc>
                <a:spcPct val="150000"/>
              </a:lnSpc>
            </a:pPr>
            <a:r>
              <a:rPr lang="ru-RU" spc="-1" dirty="0">
                <a:solidFill>
                  <a:srgbClr val="000000"/>
                </a:solidFill>
                <a:latin typeface="Raleway Num Regular" panose="020B0503030101060003" charset="0"/>
                <a:ea typeface="ArialMT" panose="020B0604020202020204"/>
                <a:cs typeface="Raleway Num Regular" panose="020B0503030101060003" charset="0"/>
                <a:sym typeface="+mn-ea"/>
              </a:rPr>
              <a:t>Вывод:</a:t>
            </a:r>
            <a:endParaRPr lang="ru-RU" b="0" strike="noStrike" spc="-1" dirty="0">
              <a:solidFill>
                <a:srgbClr val="000000"/>
              </a:solidFill>
              <a:latin typeface="Raleway Num Regular" panose="020B0503030101060003" charset="0"/>
              <a:cs typeface="Raleway Num Regular" panose="020B0503030101060003" charset="0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 smtClean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consume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1</a:t>
            </a:r>
            <a:endParaRPr lang="ru-RU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consume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2</a:t>
            </a:r>
            <a:endParaRPr lang="ru-RU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asFlow</a:t>
            </a:r>
            <a:r>
              <a:rPr lang="ru-RU" spc="-1" dirty="0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: 0</a:t>
            </a:r>
            <a:endParaRPr lang="ru-RU" strike="noStrike" spc="-1" dirty="0">
              <a:solidFill>
                <a:srgbClr val="0070C0"/>
              </a:solidFill>
              <a:latin typeface="Arial" panose="020B0604020202020204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asFlow</a:t>
            </a:r>
            <a:r>
              <a:rPr lang="ru-RU" spc="-1" dirty="0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: 4</a:t>
            </a:r>
            <a:endParaRPr lang="ru-RU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consume</a:t>
            </a:r>
            <a:r>
              <a:rPr lang="ru-RU" spc="-1" dirty="0">
                <a:solidFill>
                  <a:srgbClr val="00B050"/>
                </a:solidFill>
                <a:latin typeface="ArialMT" panose="020B0604020202020204"/>
                <a:ea typeface="ArialMT" panose="020B0604020202020204"/>
                <a:sym typeface="+mn-ea"/>
              </a:rPr>
              <a:t>: 3</a:t>
            </a:r>
            <a:endParaRPr lang="ru-RU" strike="noStrike" spc="-1" dirty="0">
              <a:solidFill>
                <a:srgbClr val="00B050"/>
              </a:solidFill>
              <a:latin typeface="Arial" panose="020B0604020202020204"/>
            </a:endParaRPr>
          </a:p>
          <a:p>
            <a:pPr marL="889000" lvl="7" indent="-228600">
              <a:lnSpc>
                <a:spcPct val="150000"/>
              </a:lnSpc>
              <a:buClr>
                <a:srgbClr val="000000"/>
              </a:buClr>
              <a:buSzPct val="45000"/>
              <a:buChar char=" "/>
            </a:pPr>
            <a:r>
              <a:rPr lang="ru-RU" spc="-1" dirty="0" err="1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asFlow</a:t>
            </a:r>
            <a:r>
              <a:rPr lang="ru-RU" spc="-1" dirty="0">
                <a:solidFill>
                  <a:srgbClr val="0070C0"/>
                </a:solidFill>
                <a:latin typeface="ArialMT" panose="020B0604020202020204"/>
                <a:ea typeface="ArialMT" panose="020B0604020202020204"/>
                <a:sym typeface="+mn-ea"/>
              </a:rPr>
              <a:t>: 5</a:t>
            </a:r>
            <a:endParaRPr lang="ru-RU" strike="noStrike" spc="-1" dirty="0">
              <a:solidFill>
                <a:srgbClr val="0070C0"/>
              </a:solidFill>
              <a:latin typeface="Arial" panose="020B0604020202020204"/>
            </a:endParaRPr>
          </a:p>
          <a:p>
            <a:pPr lvl="1">
              <a:lnSpc>
                <a:spcPct val="106000"/>
              </a:lnSpc>
            </a:pPr>
            <a:endParaRPr lang="ru-RU" strike="noStrike" spc="-1" dirty="0">
              <a:solidFill>
                <a:srgbClr val="0070C0"/>
              </a:solidFill>
              <a:latin typeface="Arial" panose="020B0604020202020204"/>
              <a:ea typeface="ArialMT" panose="020B0604020202020204"/>
              <a:cs typeface="Raleway Num Regular" panose="020B0503030101060003" charset="0"/>
              <a:sym typeface="+mn-ea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1185" y="763270"/>
            <a:ext cx="6520815" cy="53314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00503000000020004"/>
                <a:cs typeface="Raleway Num Bold" panose="020B0503030101060003" charset="0"/>
                <a:sym typeface="Helvetica Neue" panose="02000503000000020004"/>
              </a:rPr>
              <a:t>Новосибирский Государственный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00503000000020004"/>
                <a:cs typeface="Raleway Num Bold" panose="020B0503030101060003" charset="0"/>
                <a:sym typeface="Helvetica Neue" panose="02000503000000020004"/>
              </a:rPr>
              <a:t>Университет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8941348" y="784925"/>
            <a:ext cx="2885891" cy="209287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p>
            <a:pPr>
              <a:defRPr/>
            </a:pP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rue</a:t>
            </a: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E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ngineering</a:t>
            </a:r>
            <a:endParaRPr lang="en-US" sz="1600" b="1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630128, г. Новосибирск,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ул. Кутателадзе, 4г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(383) 363-33-51, 363-33-50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info</a:t>
            </a: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@trueengineering.ru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95360" y="658800"/>
            <a:ext cx="10610640" cy="12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26" name="Полилиния 2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4280" y="2766060"/>
            <a:ext cx="6337300" cy="3394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Suspend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функцию можно запустить только из другой suspend функции, либо из специального корутин-билдера (Coroutine Builder).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ea typeface="Arial" panose="020B0604020202020204"/>
              <a:cs typeface="Raleway Num" panose="020B0503030101060003" charset="0"/>
            </a:endParaRPr>
          </a:p>
          <a:p>
            <a:pPr>
              <a:lnSpc>
                <a:spcPct val="130000"/>
              </a:lnSpc>
            </a:pP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  <a:p>
            <a:pPr>
              <a:lnSpc>
                <a:spcPct val="13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Coroutine bulder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- функции для создания и запуска корутин. Предоставляют разные возможности для запуска корутин, позволяют задавать им определенные свойства.</a:t>
            </a:r>
            <a:r>
              <a:rPr lang="en-US" alt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Существует 2 типа корутин-билдеров:</a:t>
            </a: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 launch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 и </a:t>
            </a: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async</a:t>
            </a:r>
            <a:endParaRPr lang="ru-RU" sz="1800" b="1" strike="noStrike" spc="-1">
              <a:solidFill>
                <a:srgbClr val="000000"/>
              </a:solidFill>
              <a:latin typeface="Raleway Num Bold" panose="020B0503030101060003" charset="0"/>
              <a:cs typeface="Raleway Num Bold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Launch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314134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launch - запускает корутину, которая не возвращает результат вычисления. Принимает на вход блок кода, который будет выполняться асинхронно.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7085" y="3034665"/>
            <a:ext cx="589661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Async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async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- запускает корутину, которая возвращает результат вычисления. Принимает на вход блок кода, который будет выполняться асинхронно. В отличии от launch, возвращает объект Deferred, представляющий собой отложенный результат выполнения корутины.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625" y="2600960"/>
            <a:ext cx="5998210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95300" y="658495"/>
            <a:ext cx="5842000" cy="1200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6000"/>
              </a:lnSpc>
            </a:pPr>
            <a:r>
              <a:rPr lang="ru-RU" sz="4000" b="1" strike="noStrike" spc="-1">
                <a:solidFill>
                  <a:srgbClr val="0B0B0B"/>
                </a:solidFill>
                <a:latin typeface="Raleway Num Bold" panose="020B0503030101060003" charset="0"/>
                <a:ea typeface="Helvetica-Bold"/>
                <a:cs typeface="Raleway Num Bold" panose="020B0503030101060003" charset="0"/>
              </a:rPr>
              <a:t>Kotlin Coroutines. Области видимости</a:t>
            </a:r>
            <a:endParaRPr lang="ru-RU" sz="4000" b="1" strike="noStrike" spc="-1">
              <a:solidFill>
                <a:srgbClr val="0B0B0B"/>
              </a:solidFill>
              <a:latin typeface="Raleway Num Bold" panose="020B0503030101060003" charset="0"/>
              <a:ea typeface="Helvetica-Bold"/>
              <a:cs typeface="Raleway Num Bold" panose="020B0503030101060003" charset="0"/>
            </a:endParaRPr>
          </a:p>
        </p:txBody>
      </p:sp>
      <p:sp>
        <p:nvSpPr>
          <p:cNvPr id="35" name="Полилиния 3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0" t="0" r="r" b="b"/>
            <a:pathLst>
              <a:path w="2060" h="249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 w="0">
            <a:noFill/>
          </a:ln>
        </p:spPr>
        <p:txBody>
          <a:bodyPr lIns="90000" tIns="44640" rIns="90000" bIns="4464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4820" y="3082925"/>
            <a:ext cx="5715000" cy="27730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Raleway Num Bold" panose="020B0503030101060003" charset="0"/>
                <a:ea typeface="Arial" panose="020B0604020202020204"/>
                <a:cs typeface="Raleway Num Bold" panose="020B0503030101060003" charset="0"/>
              </a:rPr>
              <a:t>Coroutine Scope - </a:t>
            </a:r>
            <a:r>
              <a:rPr lang="ru-RU" sz="1800" strike="noStrike" spc="-1">
                <a:solidFill>
                  <a:srgbClr val="000000"/>
                </a:solidFill>
                <a:latin typeface="Raleway Num" panose="020B0503030101060003" charset="0"/>
                <a:ea typeface="Arial" panose="020B0604020202020204"/>
                <a:cs typeface="Raleway Num" panose="020B0503030101060003" charset="0"/>
              </a:rPr>
              <a:t>основной компонент для управления корутинами. Предоставляет возможность запускать и отменять корутины. Управляет их жизненным циклом. А так же несет дополнительную информацию о том, на каком потоке происходит их выполнение.</a:t>
            </a:r>
            <a:endParaRPr lang="ru-RU" sz="1800" strike="noStrike" spc="-1">
              <a:solidFill>
                <a:srgbClr val="000000"/>
              </a:solidFill>
              <a:latin typeface="Raleway Num" panose="020B0503030101060003" charset="0"/>
              <a:cs typeface="Raleway Num" panose="020B050303010106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3414395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Kotlin Coroutines. GlobalScope</a:t>
            </a:r>
            <a:endParaRPr lang="ru-RU"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0" name="Google Shape;170;g2ed69c98c94_0_169"/>
          <p:cNvSpPr txBox="1"/>
          <p:nvPr/>
        </p:nvSpPr>
        <p:spPr>
          <a:xfrm>
            <a:off x="495300" y="2892425"/>
            <a:ext cx="4008120" cy="30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Num Bold" panose="020B0503030101060003" charset="0"/>
                <a:ea typeface="Raleway" panose="020B0503030101060003"/>
                <a:cs typeface="Raleway Num Bold" panose="020B0503030101060003" charset="0"/>
                <a:sym typeface="Raleway" panose="020B0503030101060003"/>
              </a:rPr>
              <a:t>GlobalScope</a:t>
            </a: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 - глобальный скоуп, не привязан к ЖЦ компонентов андроида, поэтому не рекомендуется к использованию.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 Num Regular" panose="020B0503030101060003" charset="0"/>
                <a:ea typeface="Raleway" panose="020B0503030101060003"/>
                <a:cs typeface="Raleway Num Regular" panose="020B0503030101060003" charset="0"/>
                <a:sym typeface="Raleway" panose="020B0503030101060003"/>
              </a:rPr>
              <a:t>Может быть использован, если нужно выполнять какую-то работу на протяжении всего ЖЦ приложения.</a:t>
            </a:r>
            <a:endParaRPr lang="ru-RU" sz="1800">
              <a:latin typeface="Raleway Num Regular" panose="020B0503030101060003" charset="0"/>
              <a:ea typeface="Raleway" panose="020B0503030101060003"/>
              <a:cs typeface="Raleway Num Regular" panose="020B0503030101060003" charset="0"/>
              <a:sym typeface="Raleway" panose="020B0503030101060003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305" y="3030220"/>
            <a:ext cx="6103620" cy="288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10003</Words>
  <Application>WPS Writer</Application>
  <PresentationFormat>Широкоэкранный</PresentationFormat>
  <Paragraphs>352</Paragraphs>
  <Slides>41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75" baseType="lpstr">
      <vt:lpstr>Arial</vt:lpstr>
      <vt:lpstr>SimSun</vt:lpstr>
      <vt:lpstr>Wingdings</vt:lpstr>
      <vt:lpstr>Arial</vt:lpstr>
      <vt:lpstr>Symbol</vt:lpstr>
      <vt:lpstr>Kingsoft Sign</vt:lpstr>
      <vt:lpstr>Times New Roman</vt:lpstr>
      <vt:lpstr>Raleway Num</vt:lpstr>
      <vt:lpstr>Segoe UI</vt:lpstr>
      <vt:lpstr>苹方-简</vt:lpstr>
      <vt:lpstr>Segoe UI Semilight</vt:lpstr>
      <vt:lpstr>Thonburi</vt:lpstr>
      <vt:lpstr>Raleway</vt:lpstr>
      <vt:lpstr>Raleway Bold</vt:lpstr>
      <vt:lpstr>Raleway Num Bold</vt:lpstr>
      <vt:lpstr>Raleway Num Regular</vt:lpstr>
      <vt:lpstr>Calibri</vt:lpstr>
      <vt:lpstr>Raleway Num</vt:lpstr>
      <vt:lpstr>Helvetica-Bold</vt:lpstr>
      <vt:lpstr>Courier New Bold</vt:lpstr>
      <vt:lpstr>Courier New</vt:lpstr>
      <vt:lpstr>ArialMT</vt:lpstr>
      <vt:lpstr>Arial Bold</vt:lpstr>
      <vt:lpstr>Helvetica Neue</vt:lpstr>
      <vt:lpstr>Microsoft YaHei</vt:lpstr>
      <vt:lpstr>汉仪旗黑</vt:lpstr>
      <vt:lpstr>DejaVu Sans</vt:lpstr>
      <vt:lpstr>宋体-简</vt:lpstr>
      <vt:lpstr>Arial Unicode MS</vt:lpstr>
      <vt:lpstr>Office</vt:lpstr>
      <vt:lpstr>1_Office</vt:lpstr>
      <vt:lpstr>2_Office</vt:lpstr>
      <vt:lpstr>3_Office</vt:lpstr>
      <vt:lpstr>4_Office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 Chesnokov</dc:creator>
  <cp:lastModifiedBy>WPS_1725248511</cp:lastModifiedBy>
  <cp:revision>10</cp:revision>
  <dcterms:created xsi:type="dcterms:W3CDTF">2024-10-01T03:00:01Z</dcterms:created>
  <dcterms:modified xsi:type="dcterms:W3CDTF">2024-10-01T03:00:01Z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