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82" r:id="rId2"/>
    <p:sldId id="257" r:id="rId3"/>
    <p:sldId id="258" r:id="rId4"/>
    <p:sldId id="259" r:id="rId5"/>
    <p:sldId id="28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8" r:id="rId27"/>
  </p:sldIdLst>
  <p:sldSz cx="12192000" cy="6858000"/>
  <p:notesSz cx="7559675" cy="10691813"/>
  <p:embeddedFontLs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aleway Bold" pitchFamily="2" charset="0"/>
      <p:regular r:id="rId33"/>
      <p:bold r:id="rId34"/>
    </p:embeddedFont>
    <p:embeddedFont>
      <p:font typeface="Raleway Num" panose="020B0604020202020204" charset="0"/>
      <p:regular r:id="rId35"/>
    </p:embeddedFont>
    <p:embeddedFont>
      <p:font typeface="Raleway Num Bold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51f79459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f51f79459d_0_74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51f7945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2f51f79459d_0_8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51f79459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g2f51f79459d_0_96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51f79459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2f51f79459d_0_124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51f79459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2f51f79459d_0_13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1f79459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2f51f79459d_0_154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51f79459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2f51f79459d_0_16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51f79459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2f51f79459d_0_171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1f79459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2f51f79459d_0_179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51f79459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2f51f79459d_0_20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d69c98c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g2ed69c98c94_0_17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51f79459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2f51f79459d_0_21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51f79459d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2f51f79459d_0_223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1f79459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f51f79459d_0_241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51f79459d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2f51f79459d_0_250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51f7945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g2f51f79459d_0_17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51f79459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f51f79459d_0_33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51f7945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2f51f79459d_0_4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2ec6d511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2f2ec6d511f_0_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51f79459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2f51f79459d_0_50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51f79459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2f51f79459d_0_58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51f79459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f51f79459d_0_66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Slide0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  <a:t>01.10.2024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2908525"/>
            <a:ext cx="10572718" cy="319214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latin typeface="Raleway Num" panose="020B0503030101060003"/>
              </a:rPr>
              <a:t>Проектирование современных приложений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51f79459d_0_58"/>
          <p:cNvSpPr txBox="1"/>
          <p:nvPr/>
        </p:nvSpPr>
        <p:spPr>
          <a:xfrm>
            <a:off x="495300" y="658495"/>
            <a:ext cx="645287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Инструменты и подходы для реализации модульности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f51f79459d_0_58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6" name="Google Shape;86;g2f51f79459d_0_58"/>
          <p:cNvSpPr txBox="1"/>
          <p:nvPr/>
        </p:nvSpPr>
        <p:spPr>
          <a:xfrm>
            <a:off x="5736590" y="2925445"/>
            <a:ext cx="566610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Gradle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Использование мультипроектов в Gradle для управления зависимостями между модулями и упрощения сборки.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Dependency Injection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Использование DI (например, Hilt или Koin) для управления зависимостями между модулями.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Jetpack Navigation Component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Поддержка навигации между модулями и динамической загрузки модулей.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51f79459d_0_66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Dependency Injection (DI)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2" name="Google Shape;92;g2f51f79459d_0_66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3" name="Google Shape;93;g2f51f79459d_0_66"/>
          <p:cNvSpPr txBox="1"/>
          <p:nvPr/>
        </p:nvSpPr>
        <p:spPr>
          <a:xfrm>
            <a:off x="616585" y="3069590"/>
            <a:ext cx="470725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Dependency Injection (DI)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техника, которая позволяет передавать зависимости объекта извне, что улучшает модульность и тестируемость кода.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93;g2f51f79459d_0_66"/>
          <p:cNvSpPr txBox="1"/>
          <p:nvPr/>
        </p:nvSpPr>
        <p:spPr>
          <a:xfrm>
            <a:off x="6452870" y="3234055"/>
            <a:ext cx="4671060" cy="25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Преимущества DI: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Упрощение управления зависимостями.</a:t>
            </a:r>
            <a:endParaRPr sz="1800">
              <a:latin typeface="Raleway" panose="020B0503030101060003" charset="0"/>
              <a:ea typeface="Raleway" panose="020B0503030101060003"/>
              <a:cs typeface="Raleway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Улучшение тестируемости за счет возможности подмены зависимостей.</a:t>
            </a:r>
            <a:endParaRPr sz="1800">
              <a:latin typeface="Raleway" panose="020B0503030101060003" charset="0"/>
              <a:ea typeface="Raleway" panose="020B0503030101060003"/>
              <a:cs typeface="Raleway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Снижение связанности компонентов приложения.</a:t>
            </a:r>
            <a:endParaRPr sz="1800">
              <a:latin typeface="Raleway" panose="020B0503030101060003" charset="0"/>
              <a:ea typeface="Raleway" panose="020B0503030101060003"/>
              <a:cs typeface="Raleway" panose="020B0503030101060003" charset="0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168390" y="3069590"/>
            <a:ext cx="5206365" cy="311023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51f79459d_0_74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подходы к DI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9" name="Google Shape;99;g2f51f79459d_0_7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0" name="Google Shape;100;g2f51f79459d_0_74"/>
          <p:cNvSpPr txBox="1"/>
          <p:nvPr/>
        </p:nvSpPr>
        <p:spPr>
          <a:xfrm>
            <a:off x="495300" y="3571875"/>
            <a:ext cx="351599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Ручная реализация DI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Зависимости передаются через конструкторы или сеттеры. Подходит для небольших приложений, но не масштабируется.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Google Shape;100;g2f51f79459d_0_74"/>
          <p:cNvSpPr txBox="1"/>
          <p:nvPr/>
        </p:nvSpPr>
        <p:spPr>
          <a:xfrm>
            <a:off x="4296410" y="3571875"/>
            <a:ext cx="363537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Dagger/Hilt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Популярный фреймворк для DI, предлагающий высокую производительность и автоматическое управление зависимостями.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00;g2f51f79459d_0_74"/>
          <p:cNvSpPr txBox="1"/>
          <p:nvPr/>
        </p:nvSpPr>
        <p:spPr>
          <a:xfrm>
            <a:off x="8544560" y="3571875"/>
            <a:ext cx="3196590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Koin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Легковесный и простой в использовании DI-фреймворк, не требующий аннотаций и генерации кода.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51f79459d_0_82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 в Hilt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6" name="Google Shape;106;g2f51f79459d_0_8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7" name="Google Shape;107;g2f51f79459d_0_82"/>
          <p:cNvSpPr txBox="1"/>
          <p:nvPr/>
        </p:nvSpPr>
        <p:spPr>
          <a:xfrm>
            <a:off x="551815" y="2709545"/>
            <a:ext cx="4629150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Hilt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библиотека для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Dependency Injection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, разработанная на базе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Dagger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 адаптированная для Android.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07;g2f51f79459d_0_82"/>
          <p:cNvSpPr txBox="1"/>
          <p:nvPr/>
        </p:nvSpPr>
        <p:spPr>
          <a:xfrm>
            <a:off x="6414135" y="2709545"/>
            <a:ext cx="4803775" cy="228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преимущества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Hilt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Упрощает настройку Dagger в Android-приложениях.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Обеспечивает удобную интеграцию с жизненным циклом Android-компонентов (Activity, Fragment и т.д.).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Предоставляет автоматическую поддержку AndroidViewModel, WorkManager и других компонентов.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168390" y="2598420"/>
            <a:ext cx="5206365" cy="358140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635" y="1692910"/>
            <a:ext cx="12191365" cy="516509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2" name="Google Shape;112;g2f51f79459d_0_96"/>
          <p:cNvSpPr txBox="1"/>
          <p:nvPr/>
        </p:nvSpPr>
        <p:spPr>
          <a:xfrm>
            <a:off x="495350" y="658800"/>
            <a:ext cx="11079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40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Hilt в приложении</a:t>
            </a:r>
            <a:endParaRPr sz="4000" b="1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3" name="Google Shape;113;g2f51f79459d_0_96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4" name="Google Shape;114;g2f51f79459d_0_96"/>
          <p:cNvSpPr txBox="1"/>
          <p:nvPr/>
        </p:nvSpPr>
        <p:spPr>
          <a:xfrm>
            <a:off x="12481200" y="359275"/>
            <a:ext cx="353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dependencies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implementation "com.google.dagger:hilt-android:2.44"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kapt "com.google.dagger:hilt-android-compiler:2.44"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5" name="Google Shape;115;g2f51f79459d_0_96"/>
          <p:cNvSpPr txBox="1"/>
          <p:nvPr/>
        </p:nvSpPr>
        <p:spPr>
          <a:xfrm>
            <a:off x="12481200" y="1419375"/>
            <a:ext cx="353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@HiltAndroidApp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class MyApplication : Application()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6" name="Google Shape;116;g2f51f79459d_0_96"/>
          <p:cNvSpPr txBox="1"/>
          <p:nvPr/>
        </p:nvSpPr>
        <p:spPr>
          <a:xfrm>
            <a:off x="12481200" y="2166975"/>
            <a:ext cx="3531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@AndroidEntryPoint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class MainActivity : AppCompatActivity()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@Inject lateinit var myDependency: MyDependency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onCreate(savedInstanceState: Bundle?)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super.onCreate(savedInstanceState)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setContentView(R.layout.activity_main)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// Использование myDependency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7" name="Google Shape;117;g2f51f79459d_0_96"/>
          <p:cNvSpPr txBox="1"/>
          <p:nvPr/>
        </p:nvSpPr>
        <p:spPr>
          <a:xfrm>
            <a:off x="12481200" y="4250125"/>
            <a:ext cx="3531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@Module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@InstallIn(SingletonComponent::class)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object AppModule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@Provides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@Singleton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fun provideMyDependency(): MyDependency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return MyDependencyImpl()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18" name="Google Shape;118;g2f51f79459d_0_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25350" y="1988713"/>
            <a:ext cx="4937523" cy="148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f51f79459d_0_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6580" y="1988820"/>
            <a:ext cx="4857115" cy="164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f51f79459d_0_9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76630" y="3618743"/>
            <a:ext cx="4872474" cy="2843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f51f79459d_0_9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561441" y="3429146"/>
            <a:ext cx="4872474" cy="31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1f79459d_0_124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 в Koin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27" name="Google Shape;127;g2f51f79459d_0_12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28" name="Google Shape;128;g2f51f79459d_0_124"/>
          <p:cNvSpPr txBox="1"/>
          <p:nvPr/>
        </p:nvSpPr>
        <p:spPr>
          <a:xfrm>
            <a:off x="567055" y="2708910"/>
            <a:ext cx="505142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Koin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легковесный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DI-фреймворк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, который не требует генерации кода и легко интегрируется в Android-приложения.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28;g2f51f79459d_0_124"/>
          <p:cNvSpPr txBox="1"/>
          <p:nvPr/>
        </p:nvSpPr>
        <p:spPr>
          <a:xfrm>
            <a:off x="6527800" y="2708910"/>
            <a:ext cx="4509770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Преимущества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Koin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Простой синтаксис и легкость настройки.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Возможность создания модулей в виде простых функций.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Поддержка внедрения зависимостей во ViewModel и других компонентах.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168390" y="2598420"/>
            <a:ext cx="5206365" cy="358140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635" y="1692910"/>
            <a:ext cx="12191365" cy="516509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3" name="Google Shape;133;g2f51f79459d_0_132"/>
          <p:cNvSpPr txBox="1"/>
          <p:nvPr/>
        </p:nvSpPr>
        <p:spPr>
          <a:xfrm>
            <a:off x="495350" y="658800"/>
            <a:ext cx="11295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40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Koin в приложении</a:t>
            </a:r>
            <a:endParaRPr sz="4000" b="1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0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4" name="Google Shape;134;g2f51f79459d_0_13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5" name="Google Shape;135;g2f51f79459d_0_132"/>
          <p:cNvSpPr txBox="1"/>
          <p:nvPr/>
        </p:nvSpPr>
        <p:spPr>
          <a:xfrm>
            <a:off x="12481200" y="359275"/>
            <a:ext cx="35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dependencies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implementation "io.insert-koin:koin-android:3.4.0"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6" name="Google Shape;136;g2f51f79459d_0_132"/>
          <p:cNvSpPr txBox="1"/>
          <p:nvPr/>
        </p:nvSpPr>
        <p:spPr>
          <a:xfrm>
            <a:off x="12481200" y="1419375"/>
            <a:ext cx="35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appModule = module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single&lt;MyDependency&gt; { MyDependencyImpl()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7" name="Google Shape;137;g2f51f79459d_0_132"/>
          <p:cNvSpPr txBox="1"/>
          <p:nvPr/>
        </p:nvSpPr>
        <p:spPr>
          <a:xfrm>
            <a:off x="12481200" y="2166975"/>
            <a:ext cx="3531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class MyApplication : Application()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onCreate()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super.onCreate()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startKoin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    androidContext(this@MyApplication)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    modules(appModule)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8" name="Google Shape;138;g2f51f79459d_0_132"/>
          <p:cNvSpPr txBox="1"/>
          <p:nvPr/>
        </p:nvSpPr>
        <p:spPr>
          <a:xfrm>
            <a:off x="12481200" y="4250125"/>
            <a:ext cx="3531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class MainActivity : AppCompatActivity()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private val myDependency: MyDependency by inject()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onCreate(savedInstanceState: Bundle?)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super.onCreate(savedInstanceState)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setContentView(R.layout.activity_main)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// Использование myDependency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39" name="Google Shape;139;g2f51f79459d_0_1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9235" y="3558934"/>
            <a:ext cx="4937523" cy="269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f51f79459d_0_1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04150" y="2026509"/>
            <a:ext cx="4937523" cy="2982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f51f79459d_0_1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88147" y="4923076"/>
            <a:ext cx="4937523" cy="169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f51f79459d_0_1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13605" y="1989050"/>
            <a:ext cx="4886241" cy="15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51f79459d_0_154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Сравнение Hilt и Koin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48" name="Google Shape;148;g2f51f79459d_0_15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49" name="Google Shape;149;g2f51f79459d_0_154"/>
          <p:cNvSpPr txBox="1"/>
          <p:nvPr/>
        </p:nvSpPr>
        <p:spPr>
          <a:xfrm>
            <a:off x="495300" y="3002915"/>
            <a:ext cx="516699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1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Hilt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Подходит для крупных проектов, требующих высокой производительности.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Автоматическое управление жизненным циклом зависимостей.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Сложность настройки из-за необходимости генерации кода.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49;g2f51f79459d_0_154"/>
          <p:cNvSpPr txBox="1"/>
          <p:nvPr/>
        </p:nvSpPr>
        <p:spPr>
          <a:xfrm>
            <a:off x="6078220" y="3002915"/>
            <a:ext cx="546163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lvl="1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Koin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Легковесный и простой в использовании, идеально подходит для небольших и средних проектов.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Не требует аннотаций и генерации кода.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Простой синтаксис, но возможна потеря производительности на крупных проектах.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51f79459d_0_162"/>
          <p:cNvSpPr txBox="1"/>
          <p:nvPr/>
        </p:nvSpPr>
        <p:spPr>
          <a:xfrm>
            <a:off x="495300" y="658495"/>
            <a:ext cx="700214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 в Jetpack Navigation Component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5" name="Google Shape;155;g2f51f79459d_0_16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6" name="Google Shape;156;g2f51f79459d_0_162"/>
          <p:cNvSpPr txBox="1"/>
          <p:nvPr/>
        </p:nvSpPr>
        <p:spPr>
          <a:xfrm>
            <a:off x="495300" y="2637155"/>
            <a:ext cx="529971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Jetpack Navigation Component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библиотека, упрощающая управление навигацией внутри приложения, обеспечивая единообразие и гибкость.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56;g2f51f79459d_0_162"/>
          <p:cNvSpPr txBox="1"/>
          <p:nvPr/>
        </p:nvSpPr>
        <p:spPr>
          <a:xfrm>
            <a:off x="6240145" y="2637155"/>
            <a:ext cx="5104765" cy="344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Основные возможности: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Декларативное описание навигационных маршрутов.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Управление стеком навигации и поддержка глубоких ссылок (Deep Links).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Интеграция с компонентами жизненного цикла (Lifecycle) и ViewModel.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Поддержка анимаций и переходов между экранами.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168390" y="2598420"/>
            <a:ext cx="5468620" cy="387032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51f79459d_0_171"/>
          <p:cNvSpPr txBox="1"/>
          <p:nvPr/>
        </p:nvSpPr>
        <p:spPr>
          <a:xfrm>
            <a:off x="495300" y="658495"/>
            <a:ext cx="683704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компоненты Navigation Component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62" name="Google Shape;162;g2f51f79459d_0_17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63" name="Google Shape;163;g2f51f79459d_0_171"/>
          <p:cNvSpPr txBox="1"/>
          <p:nvPr/>
        </p:nvSpPr>
        <p:spPr>
          <a:xfrm>
            <a:off x="4872355" y="2853055"/>
            <a:ext cx="677100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NavController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Управляет навигацией между экранами.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NavGraph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Описывает маршруты и связи между экранами.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NavHostFragment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Контейнер, который управляет навигацией внутри фрагментов.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NavArgs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Позволяет передавать данные между фрагментами через безопасные типизированные аргументы.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495300" y="4221480"/>
            <a:ext cx="5029835" cy="299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Современные мобильные</a:t>
            </a:r>
            <a:r>
              <a:rPr lang="en-US" alt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приложения требуют внимательного подхода к архитектуре и проектированию для обеспечения удобства разработки, масштабируемости и легкости поддержки.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29;p2"/>
          <p:cNvSpPr txBox="1"/>
          <p:nvPr/>
        </p:nvSpPr>
        <p:spPr>
          <a:xfrm>
            <a:off x="5697220" y="4221480"/>
            <a:ext cx="5931535" cy="314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этой лекции рассмотрим ключевые аспекты проектирования современных Android-приложений, такие как модульность, 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Dependency Injection (DI)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 использованием 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Hilt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 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Koin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, а также использование 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Jetpack Navigation Component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для организации навигации.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23570" y="2500630"/>
            <a:ext cx="2180590" cy="40576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23570" y="3324860"/>
            <a:ext cx="2180590" cy="40576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503930" y="3324860"/>
            <a:ext cx="2180590" cy="40576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384290" y="3324860"/>
            <a:ext cx="2329180" cy="40576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384290" y="2499995"/>
            <a:ext cx="2329180" cy="405765"/>
          </a:xfrm>
          <a:prstGeom prst="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381490" y="3324860"/>
            <a:ext cx="1965960" cy="405765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3570" y="2577465"/>
            <a:ext cx="218059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Login Activity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40080" y="3427095"/>
            <a:ext cx="218059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Login ViewModel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503930" y="3406775"/>
            <a:ext cx="218059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UserRepository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456045" y="2593340"/>
            <a:ext cx="218059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UserLocalDataSource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414135" y="3406775"/>
            <a:ext cx="229870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UserRemoteDataSource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9276080" y="3437890"/>
            <a:ext cx="2188210" cy="241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b="1">
                <a:latin typeface="Raleway Num Bold" panose="020B0503030101060003" charset="0"/>
                <a:cs typeface="Raleway Num Bold" panose="020B0503030101060003" charset="0"/>
              </a:rPr>
              <a:t>Retrofit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31950" y="2924175"/>
            <a:ext cx="0" cy="36004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27655" y="3528060"/>
            <a:ext cx="6477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84520" y="3528060"/>
            <a:ext cx="6477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732520" y="3527425"/>
            <a:ext cx="64770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75910" y="2708275"/>
            <a:ext cx="956310" cy="63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91150" y="2708275"/>
            <a:ext cx="0" cy="60769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5949950" y="0"/>
            <a:ext cx="6149975" cy="325882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35" y="3258820"/>
            <a:ext cx="12191365" cy="359918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8" name="Google Shape;168;g2f51f79459d_0_179"/>
          <p:cNvSpPr txBox="1"/>
          <p:nvPr/>
        </p:nvSpPr>
        <p:spPr>
          <a:xfrm>
            <a:off x="495350" y="658800"/>
            <a:ext cx="4511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34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Navigation Component (1)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69" name="Google Shape;169;g2f51f79459d_0_179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0" name="Google Shape;170;g2f51f79459d_0_179"/>
          <p:cNvSpPr txBox="1"/>
          <p:nvPr/>
        </p:nvSpPr>
        <p:spPr>
          <a:xfrm>
            <a:off x="12481200" y="0"/>
            <a:ext cx="4649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dependencies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implementation "androidx.navigation:navigation-fragment-ktx:2.7.1"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implementation "androidx.navigation:navigation-ui-ktx:2.7.1"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1" name="Google Shape;171;g2f51f79459d_0_179"/>
          <p:cNvSpPr txBox="1"/>
          <p:nvPr/>
        </p:nvSpPr>
        <p:spPr>
          <a:xfrm>
            <a:off x="12481200" y="1108200"/>
            <a:ext cx="46491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&lt;navigation xmlns:android="http://schemas.android.com/apk/res/android"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xmlns:app="http://schemas.android.com/apk/res-auto"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xmlns:tools="http://schemas.android.com/tools"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app:startDestination="@id/homeFragment"&gt;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&lt;fragment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android:id="@id/homeFragment"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android:name="com.example.app.HomeFragment"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tools:layout="@layout/fragment_home" 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&lt;action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    android:id="@id/action_homeFragment_to_detailFragment"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    app:destination="@id/detailFragment" /&gt;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&lt;/fragment&gt;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&lt;fragment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android:id="@id/detailFragment"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android:name="com.example.app.DetailFragment"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tools:layout="@layout/fragment_detail" /&gt;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&lt;/navigation&gt;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2" name="Google Shape;172;g2f51f79459d_0_179"/>
          <p:cNvSpPr txBox="1"/>
          <p:nvPr/>
        </p:nvSpPr>
        <p:spPr>
          <a:xfrm>
            <a:off x="12481200" y="4525200"/>
            <a:ext cx="4649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&lt;androidx.fragment.app.FragmentContainerView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android:id="@+id/nav_host_fragment"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android:name="androidx.navigation.fragment.NavHostFragment"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android:layout_width="match_parent"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android:layout_height="match_parent"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app:navGraph="@navigation/nav_graph"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app:defaultNavHost="true" /&gt;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73" name="Google Shape;173;g2f51f79459d_0_1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83925" y="359283"/>
            <a:ext cx="5629952" cy="1610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f51f79459d_0_1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183925" y="2052621"/>
            <a:ext cx="5629952" cy="431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f51f79459d_0_17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95350" y="3971427"/>
            <a:ext cx="5629952" cy="236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722495" y="0"/>
            <a:ext cx="74695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645150" y="-71120"/>
            <a:ext cx="6116955" cy="697611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815965" y="-1905"/>
            <a:ext cx="5890895" cy="686054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0" name="Google Shape;180;g2f51f79459d_0_202"/>
          <p:cNvSpPr txBox="1"/>
          <p:nvPr/>
        </p:nvSpPr>
        <p:spPr>
          <a:xfrm>
            <a:off x="495350" y="658800"/>
            <a:ext cx="4511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34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Navigation Component (2)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81" name="Google Shape;181;g2f51f79459d_0_20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82" name="Google Shape;182;g2f51f79459d_0_202"/>
          <p:cNvSpPr txBox="1"/>
          <p:nvPr/>
        </p:nvSpPr>
        <p:spPr>
          <a:xfrm>
            <a:off x="12481200" y="0"/>
            <a:ext cx="4649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class MainActivity : AppCompatActivity()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onCreate(savedInstanceState: Bundle?)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super.onCreate(savedInstanceState)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setContentView(R.layout.activity_main)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val navController = findNavController(R.id.nav_host_fragment)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val appBarConfiguration = AppBarConfiguration(navController.graph)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setupActionBarWithNavController(navController, appBarConfiguration)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onSupportNavigateUp(): Boolean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val navController = findNavController(R.id.nav_host_fragment)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return navController.navigateUp() || super.onSupportNavigateUp()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83" name="Google Shape;183;g2f51f79459d_0_2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91885" y="2204970"/>
            <a:ext cx="6588749" cy="39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1f79459d_0_215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Продвинутые возможности Navigation Component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89" name="Google Shape;189;g2f51f79459d_0_21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0" name="Google Shape;190;g2f51f79459d_0_215"/>
          <p:cNvSpPr txBox="1"/>
          <p:nvPr/>
        </p:nvSpPr>
        <p:spPr>
          <a:xfrm>
            <a:off x="551815" y="3570605"/>
            <a:ext cx="5174615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Deep Links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Позволяют запускать приложение на определенном экране из внешних источников, таких как браузер или другое приложение.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Navigation Safe Args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Генерирует безопасные типизированные аргументы для передачи данных между фрагментами.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90;g2f51f79459d_0_215"/>
          <p:cNvSpPr txBox="1"/>
          <p:nvPr/>
        </p:nvSpPr>
        <p:spPr>
          <a:xfrm>
            <a:off x="6097270" y="3570605"/>
            <a:ext cx="5614670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Dynamic Feature Modules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Поддержка навигации между модулями, загружаемыми по требованию, что позволяет уменьшить размер APK и ускорить установку приложения.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Custom Transitions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Возможность создания и использования пользовательских анимаций и переходов между экранами.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3"/>
          <p:cNvSpPr/>
          <p:nvPr/>
        </p:nvSpPr>
        <p:spPr bwMode="auto">
          <a:xfrm>
            <a:off x="-635" y="4332605"/>
            <a:ext cx="5597525" cy="2525395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3"/>
          <p:cNvSpPr/>
          <p:nvPr/>
        </p:nvSpPr>
        <p:spPr bwMode="auto">
          <a:xfrm>
            <a:off x="5601335" y="0"/>
            <a:ext cx="659066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5" name="Google Shape;195;g2f51f79459d_0_223"/>
          <p:cNvSpPr txBox="1"/>
          <p:nvPr/>
        </p:nvSpPr>
        <p:spPr>
          <a:xfrm>
            <a:off x="495300" y="658495"/>
            <a:ext cx="4598035" cy="31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34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реализация DeepLink с использованием Navigation Component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6" name="Google Shape;196;g2f51f79459d_0_22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7" name="Google Shape;197;g2f51f79459d_0_223"/>
          <p:cNvSpPr txBox="1"/>
          <p:nvPr/>
        </p:nvSpPr>
        <p:spPr>
          <a:xfrm>
            <a:off x="12481200" y="0"/>
            <a:ext cx="4649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&lt;fragment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android:id="@id/detailFragment"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android:name="com.example.app.DetailFragment"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tools:layout="@layout/fragment_detail" 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&lt;deepLink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android:id="@+id/deepLink"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app:uri="http://www.example.com/details/{itemId}" /&gt;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&lt;/fragment&gt;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8" name="Google Shape;198;g2f51f79459d_0_223"/>
          <p:cNvSpPr txBox="1"/>
          <p:nvPr/>
        </p:nvSpPr>
        <p:spPr>
          <a:xfrm>
            <a:off x="12481200" y="1870200"/>
            <a:ext cx="4649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class MainActivity : AppCompatActivity()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onCreate(savedInstanceState: Bundle?)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super.onCreate(savedInstanceState)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setContentView(R.layout.activity_main)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val navController = findNavController(R.id.nav_host_fragment)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if (intent?.data != null) {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    navController.handleDeepLink(intent)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9" name="Google Shape;199;g2f51f79459d_0_223"/>
          <p:cNvSpPr txBox="1"/>
          <p:nvPr/>
        </p:nvSpPr>
        <p:spPr>
          <a:xfrm>
            <a:off x="12481200" y="4158850"/>
            <a:ext cx="464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deepLinkUri = Uri.parse("http://www.example.com/details/123")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deepLinkIntent = Intent(Intent.ACTION_VIEW, deepLinkUri)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startActivity(deepLinkIntent)</a:t>
            </a:r>
            <a:endParaRPr sz="10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200" name="Google Shape;200;g2f51f79459d_0_2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13225" y="491147"/>
            <a:ext cx="5629952" cy="267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f51f79459d_0_2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13225" y="3468857"/>
            <a:ext cx="5629952" cy="291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f51f79459d_0_2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35330" y="4796506"/>
            <a:ext cx="5629952" cy="153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0"/>
          <p:cNvSpPr/>
          <p:nvPr/>
        </p:nvSpPr>
        <p:spPr>
          <a:xfrm>
            <a:off x="77470" y="2635250"/>
            <a:ext cx="5494655" cy="588010"/>
          </a:xfrm>
          <a:prstGeom prst="rect">
            <a:avLst/>
          </a:prstGeom>
          <a:solidFill>
            <a:srgbClr val="FFDF00"/>
          </a:solidFill>
          <a:ln w="57150">
            <a:solidFill>
              <a:srgbClr val="FFD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506845" y="2635250"/>
            <a:ext cx="5570855" cy="588010"/>
          </a:xfrm>
          <a:prstGeom prst="rect">
            <a:avLst/>
          </a:prstGeom>
          <a:solidFill>
            <a:srgbClr val="FFDF00"/>
          </a:solidFill>
          <a:ln w="57150">
            <a:solidFill>
              <a:srgbClr val="FFD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Google Shape;207;g2f51f79459d_0_241"/>
          <p:cNvSpPr txBox="1"/>
          <p:nvPr/>
        </p:nvSpPr>
        <p:spPr>
          <a:xfrm>
            <a:off x="495350" y="658800"/>
            <a:ext cx="10849200" cy="1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Jetpack Navigation Component </a:t>
            </a:r>
            <a:r>
              <a:rPr lang="en-US" alt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VS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традиционные методы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08" name="Google Shape;208;g2f51f79459d_0_24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09" name="Google Shape;209;g2f51f79459d_0_241"/>
          <p:cNvSpPr txBox="1"/>
          <p:nvPr/>
        </p:nvSpPr>
        <p:spPr>
          <a:xfrm>
            <a:off x="638810" y="2707640"/>
            <a:ext cx="5208905" cy="442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4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Jetpack Navigation Component</a:t>
            </a:r>
            <a:endParaRPr sz="24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0000"/>
              </a:lnSpc>
              <a:spcBef>
                <a:spcPts val="1000"/>
              </a:spcBef>
              <a:buSzPts val="1800"/>
              <a:buNone/>
            </a:pPr>
            <a:r>
              <a:rPr lang="ru-RU" sz="16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Преимущества:</a:t>
            </a:r>
            <a:endParaRPr sz="16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Декларативный подход к описанию маршрутов.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Поддержка DeepLink и безопасной передачи данных.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Интеграция с жизненным циклом компонентов.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buSzPts val="1800"/>
              <a:buNone/>
            </a:pPr>
            <a:r>
              <a:rPr lang="ru-RU" sz="16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Недостатки:</a:t>
            </a:r>
            <a:endParaRPr sz="16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Может потребоваться время на изучение и настройку.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Менее гибок по сравнению с ручной навигацией в редких и сложных сценариях.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10" name="Google Shape;210;g2f51f79459d_0_241"/>
          <p:cNvSpPr txBox="1"/>
          <p:nvPr/>
        </p:nvSpPr>
        <p:spPr>
          <a:xfrm>
            <a:off x="7002780" y="2707640"/>
            <a:ext cx="4284980" cy="29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Aft>
                <a:spcPts val="800"/>
              </a:spcAft>
              <a:buNone/>
            </a:pPr>
            <a:r>
              <a:rPr lang="ru-RU" sz="24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Традиционные методы</a:t>
            </a:r>
            <a:endParaRPr sz="24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0000"/>
              </a:lnSpc>
              <a:spcBef>
                <a:spcPts val="1000"/>
              </a:spcBef>
              <a:buSzPts val="1800"/>
              <a:buNone/>
            </a:pPr>
            <a:r>
              <a:rPr lang="ru-RU" sz="16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Преимущества:</a:t>
            </a:r>
            <a:endParaRPr sz="16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Полный контроль над процессом навигации.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Гибкость в реализации кастомных сценариев.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1000"/>
              </a:spcBef>
              <a:buSzPts val="1800"/>
              <a:buNone/>
            </a:pPr>
            <a:r>
              <a:rPr lang="ru-RU" sz="16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Недостатки:</a:t>
            </a:r>
            <a:endParaRPr sz="16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Более сложное управление стеком навигации.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Риск возникновения ошибок при передаче данных между экранами.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51f79459d_0_250"/>
          <p:cNvSpPr txBox="1"/>
          <p:nvPr/>
        </p:nvSpPr>
        <p:spPr>
          <a:xfrm>
            <a:off x="495350" y="658800"/>
            <a:ext cx="11512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Заключение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16" name="Google Shape;216;g2f51f79459d_0_25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17" name="Google Shape;217;g2f51f79459d_0_250"/>
          <p:cNvSpPr txBox="1"/>
          <p:nvPr/>
        </p:nvSpPr>
        <p:spPr>
          <a:xfrm>
            <a:off x="495300" y="2529840"/>
            <a:ext cx="5083175" cy="372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Проектирование современных приложений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требует использования передовых инструментов и подходов для обеспечения удобства разработки, тестируемости и поддержки кода.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Модульность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способствует улучшению организации кода, его поддерживаемости и масштабируемости.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217;g2f51f79459d_0_250"/>
          <p:cNvSpPr txBox="1"/>
          <p:nvPr/>
        </p:nvSpPr>
        <p:spPr>
          <a:xfrm>
            <a:off x="6024245" y="2529840"/>
            <a:ext cx="5083175" cy="372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Dependency Injection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с использованием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Hilt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или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Koin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упрощает управление зависимостями, повышая модульность и тестируемость приложения.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Jetpack Navigation Component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предоставляет мощные средства для организации навигации внутри приложения, упрощая работу с глубокими ссылками, анимациями и управлением стеком навигации.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541080" y="3603240"/>
            <a:ext cx="835452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00503000000020004"/>
                <a:cs typeface="Raleway Num Bold" panose="020B0503030101060003" charset="0"/>
                <a:sym typeface="Helvetica Neue" panose="02000503000000020004"/>
              </a:rPr>
              <a:t>Новосибирский Государственный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00503000000020004"/>
                <a:cs typeface="Raleway Num Bold" panose="020B0503030101060003" charset="0"/>
                <a:sym typeface="Helvetica Neue" panose="02000503000000020004"/>
              </a:rPr>
              <a:t>Университет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541080" y="6100560"/>
            <a:ext cx="4083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7E7E7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2024 TRUE ENGINEERING. КОНФИДЕНЦИАЛЬНО.</a:t>
            </a: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360" y="588960"/>
            <a:ext cx="3858120" cy="5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8941348" y="784925"/>
            <a:ext cx="2885891" cy="209287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rue</a:t>
            </a: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E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ngineering</a:t>
            </a:r>
            <a:endParaRPr lang="en-US" sz="1600" b="1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630128, г. Новосибирск,</a:t>
            </a: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ул. Кутателадзе, 4г</a:t>
            </a: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(383) 363-33-51, 363-33-50</a:t>
            </a: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info</a:t>
            </a: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@trueengineering.ru</a:t>
            </a: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ed69c98c94_0_17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Основы проектирования современных приложений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6" name="Google Shape;36;g2ed69c98c94_0_1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7" name="Google Shape;37;g2ed69c98c94_0_17"/>
          <p:cNvSpPr txBox="1"/>
          <p:nvPr/>
        </p:nvSpPr>
        <p:spPr>
          <a:xfrm>
            <a:off x="495300" y="2931160"/>
            <a:ext cx="5311775" cy="3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Модульность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Разделение приложения на независимые модули для упрощения разработки и тестирования.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Тестируемость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Возможность легко тестировать различные компоненты приложения с минимальными зависимостями.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37;g2ed69c98c94_0_17"/>
          <p:cNvSpPr txBox="1"/>
          <p:nvPr/>
        </p:nvSpPr>
        <p:spPr>
          <a:xfrm>
            <a:off x="6168390" y="2931160"/>
            <a:ext cx="5311775" cy="3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Поддерживаемость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Легкость внесения изменений и добавления новых функций без значительных изменений в кодовой базе.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Производительность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Оптимизация работы приложения для обеспечения высокой скорости и минимального энергопотребления.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51f79459d_0_17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Модульность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3" name="Google Shape;43;g2f51f79459d_0_1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4" name="Google Shape;44;g2f51f79459d_0_17"/>
          <p:cNvSpPr txBox="1"/>
          <p:nvPr/>
        </p:nvSpPr>
        <p:spPr>
          <a:xfrm>
            <a:off x="941070" y="2780665"/>
            <a:ext cx="3618230" cy="305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Модульность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принцип проектирования приложений, который предполагает разделение приложения на независимые, переиспользуемые и легко поддерживаемые модули.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44;g2f51f79459d_0_17"/>
          <p:cNvSpPr txBox="1"/>
          <p:nvPr/>
        </p:nvSpPr>
        <p:spPr>
          <a:xfrm>
            <a:off x="4868545" y="2510155"/>
            <a:ext cx="6882130" cy="319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Зачем нужна модульность: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Упрощение разработки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Модули могут разрабатываться и тестироваться независимо друг от друга.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Повышение повторного использования кода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Модули могут использоваться в других проектах или повторно использоваться в рамках одного проекта.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Улучшение масштабируемости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При добавлении новых функций достаточно изменить или добавить отдельные модули, не затрагивая остальной код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23570" y="2581275"/>
            <a:ext cx="3935730" cy="354711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4277686" y="502880"/>
            <a:ext cx="3636626" cy="299481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533977" y="702292"/>
            <a:ext cx="3124043" cy="186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Single Responsibility Principle (SRP)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Каждый модуль должен отвечать за выполнение одной четко определенной задачи.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8170602" y="502880"/>
            <a:ext cx="3636626" cy="2994814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426894" y="702292"/>
            <a:ext cx="3283843" cy="240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Инкапсуляция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Внутренние детали реализации модуля должны быть скрыты от других частей приложения. Взаимодействие между модулями должно происходить через четко определенные интерфейсы.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4277686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33977" y="3936110"/>
            <a:ext cx="3124043" cy="186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Слабая связанность</a:t>
            </a: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Модули должны минимально зависеть друг от друга. Это позволяет легко изменять или заменять один модуль, не влияя на работу других.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8170602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426894" y="3936110"/>
            <a:ext cx="3124043" cy="159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Высокая связность внутри</a:t>
            </a:r>
            <a:endParaRPr lang="ru-RU" sz="1600" b="1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defRPr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Все элементы внутри модуля должны быть логически связаны и работать над одной задачей.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388814" y="2862180"/>
            <a:ext cx="31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1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267065" y="2862180"/>
            <a:ext cx="31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2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1267065" y="5702352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373374" y="5702352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3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3" name="Text 0"/>
          <p:cNvSpPr/>
          <p:nvPr/>
        </p:nvSpPr>
        <p:spPr bwMode="auto">
          <a:xfrm>
            <a:off x="495300" y="658495"/>
            <a:ext cx="3363595" cy="1050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4225"/>
              </a:lnSpc>
              <a:defRPr/>
            </a:pPr>
            <a:r>
              <a:rPr lang="ru-RU" sz="4000" b="1">
                <a:solidFill>
                  <a:schemeClr val="tx1">
                    <a:lumMod val="95000"/>
                    <a:lumOff val="5000"/>
                  </a:schemeClr>
                </a:solidFill>
                <a:latin typeface="Raleway Num" panose="020B0503030101060003"/>
                <a:cs typeface="Segoe UI Semilight"/>
              </a:rPr>
              <a:t>Основные принципы модульности</a:t>
            </a: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51f79459d_0_33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Способы организации модульности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7" name="Google Shape;57;g2f51f79459d_0_3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8" name="Google Shape;58;g2f51f79459d_0_33"/>
          <p:cNvSpPr txBox="1"/>
          <p:nvPr/>
        </p:nvSpPr>
        <p:spPr>
          <a:xfrm>
            <a:off x="495300" y="2900680"/>
            <a:ext cx="3586480" cy="396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Feature Modules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Разделение приложения на модули, каждый из которых отвечает за конкретную функциональность (например, аутентификация, профиль пользователя, покупки). Это упрощает добавление и поддержку новых функций.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Google Shape;58;g2f51f79459d_0_33"/>
          <p:cNvSpPr txBox="1"/>
          <p:nvPr/>
        </p:nvSpPr>
        <p:spPr>
          <a:xfrm>
            <a:off x="4639945" y="2900680"/>
            <a:ext cx="2989580" cy="396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Core Modules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Создание отдельных модулей для общих библиотек и утилит, которые используются в разных частях приложения (например, работа с сетью, база данных).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58;g2f51f79459d_0_33"/>
          <p:cNvSpPr txBox="1"/>
          <p:nvPr/>
        </p:nvSpPr>
        <p:spPr>
          <a:xfrm>
            <a:off x="8067040" y="2900680"/>
            <a:ext cx="3586480" cy="396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Dynamic Feature Modules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Модули, которые загружаются по требованию. Это позволяет уменьшить размер APK и загружать функциональность только тогда, когда она действительно нужна пользователю.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1f79459d_0_42"/>
          <p:cNvSpPr txBox="1"/>
          <p:nvPr/>
        </p:nvSpPr>
        <p:spPr>
          <a:xfrm>
            <a:off x="495300" y="658495"/>
            <a:ext cx="655129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структура модульного приложения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4" name="Google Shape;64;g2f51f79459d_0_4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5" name="Google Shape;65;g2f51f79459d_0_42"/>
          <p:cNvSpPr txBox="1"/>
          <p:nvPr/>
        </p:nvSpPr>
        <p:spPr>
          <a:xfrm>
            <a:off x="3654425" y="2853055"/>
            <a:ext cx="7934960" cy="345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app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Основной модуль, который связывает все остальные модули.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6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core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Модуль с общими утилитами, которые используются в других модулях (например, логирование, работа с сетью).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feature-auth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Модуль для функциональности аутентификации.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feature-profile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Модуль для работы с профилем пользователя.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feature-payment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Модуль для обработки платежей.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9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dynamic-feature-news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Динамический модуль, загружаемый по требованию, для отображения новостей.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... и другие.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3570" y="1844675"/>
            <a:ext cx="286512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Примерная структура модулей: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 flipH="1" flipV="1">
            <a:off x="6921500" y="4653280"/>
            <a:ext cx="755650" cy="88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68800" y="4637405"/>
            <a:ext cx="791845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315845" y="4643120"/>
            <a:ext cx="504190" cy="6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70;g2f2ec6d511f_0_5"/>
          <p:cNvSpPr txBox="1"/>
          <p:nvPr/>
        </p:nvSpPr>
        <p:spPr>
          <a:xfrm>
            <a:off x="495350" y="658800"/>
            <a:ext cx="96810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схематичное разделение на модули</a:t>
            </a: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endParaRPr sz="4000" b="1" i="0" u="none" strike="noStrike" cap="none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1" name="Google Shape;71;g2f2ec6d511f_0_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2786380" y="3427730"/>
            <a:ext cx="1762125" cy="405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2713355" y="3524885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:feature:bookmarks</a:t>
            </a:r>
          </a:p>
        </p:txBody>
      </p:sp>
      <p:sp>
        <p:nvSpPr>
          <p:cNvPr id="51" name="Rectangles 50"/>
          <p:cNvSpPr/>
          <p:nvPr/>
        </p:nvSpPr>
        <p:spPr>
          <a:xfrm>
            <a:off x="5160645" y="3432175"/>
            <a:ext cx="1762125" cy="405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5087620" y="3529330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:feature:author</a:t>
            </a:r>
          </a:p>
        </p:txBody>
      </p:sp>
      <p:sp>
        <p:nvSpPr>
          <p:cNvPr id="53" name="Rectangles 52"/>
          <p:cNvSpPr/>
          <p:nvPr/>
        </p:nvSpPr>
        <p:spPr>
          <a:xfrm>
            <a:off x="7607300" y="3436620"/>
            <a:ext cx="1762125" cy="405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7534275" y="3533775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:feature:foryou</a:t>
            </a:r>
          </a:p>
        </p:txBody>
      </p:sp>
      <p:sp>
        <p:nvSpPr>
          <p:cNvPr id="55" name="Rectangles 54"/>
          <p:cNvSpPr/>
          <p:nvPr/>
        </p:nvSpPr>
        <p:spPr>
          <a:xfrm>
            <a:off x="9909810" y="3441065"/>
            <a:ext cx="1762125" cy="405765"/>
          </a:xfrm>
          <a:prstGeom prst="rect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9836785" y="3538220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:feature: ...</a:t>
            </a:r>
          </a:p>
        </p:txBody>
      </p:sp>
      <p:sp>
        <p:nvSpPr>
          <p:cNvPr id="57" name="Rectangles 56"/>
          <p:cNvSpPr/>
          <p:nvPr/>
        </p:nvSpPr>
        <p:spPr>
          <a:xfrm>
            <a:off x="2786380" y="4434840"/>
            <a:ext cx="1762125" cy="40576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2780030" y="4566920"/>
            <a:ext cx="1841500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:core:data</a:t>
            </a:r>
          </a:p>
        </p:txBody>
      </p:sp>
      <p:sp>
        <p:nvSpPr>
          <p:cNvPr id="59" name="Rectangles 58"/>
          <p:cNvSpPr/>
          <p:nvPr/>
        </p:nvSpPr>
        <p:spPr>
          <a:xfrm>
            <a:off x="5160645" y="4439285"/>
            <a:ext cx="1762125" cy="40576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5087620" y="4536440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:core:model</a:t>
            </a:r>
          </a:p>
        </p:txBody>
      </p:sp>
      <p:sp>
        <p:nvSpPr>
          <p:cNvPr id="61" name="Rectangles 60"/>
          <p:cNvSpPr/>
          <p:nvPr/>
        </p:nvSpPr>
        <p:spPr>
          <a:xfrm>
            <a:off x="7607300" y="4443730"/>
            <a:ext cx="1762125" cy="40576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7534275" y="4540885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:core:ui</a:t>
            </a:r>
          </a:p>
        </p:txBody>
      </p:sp>
      <p:sp>
        <p:nvSpPr>
          <p:cNvPr id="63" name="Rectangles 62"/>
          <p:cNvSpPr/>
          <p:nvPr/>
        </p:nvSpPr>
        <p:spPr>
          <a:xfrm>
            <a:off x="9909810" y="4448175"/>
            <a:ext cx="1762125" cy="405765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9836785" y="4545330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 ...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553720" y="4434840"/>
            <a:ext cx="1762125" cy="40576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480695" y="4531995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:core:common</a:t>
            </a:r>
          </a:p>
        </p:txBody>
      </p:sp>
      <p:sp>
        <p:nvSpPr>
          <p:cNvPr id="67" name="Rectangles 66"/>
          <p:cNvSpPr/>
          <p:nvPr/>
        </p:nvSpPr>
        <p:spPr>
          <a:xfrm>
            <a:off x="2785110" y="5450205"/>
            <a:ext cx="1762125" cy="40576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2712085" y="5547360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:core:database</a:t>
            </a:r>
          </a:p>
        </p:txBody>
      </p:sp>
      <p:sp>
        <p:nvSpPr>
          <p:cNvPr id="73" name="Rectangles 72"/>
          <p:cNvSpPr/>
          <p:nvPr/>
        </p:nvSpPr>
        <p:spPr>
          <a:xfrm>
            <a:off x="5159375" y="5454650"/>
            <a:ext cx="1762125" cy="40576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5086350" y="5551805"/>
            <a:ext cx="190817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:core:network</a:t>
            </a:r>
          </a:p>
        </p:txBody>
      </p:sp>
      <p:sp>
        <p:nvSpPr>
          <p:cNvPr id="75" name="Rectangles 74"/>
          <p:cNvSpPr/>
          <p:nvPr/>
        </p:nvSpPr>
        <p:spPr>
          <a:xfrm>
            <a:off x="5087620" y="2348865"/>
            <a:ext cx="1762125" cy="405765"/>
          </a:xfrm>
          <a:prstGeom prst="rect">
            <a:avLst/>
          </a:prstGeom>
          <a:solidFill>
            <a:srgbClr val="FFDF00"/>
          </a:solidFill>
          <a:ln w="571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5014595" y="2446020"/>
            <a:ext cx="183578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latin typeface="Raleway Num Bold" panose="020B0503030101060003" charset="0"/>
                <a:cs typeface="Raleway Num Bold" panose="020B0503030101060003" charset="0"/>
              </a:rPr>
              <a:t>app</a:t>
            </a:r>
          </a:p>
        </p:txBody>
      </p:sp>
      <p:sp>
        <p:nvSpPr>
          <p:cNvPr id="77" name="Rectangles 76"/>
          <p:cNvSpPr/>
          <p:nvPr/>
        </p:nvSpPr>
        <p:spPr>
          <a:xfrm>
            <a:off x="7461885" y="2353310"/>
            <a:ext cx="1762125" cy="4057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77"/>
          <p:cNvSpPr txBox="1"/>
          <p:nvPr/>
        </p:nvSpPr>
        <p:spPr>
          <a:xfrm>
            <a:off x="7461250" y="2450465"/>
            <a:ext cx="1835785" cy="2197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ru-RU" sz="1200" b="1">
                <a:solidFill>
                  <a:schemeClr val="bg1"/>
                </a:solidFill>
                <a:latin typeface="Raleway Num Bold" panose="020B0503030101060003" charset="0"/>
                <a:cs typeface="Raleway Num Bold" panose="020B0503030101060003" charset="0"/>
              </a:rPr>
              <a:t>:sync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040120" y="2754630"/>
            <a:ext cx="635" cy="6940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0"/>
          <p:cNvCxnSpPr/>
          <p:nvPr/>
        </p:nvCxnSpPr>
        <p:spPr>
          <a:xfrm>
            <a:off x="6040120" y="2758440"/>
            <a:ext cx="2132330" cy="6692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6040120" y="2759075"/>
            <a:ext cx="2016760" cy="16306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980815" y="2780665"/>
            <a:ext cx="2043430" cy="6477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24245" y="3860800"/>
            <a:ext cx="2016125" cy="5765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042025" y="3837940"/>
            <a:ext cx="0" cy="6013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935730" y="3852545"/>
            <a:ext cx="2106295" cy="584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775460" y="3846830"/>
            <a:ext cx="4266565" cy="5899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76" idx="3"/>
            <a:endCxn id="78" idx="1"/>
          </p:cNvCxnSpPr>
          <p:nvPr/>
        </p:nvCxnSpPr>
        <p:spPr>
          <a:xfrm>
            <a:off x="6850380" y="2555875"/>
            <a:ext cx="610870" cy="444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3" idx="0"/>
          </p:cNvCxnSpPr>
          <p:nvPr/>
        </p:nvCxnSpPr>
        <p:spPr>
          <a:xfrm flipH="1" flipV="1">
            <a:off x="1776095" y="4848860"/>
            <a:ext cx="4264660" cy="60579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47440" y="4855210"/>
            <a:ext cx="0" cy="5842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7440" y="4869180"/>
            <a:ext cx="2376170" cy="57594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9" idx="2"/>
          </p:cNvCxnSpPr>
          <p:nvPr/>
        </p:nvCxnSpPr>
        <p:spPr>
          <a:xfrm flipV="1">
            <a:off x="3647440" y="4845050"/>
            <a:ext cx="2394585" cy="6096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024245" y="4855210"/>
            <a:ext cx="0" cy="58991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1f79459d_0_50"/>
          <p:cNvSpPr txBox="1"/>
          <p:nvPr/>
        </p:nvSpPr>
        <p:spPr>
          <a:xfrm>
            <a:off x="495300" y="658495"/>
            <a:ext cx="859726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Преимущества модульного подхода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8" name="Google Shape;78;g2f51f79459d_0_5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9" name="Google Shape;79;g2f51f79459d_0_50"/>
          <p:cNvSpPr txBox="1"/>
          <p:nvPr/>
        </p:nvSpPr>
        <p:spPr>
          <a:xfrm>
            <a:off x="495300" y="3136900"/>
            <a:ext cx="4919345" cy="2975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Повышенная читаемость и поддерживаемость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Код организован в независимые модули, что облегчает его понимание и поддержку.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Легкость тестирования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Каждый модуль можно тестировать отдельно, что упрощает процесс автоматизированного тестирования.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79;g2f51f79459d_0_50"/>
          <p:cNvSpPr txBox="1"/>
          <p:nvPr/>
        </p:nvSpPr>
        <p:spPr>
          <a:xfrm>
            <a:off x="5972810" y="3136900"/>
            <a:ext cx="5537200" cy="3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Снижение времени сборки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При модульной структуре можно собирать и компилировать только измененные модули, что ускоряет время сборки проекта.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Упрощение командной работы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Модульная структура позволяет распределять задачи между разработчиками, минимизируя конфликты в коде.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12909</Words>
  <Application>Microsoft Office PowerPoint</Application>
  <PresentationFormat>Широкоэкранный</PresentationFormat>
  <Paragraphs>388</Paragraphs>
  <Slides>26</Slides>
  <Notes>24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Vadim Chesnokov</dc:creator>
  <cp:lastModifiedBy>elenatsebenko</cp:lastModifiedBy>
  <cp:revision>3</cp:revision>
  <dcterms:created xsi:type="dcterms:W3CDTF">2024-10-01T06:28:42Z</dcterms:created>
  <dcterms:modified xsi:type="dcterms:W3CDTF">2024-10-01T10:14:40Z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