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80" r:id="rId2"/>
    <p:sldId id="257" r:id="rId3"/>
    <p:sldId id="258" r:id="rId4"/>
    <p:sldId id="259" r:id="rId5"/>
    <p:sldId id="261" r:id="rId6"/>
    <p:sldId id="262" r:id="rId7"/>
    <p:sldId id="281" r:id="rId8"/>
    <p:sldId id="264" r:id="rId9"/>
    <p:sldId id="265" r:id="rId10"/>
    <p:sldId id="266" r:id="rId11"/>
    <p:sldId id="282" r:id="rId12"/>
    <p:sldId id="268" r:id="rId13"/>
    <p:sldId id="283" r:id="rId14"/>
    <p:sldId id="270" r:id="rId15"/>
    <p:sldId id="271" r:id="rId16"/>
    <p:sldId id="272" r:id="rId17"/>
    <p:sldId id="273" r:id="rId18"/>
    <p:sldId id="274" r:id="rId19"/>
    <p:sldId id="284" r:id="rId20"/>
    <p:sldId id="276" r:id="rId21"/>
    <p:sldId id="285" r:id="rId22"/>
    <p:sldId id="278" r:id="rId23"/>
    <p:sldId id="286" r:id="rId24"/>
  </p:sldIdLst>
  <p:sldSz cx="12192000" cy="6858000"/>
  <p:notesSz cx="7559675" cy="10691813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</p:embeddedFont>
    <p:embeddedFont>
      <p:font typeface="Raleway Bold" charset="0"/>
      <p:regular r:id="rId32"/>
    </p:embeddedFont>
    <p:embeddedFont>
      <p:font typeface="Raleway Num" panose="020B0604020202020204" charset="0"/>
      <p:regular r:id="rId33"/>
    </p:embeddedFont>
    <p:embeddedFont>
      <p:font typeface="Raleway Num Bold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9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f6a66a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f4f6a66a8f_0_7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f6a66a8f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8163" y="768350"/>
            <a:ext cx="6696075" cy="3767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f4f6a66a8f_0_101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f6a66a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f4f6a66a8f_0_7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4f6a66a8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2f4f6a66a8f_0_116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4f6a66a8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2f4f6a66a8f_0_14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4f6a66a8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2f4f6a66a8f_0_15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4f6a66a8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2f4f6a66a8f_0_164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f6a66a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2f4f6a66a8f_0_13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f6a66a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f4f6a66a8f_0_7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4f6a66a8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2f4f6a66a8f_0_180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d69c98c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2ed69c98c94_0_1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f6a66a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8163" y="768350"/>
            <a:ext cx="6696075" cy="37671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f4f6a66a8f_0_7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f6a66a8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2f4f6a66a8f_0_206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4f6a66a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g2f4f6a66a8f_0_22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4f6a66a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g2f4f6a66a8f_0_41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4f6a66a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2f4f6a66a8f_0_4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4f6a66a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g2f4f6a66a8f_0_47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f6a66a8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f4f6a66a8f_0_7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4f6a66a8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g2f4f6a66a8f_0_85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f6a66a8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g2f4f6a66a8f_0_93:notes"/>
          <p:cNvSpPr txBox="1">
            <a:spLocks noGrp="1"/>
          </p:cNvSpPr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Slide0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2908525"/>
            <a:ext cx="10572718" cy="319214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>
                <a:solidFill>
                  <a:srgbClr val="000000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Работа с датчиками и API Android</a:t>
            </a:r>
            <a:endParaRPr lang="ru-RU">
              <a:latin typeface="Raleway Num" panose="020B0503030101060003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f6a66a8f_0_93"/>
          <p:cNvSpPr txBox="1"/>
          <p:nvPr/>
        </p:nvSpPr>
        <p:spPr>
          <a:xfrm>
            <a:off x="495300" y="658495"/>
            <a:ext cx="786257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Взаимодействие с устройствами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9" name="Google Shape;99;g2f4f6a66a8f_0_93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0" name="Google Shape;100;g2f4f6a66a8f_0_93"/>
          <p:cNvSpPr txBox="1"/>
          <p:nvPr/>
        </p:nvSpPr>
        <p:spPr>
          <a:xfrm>
            <a:off x="767715" y="2637155"/>
            <a:ext cx="3806825" cy="316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Датчики могут использоваться не только для сбора информации о состоянии устройства, но и для взаимодействия с внешними устройствами, такими как фитнес-трекеры, умные часы и другие устройства IoT (Интернет вещей).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00;g2f4f6a66a8f_0_93"/>
          <p:cNvSpPr txBox="1"/>
          <p:nvPr/>
        </p:nvSpPr>
        <p:spPr>
          <a:xfrm>
            <a:off x="5087620" y="2348865"/>
            <a:ext cx="6185535" cy="370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технологии для взаимодействия: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Bluetooth Low Energy (BLE)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Используется для низкоэнергетического подключения к внешним устройствам, например, для синхронизации данных с фитнес-браслетом.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NFC (Near Field Communication)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Применяется для обмена данными на коротких расстояниях, например, для быстрой авторизации или передачи данных.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Wi-Fi Direct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Позволяет напрямую соединять устройства через Wi-Fi без необходимости в общей сети.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5300" y="2348865"/>
            <a:ext cx="4093210" cy="457136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5281930" y="0"/>
            <a:ext cx="691007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Google Shape;82;g2f4f6a66a8f_0_75"/>
          <p:cNvSpPr txBox="1"/>
          <p:nvPr/>
        </p:nvSpPr>
        <p:spPr>
          <a:xfrm>
            <a:off x="495300" y="658495"/>
            <a:ext cx="405130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Подключение к BLE-устройству и обработка данных</a:t>
            </a:r>
            <a:endParaRPr sz="34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3" name="Google Shape;83;g2f4f6a66a8f_0_7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4f6a66a8f_0_75"/>
          <p:cNvSpPr txBox="1"/>
          <p:nvPr/>
        </p:nvSpPr>
        <p:spPr>
          <a:xfrm>
            <a:off x="12481200" y="0"/>
            <a:ext cx="464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var stepCount = 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val THRESHOLD = 10.0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x = event.values[0]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y = event.values[1]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z = event.values[2]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magnitude = Math.sqrt((x * x + y * y + z * z).toDouble())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if (magnitude &gt; THRESHOLD)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stepCount++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08" name="Google Shape;108;g2f4f6a66a8f_0_10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4390" y="218348"/>
            <a:ext cx="5971927" cy="642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f6a66a8f_0_101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Биометрические данные и их использование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4" name="Google Shape;114;g2f4f6a66a8f_0_10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5" name="Google Shape;115;g2f4f6a66a8f_0_101"/>
          <p:cNvSpPr txBox="1"/>
          <p:nvPr/>
        </p:nvSpPr>
        <p:spPr>
          <a:xfrm>
            <a:off x="495350" y="1789620"/>
            <a:ext cx="6810375" cy="3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Биометрия</a:t>
            </a: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технология распознавания пользователей </a:t>
            </a:r>
            <a:b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 уникальным биологическим характеристикам.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dirty="0" err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Android</a:t>
            </a: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поддерживает несколько типов биометрии: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298450" algn="l" rtl="0">
              <a:lnSpc>
                <a:spcPct val="130000"/>
              </a:lnSpc>
              <a:spcBef>
                <a:spcPts val="1200"/>
              </a:spcBef>
              <a:buClr>
                <a:schemeClr val="dk1"/>
              </a:buClr>
              <a:buSzPts val="1100"/>
              <a:buChar char="●"/>
            </a:pP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Отпечаток пальца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298450" algn="l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Лицо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298450" algn="l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ts val="1100"/>
              <a:buChar char="●"/>
            </a:pP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Радужная оболочка глаза (ограниченно)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buNone/>
            </a:pPr>
            <a:r>
              <a:rPr lang="ru-RU" sz="1800" dirty="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Биометрия широко используется для аутентификации в приложениях, подтверждении действий и многому другому.</a:t>
            </a: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16" name="Google Shape;116;g2f4f6a66a8f_0_1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120505" y="3501390"/>
            <a:ext cx="21621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5050" y="0"/>
            <a:ext cx="734695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Google Shape;82;g2f4f6a66a8f_0_75"/>
          <p:cNvSpPr txBox="1"/>
          <p:nvPr/>
        </p:nvSpPr>
        <p:spPr>
          <a:xfrm>
            <a:off x="495300" y="658495"/>
            <a:ext cx="374078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Работа с биометрией</a:t>
            </a:r>
            <a:endParaRPr sz="34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3" name="Google Shape;83;g2f4f6a66a8f_0_7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4f6a66a8f_0_75"/>
          <p:cNvSpPr txBox="1"/>
          <p:nvPr/>
        </p:nvSpPr>
        <p:spPr>
          <a:xfrm>
            <a:off x="12481200" y="0"/>
            <a:ext cx="464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var stepCount = 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val THRESHOLD = 10.0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x = event.values[0]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y = event.values[1]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z = event.values[2]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magnitude = Math.sqrt((x * x + y * y + z * z).toDouble())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if (magnitude &gt; THRESHOLD)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stepCount++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24" name="Google Shape;124;g2f4f6a66a8f_0_1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03565" y="476638"/>
            <a:ext cx="6858199" cy="586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4f6a66a8f_0_116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Применение биометрии в приложениях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0" name="Google Shape;130;g2f4f6a66a8f_0_116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1" name="Google Shape;131;g2f4f6a66a8f_0_116"/>
          <p:cNvSpPr txBox="1"/>
          <p:nvPr/>
        </p:nvSpPr>
        <p:spPr>
          <a:xfrm>
            <a:off x="495300" y="2167890"/>
            <a:ext cx="5269230" cy="369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30000"/>
              </a:lnSpc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Примеры использования биометрии: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Мобильный банкинг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вход в банковские приложения и подтверждения финансовых операций.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Электронная коммерция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подтверждения транзакций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Доступ к личным данным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вход и открытия доступа к конфиденциальным данным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Умные дома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управление доступом к умным устройствам (дверные замки или системы сигнализации).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31;g2f4f6a66a8f_0_116"/>
          <p:cNvSpPr txBox="1"/>
          <p:nvPr/>
        </p:nvSpPr>
        <p:spPr>
          <a:xfrm>
            <a:off x="7023735" y="2482215"/>
            <a:ext cx="4469130" cy="214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lvl="0" indent="-285750" algn="l" rtl="0">
              <a:lnSpc>
                <a:spcPct val="130000"/>
              </a:lnSpc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Преимущества использования</a:t>
            </a:r>
          </a:p>
          <a:p>
            <a:pPr marL="285750" lvl="0" indent="-285750" algn="l" rtl="0">
              <a:lnSpc>
                <a:spcPct val="130000"/>
              </a:lnSpc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биометрии: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Повышенная безопасность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Скорость и удобство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Снижение рисков фишинга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30035" y="2277110"/>
            <a:ext cx="4476115" cy="4663440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4f6a66a8f_0_145"/>
          <p:cNvSpPr txBox="1"/>
          <p:nvPr/>
        </p:nvSpPr>
        <p:spPr>
          <a:xfrm>
            <a:off x="495300" y="658495"/>
            <a:ext cx="790257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работы с датчиками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7" name="Google Shape;137;g2f4f6a66a8f_0_14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38" name="Google Shape;138;g2f4f6a66a8f_0_145"/>
          <p:cNvSpPr txBox="1"/>
          <p:nvPr/>
        </p:nvSpPr>
        <p:spPr>
          <a:xfrm>
            <a:off x="495300" y="2978785"/>
            <a:ext cx="6436360" cy="30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работы с датчиками является ключевым этапом разработки мобильных приложений, особенно если приложение активно использует данные с нескольких датчиков.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Тщательное тестирование работы с датчиками позволит создавать более надежное и стабильное приложение, которое будет корректно работать в любых условиях эксплуатации.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39" name="Google Shape;139;g2f4f6a66a8f_0_1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16258" y="3357443"/>
            <a:ext cx="19907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4f6a66a8f_0_155"/>
          <p:cNvSpPr txBox="1"/>
          <p:nvPr/>
        </p:nvSpPr>
        <p:spPr>
          <a:xfrm>
            <a:off x="495300" y="658495"/>
            <a:ext cx="791591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Рекомендации по тестированию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45" name="Google Shape;145;g2f4f6a66a8f_0_15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46" name="Google Shape;146;g2f4f6a66a8f_0_155"/>
          <p:cNvSpPr txBox="1"/>
          <p:nvPr/>
        </p:nvSpPr>
        <p:spPr>
          <a:xfrm>
            <a:off x="495300" y="2812415"/>
            <a:ext cx="5393690" cy="34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физических устройств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Эмуляторы Android имеют ограниченные возможности по эмуляции работы датчиков.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в различных условиях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Датчики могут работать по-разному в зависимости от условий эксплуатации.</a:t>
            </a: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Учет энергопотребления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При работе с датчиками важно тестировать приложение на разных уровнях заряда батареи.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46;g2f4f6a66a8f_0_155"/>
          <p:cNvSpPr txBox="1"/>
          <p:nvPr/>
        </p:nvSpPr>
        <p:spPr>
          <a:xfrm>
            <a:off x="6149340" y="2812415"/>
            <a:ext cx="5350510" cy="344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на различных устройствах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Разные модели устройств могут иметь различные характеристики датчиков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с учетом жизненного цикла приложения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Убедитесь, что работа с датчиками корректно останавливается и возобновляется при изменении состояния активности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4f6a66a8f_0_164"/>
          <p:cNvSpPr txBox="1"/>
          <p:nvPr/>
        </p:nvSpPr>
        <p:spPr>
          <a:xfrm>
            <a:off x="495300" y="658495"/>
            <a:ext cx="728980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Инструменты для тестирования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2" name="Google Shape;152;g2f4f6a66a8f_0_164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3" name="Google Shape;153;g2f4f6a66a8f_0_164"/>
          <p:cNvSpPr txBox="1"/>
          <p:nvPr/>
        </p:nvSpPr>
        <p:spPr>
          <a:xfrm>
            <a:off x="4464050" y="2802890"/>
            <a:ext cx="6971665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Использование Logcat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Вывод данных с датчиков в лог с помощью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Logcat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поможет отладить их работу и увидеть, как данные изменяются в реальном времени.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Инструменты автоматизированного тестирования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Для автоматизации тестирования можно использовать инструменты, такие как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Espresso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или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UI Automator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, которые помогут проверить работу приложения с датчиками в различных сценариях.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4f6a66a8f_0_13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Работа с несколькими датчиками одновременно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59" name="Google Shape;159;g2f4f6a66a8f_0_13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60" name="Google Shape;160;g2f4f6a66a8f_0_137"/>
          <p:cNvSpPr txBox="1"/>
          <p:nvPr/>
        </p:nvSpPr>
        <p:spPr>
          <a:xfrm>
            <a:off x="727710" y="2642235"/>
            <a:ext cx="3412490" cy="371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некоторых приложениях требуется одновременное использование нескольких датчиков (определения ориентации устройства и отслеживания движений пользователя).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60;g2f4f6a66a8f_0_137"/>
          <p:cNvSpPr txBox="1"/>
          <p:nvPr/>
        </p:nvSpPr>
        <p:spPr>
          <a:xfrm>
            <a:off x="4548505" y="2506345"/>
            <a:ext cx="7355840" cy="391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1" indent="0" algn="l" rtl="0">
              <a:lnSpc>
                <a:spcPct val="12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моменты при работе с несколькими датчиками: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Синхронизация данных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Обработка данных с нескольких датчиков должна быть синхронизирована, чтобы избежать некорректных вычислений или задержек.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Оптимизация производительности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Одновременное использование нескольких датчиков может увеличивать нагрузку на процессор и потребление энергии.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2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Учет особенностей различных датчиков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Датчики могут иметь разные частоты обновления и точности, что требует внимательного подхода к обработке их данных.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495300" y="2493010"/>
            <a:ext cx="3693795" cy="454342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845050" y="0"/>
            <a:ext cx="734695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Google Shape;82;g2f4f6a66a8f_0_75"/>
          <p:cNvSpPr txBox="1"/>
          <p:nvPr/>
        </p:nvSpPr>
        <p:spPr>
          <a:xfrm>
            <a:off x="495300" y="658495"/>
            <a:ext cx="374078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dirty="0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обработка данных от акселерометра и гироскопа</a:t>
            </a:r>
            <a:endParaRPr sz="3400" b="1" i="0" u="none" strike="noStrike" cap="none" dirty="0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3" name="Google Shape;83;g2f4f6a66a8f_0_7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4f6a66a8f_0_75"/>
          <p:cNvSpPr txBox="1"/>
          <p:nvPr/>
        </p:nvSpPr>
        <p:spPr>
          <a:xfrm>
            <a:off x="12481200" y="0"/>
            <a:ext cx="464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var stepCount = 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val THRESHOLD = 10.0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x = event.values[0]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y = event.values[1]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z = event.values[2]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magnitude = Math.sqrt((x * x + y * y + z * z).toDouble())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if (magnitude &gt; THRESHOLD)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stepCount++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68" name="Google Shape;168;g2f4f6a66a8f_0_5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69065" y="543718"/>
            <a:ext cx="6371400" cy="591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00060" y="2853270"/>
            <a:ext cx="5040451" cy="3014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 в работу с датчиками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495300" y="2637155"/>
            <a:ext cx="5857240" cy="312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Датчики играют ключевую роль в расширении функциональности мобильных приложений. Операционная система Android предоставляет разнообразные API для взаимодействия с датчиками устройства.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этой лекции мы рассмотрим работу с датчиками, их типы, взаимодействие с устройствами и применение биометрии.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4f6a66a8f_0_180"/>
          <p:cNvSpPr txBox="1"/>
          <p:nvPr/>
        </p:nvSpPr>
        <p:spPr>
          <a:xfrm>
            <a:off x="495300" y="658495"/>
            <a:ext cx="681926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ts val="42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Современные технологии в работе с датчиками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4" name="Google Shape;174;g2f4f6a66a8f_0_180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75" name="Google Shape;175;g2f4f6a66a8f_0_180"/>
          <p:cNvSpPr txBox="1"/>
          <p:nvPr/>
        </p:nvSpPr>
        <p:spPr>
          <a:xfrm>
            <a:off x="495300" y="3005455"/>
            <a:ext cx="5290820" cy="342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Датчики отпечатков пальцев под экраном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Позволяют размещать сканер отпечатков непосредственно под экраном устройства. Они работают на основе ультразвуковых или оптических технологий.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Лидары (Light Detection and Ranging)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Используются для точного измерения расстояний до объектов.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175;g2f4f6a66a8f_0_180"/>
          <p:cNvSpPr txBox="1"/>
          <p:nvPr/>
        </p:nvSpPr>
        <p:spPr>
          <a:xfrm>
            <a:off x="6096000" y="3005455"/>
            <a:ext cx="5290820" cy="342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Улучшенные гироскопы и акселерометры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Они обеспечивают более точное отслеживание движений и ориентации устройства.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Температурные и атмосферные датчики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Эти датчики позволяют измерять температуру, влажность, давление и другие параметры окружающей среды.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662743" y="0"/>
            <a:ext cx="7529258" cy="6858001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Google Shape;82;g2f4f6a66a8f_0_75"/>
          <p:cNvSpPr txBox="1"/>
          <p:nvPr/>
        </p:nvSpPr>
        <p:spPr>
          <a:xfrm>
            <a:off x="495300" y="658495"/>
            <a:ext cx="4541245" cy="181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dirty="0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использования </a:t>
            </a:r>
            <a:r>
              <a:rPr lang="ru-RU" sz="3400" b="1" dirty="0" err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лидаров</a:t>
            </a:r>
            <a:r>
              <a:rPr lang="ru-RU" sz="3400" b="1" dirty="0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для измерения расстояния в </a:t>
            </a:r>
          </a:p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dirty="0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AR-приложении</a:t>
            </a:r>
          </a:p>
        </p:txBody>
      </p:sp>
      <p:sp>
        <p:nvSpPr>
          <p:cNvPr id="83" name="Google Shape;83;g2f4f6a66a8f_0_7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4f6a66a8f_0_75"/>
          <p:cNvSpPr txBox="1"/>
          <p:nvPr/>
        </p:nvSpPr>
        <p:spPr>
          <a:xfrm>
            <a:off x="12481200" y="0"/>
            <a:ext cx="464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var stepCount = 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val THRESHOLD = 10.0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x = event.values[0]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y = event.values[1]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z = event.values[2]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magnitude = Math.sqrt((x * x + y * y + z * z).toDouble())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if (magnitude &gt; THRESHOLD)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stepCount++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83" name="Google Shape;183;g2f4f6a66a8f_0_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76849" y="658495"/>
            <a:ext cx="6866255" cy="447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4f6a66a8f_0_206"/>
          <p:cNvSpPr txBox="1"/>
          <p:nvPr/>
        </p:nvSpPr>
        <p:spPr>
          <a:xfrm>
            <a:off x="495350" y="658800"/>
            <a:ext cx="988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40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Заключение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89" name="Google Shape;189;g2f4f6a66a8f_0_206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90" name="Google Shape;190;g2f4f6a66a8f_0_206"/>
          <p:cNvSpPr txBox="1"/>
          <p:nvPr/>
        </p:nvSpPr>
        <p:spPr>
          <a:xfrm>
            <a:off x="5087620" y="2439035"/>
            <a:ext cx="6504305" cy="275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Работа с датчиками на Android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представляет собой важный и многогранный аспект разработки мобильных приложений. Датчики позволяют создавать приложения, которые взаимодействуют с физическим миром, обеспечивая уникальные возможности для пользователей. 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От простых шагомеров до сложных приложений дополненной реальности — датчики помогают разработчикам воплощать в жизнь самые разнообразные идеи.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B0604020202020204"/>
                <a:cs typeface="Raleway Num Bold" panose="020B0503030101060003" charset="0"/>
                <a:sym typeface="Helvetica Neue" panose="020B0604020202020204"/>
              </a:rPr>
              <a:t>Новосибирский Государственный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B0604020202020204"/>
                <a:cs typeface="Raleway Num Bold" panose="020B0503030101060003" charset="0"/>
                <a:sym typeface="Helvetica Neue" panose="020B0604020202020204"/>
              </a:rPr>
              <a:t>Университет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8941348" y="784925"/>
            <a:ext cx="2885891" cy="209287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rue</a:t>
            </a: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E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ngineering</a:t>
            </a:r>
            <a:endParaRPr lang="en-US" sz="1600" b="1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630128, г. Новосибирск,</a:t>
            </a: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ул. Кутателадзе, 4г</a:t>
            </a:r>
          </a:p>
          <a:p>
            <a:pPr>
              <a:defRPr/>
            </a:pP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(383) 363-33-51, 363-33-50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info</a:t>
            </a: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@trueengineering.ru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ed69c98c94_0_1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типы датчиков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6" name="Google Shape;36;g2ed69c98c94_0_1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7" name="Google Shape;37;g2ed69c98c94_0_17"/>
          <p:cNvSpPr txBox="1"/>
          <p:nvPr/>
        </p:nvSpPr>
        <p:spPr>
          <a:xfrm>
            <a:off x="588645" y="3293745"/>
            <a:ext cx="4950460" cy="25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Акселерометр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Измеряет ускорение устройства по трем осям.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Гироскоп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Измеряет угловую скорость вращения устройства.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Магнитометр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Измеряет магнитное поле, используется для определения направления.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Google Shape;37;g2ed69c98c94_0_17"/>
          <p:cNvSpPr txBox="1"/>
          <p:nvPr/>
        </p:nvSpPr>
        <p:spPr>
          <a:xfrm>
            <a:off x="5977255" y="3293745"/>
            <a:ext cx="5489575" cy="253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Датчик освещенности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Определяет уровень освещенности вокруг устройства.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Датчик приближения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Определяет расстояние до ближайшего объекта.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Биометрические датчики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Сканер отпечатков пальцев, распознавание лица и другие.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4f6a66a8f_0_22"/>
          <p:cNvSpPr txBox="1"/>
          <p:nvPr/>
        </p:nvSpPr>
        <p:spPr>
          <a:xfrm>
            <a:off x="495300" y="658495"/>
            <a:ext cx="707517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API для работы с датчиками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3" name="Google Shape;43;g2f4f6a66a8f_0_2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4" name="Google Shape;44;g2f4f6a66a8f_0_22"/>
          <p:cNvSpPr txBox="1"/>
          <p:nvPr/>
        </p:nvSpPr>
        <p:spPr>
          <a:xfrm>
            <a:off x="5287645" y="2637155"/>
            <a:ext cx="6111240" cy="369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Android предоставляет API для работы с датчиками через SensorManager.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Основные классы и интерфейсы: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SensorManager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Управляет доступом к датчикам.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Представляет конкретный датчик.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SensorEvent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Содержит данные от датчика.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5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SensorEventListener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Интерфейс для обработки событий датчиков.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4f6a66a8f_0_41"/>
          <p:cNvSpPr txBox="1"/>
          <p:nvPr/>
        </p:nvSpPr>
        <p:spPr>
          <a:xfrm>
            <a:off x="495300" y="658495"/>
            <a:ext cx="823595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Регистрация и отмена слушателя датчиков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7" name="Google Shape;57;g2f4f6a66a8f_0_41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8" name="Google Shape;58;g2f4f6a66a8f_0_41"/>
          <p:cNvSpPr txBox="1"/>
          <p:nvPr/>
        </p:nvSpPr>
        <p:spPr>
          <a:xfrm>
            <a:off x="5119370" y="2816225"/>
            <a:ext cx="6502400" cy="367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Чтобы начать получать данные от датчика, необходимо зарегистрировать слушатель.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После завершения работы с датчиком важно снять регистрацию слушателя, чтобы избежать утечек памяти и снизить нагрузку на батарею.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None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Регистрация и снятие регистрации должны происходить в соответствующих методах жизненного цикла активности, например,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onResume()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onPause()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.</a:t>
            </a:r>
            <a:endParaRPr sz="22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3818890" y="0"/>
            <a:ext cx="837311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223510" y="-492760"/>
            <a:ext cx="6116955" cy="782002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401945" y="-415925"/>
            <a:ext cx="5890895" cy="768985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3" name="Google Shape;63;g2f4f6a66a8f_0_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28261" y="837230"/>
            <a:ext cx="74907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f4f6a66a8f_0_47"/>
          <p:cNvSpPr txBox="1"/>
          <p:nvPr/>
        </p:nvSpPr>
        <p:spPr>
          <a:xfrm>
            <a:off x="495300" y="658495"/>
            <a:ext cx="3081655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Регистрация и отмена слушателя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5" name="Google Shape;65;g2f4f6a66a8f_0_4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6" name="Google Shape;66;g2f4f6a66a8f_0_47"/>
          <p:cNvSpPr txBox="1"/>
          <p:nvPr/>
        </p:nvSpPr>
        <p:spPr>
          <a:xfrm>
            <a:off x="12481200" y="0"/>
            <a:ext cx="4649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sensorManager = getSystemService(Context.SENSOR_SERVICE) as SensorManager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accelerometer = sensorManager.getDefaultSensor(Sensor.TYPE_ACCELEROMETER)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sensorEventListener = object : SensorEventListener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Обработка данных от датчика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onAccuracyChanged(sensor: Sensor, accuracy: Int)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Обработка изменений точности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sensorManager.registerListener(sensorEventListener, accelerometer, SensorManager.SENSOR_DELAY_NORMAL)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7" name="Google Shape;67;g2f4f6a66a8f_0_47"/>
          <p:cNvSpPr txBox="1"/>
          <p:nvPr/>
        </p:nvSpPr>
        <p:spPr>
          <a:xfrm>
            <a:off x="12481200" y="3130050"/>
            <a:ext cx="464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sensorManager.unregisterListener(sensorEventListener)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68" name="Google Shape;68;g2f4f6a66a8f_0_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27930" y="4653310"/>
            <a:ext cx="5042202" cy="14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5281930" y="0"/>
            <a:ext cx="691007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906135" y="189865"/>
            <a:ext cx="6116955" cy="645414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073140" y="255270"/>
            <a:ext cx="5890895" cy="634682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4" name="Google Shape;64;g2f4f6a66a8f_0_47"/>
          <p:cNvSpPr txBox="1"/>
          <p:nvPr/>
        </p:nvSpPr>
        <p:spPr>
          <a:xfrm>
            <a:off x="495300" y="658495"/>
            <a:ext cx="398526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Получение и обработка данных от датчика</a:t>
            </a:r>
            <a:endParaRPr sz="34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5" name="Google Shape;65;g2f4f6a66a8f_0_4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6" name="Google Shape;66;g2f4f6a66a8f_0_47"/>
          <p:cNvSpPr txBox="1"/>
          <p:nvPr/>
        </p:nvSpPr>
        <p:spPr>
          <a:xfrm>
            <a:off x="12481200" y="0"/>
            <a:ext cx="4649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sensorManager = getSystemService(Context.SENSOR_SERVICE) as SensorManager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accelerometer = sensorManager.getDefaultSensor(Sensor.TYPE_ACCELEROMETER)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val sensorEventListener = object : SensorEventListener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Обработка данных от датчика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override fun onAccuracyChanged(sensor: Sensor, accuracy: Int)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// Обработка изменений точности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sensorManager.registerListener(sensorEventListener, accelerometer, SensorManager.SENSOR_DELAY_NORMAL)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7" name="Google Shape;67;g2f4f6a66a8f_0_47"/>
          <p:cNvSpPr txBox="1"/>
          <p:nvPr/>
        </p:nvSpPr>
        <p:spPr>
          <a:xfrm>
            <a:off x="12481200" y="3130050"/>
            <a:ext cx="464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sensorManager.unregisterListener(sensorEventListener)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77" name="Google Shape;77;g2f4f6a66a8f_0_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39985" y="2852756"/>
            <a:ext cx="5972152" cy="30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f4f6a66a8f_0_62"/>
          <p:cNvSpPr txBox="1"/>
          <p:nvPr/>
        </p:nvSpPr>
        <p:spPr>
          <a:xfrm>
            <a:off x="495300" y="4509135"/>
            <a:ext cx="3645535" cy="143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Метод </a:t>
            </a: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onSensorChanged()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вызывается при каждом изменении показаний датчика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5281930" y="0"/>
            <a:ext cx="691007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906135" y="189865"/>
            <a:ext cx="6116955" cy="645414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073140" y="255270"/>
            <a:ext cx="5890895" cy="634682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2" name="Google Shape;82;g2f4f6a66a8f_0_75"/>
          <p:cNvSpPr txBox="1"/>
          <p:nvPr/>
        </p:nvSpPr>
        <p:spPr>
          <a:xfrm>
            <a:off x="495300" y="658495"/>
            <a:ext cx="405130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34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Практический пример: Шагомер на основе акселерометра</a:t>
            </a:r>
            <a:endParaRPr sz="34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3" name="Google Shape;83;g2f4f6a66a8f_0_7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4" name="Google Shape;84;g2f4f6a66a8f_0_75"/>
          <p:cNvSpPr txBox="1"/>
          <p:nvPr/>
        </p:nvSpPr>
        <p:spPr>
          <a:xfrm>
            <a:off x="583565" y="3667760"/>
            <a:ext cx="4409440" cy="297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THRESHOLD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установлено в 10.0, что соответствует минимальной величине ускорения, при котором считается, что пользователь сделал шаг. Порог может быть настроен в зависимости от устройства и условий использования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5" name="Google Shape;85;g2f4f6a66a8f_0_75"/>
          <p:cNvSpPr txBox="1"/>
          <p:nvPr/>
        </p:nvSpPr>
        <p:spPr>
          <a:xfrm>
            <a:off x="12481200" y="0"/>
            <a:ext cx="464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var stepCount = 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private val THRESHOLD = 10.0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override fun onSensorChanged(event: SensorEvent)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x = event.values[0]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y = event.values[1]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z = event.values[2]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val magnitude = Math.sqrt((x * x + y * y + z * z).toDouble())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if (magnitude &gt; THRESHOLD) {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stepCount++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}</a:t>
            </a:r>
            <a:endParaRPr sz="10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86" name="Google Shape;86;g2f4f6a66a8f_0_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04255" y="2348865"/>
            <a:ext cx="6115685" cy="375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4f6a66a8f_0_85"/>
          <p:cNvSpPr txBox="1"/>
          <p:nvPr/>
        </p:nvSpPr>
        <p:spPr>
          <a:xfrm>
            <a:off x="495300" y="658495"/>
            <a:ext cx="8063230" cy="83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ts val="4200"/>
              </a:lnSpc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Управление энергопотреблением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2" name="Google Shape;92;g2f4f6a66a8f_0_8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3" name="Google Shape;93;g2f4f6a66a8f_0_85"/>
          <p:cNvSpPr txBox="1"/>
          <p:nvPr/>
        </p:nvSpPr>
        <p:spPr>
          <a:xfrm>
            <a:off x="839470" y="2564765"/>
            <a:ext cx="3748405" cy="266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Работа с датчиками может существенно влиять на энергопотребление устройства, особенно при постоянном получении данных.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Text Box 0"/>
          <p:cNvSpPr txBox="1"/>
          <p:nvPr/>
        </p:nvSpPr>
        <p:spPr>
          <a:xfrm>
            <a:off x="5160010" y="2348865"/>
            <a:ext cx="6536055" cy="3995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0" algn="l" rtl="0">
              <a:lnSpc>
                <a:spcPct val="130000"/>
              </a:lnSpc>
              <a:spcBef>
                <a:spcPts val="10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Рекомендации по снижению энергопотребления: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Используйте минимально возможную частоту обновления данных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Вместо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SENSOR_DELAY_FASTEST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используйте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SENSOR_DELAY_UI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или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SENSOR_DELAY_NORMAL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Отключайте ненужные датчики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Если датчик не используется, снимайте регистрацию слушателя с помощью метода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unregisterListener()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.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3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buChar char="•"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Приостановите работу с датчиками, когда приложение не активно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В методах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onPause()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Activity и Fragment’ов снимайте регистрацию слушателей датчиков, а затем регистрируйте их заново в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onResume()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.</a:t>
            </a:r>
            <a:endParaRPr lang="en-US" sz="1600"/>
          </a:p>
        </p:txBody>
      </p:sp>
      <p:sp>
        <p:nvSpPr>
          <p:cNvPr id="3" name="Rectangles 2"/>
          <p:cNvSpPr/>
          <p:nvPr/>
        </p:nvSpPr>
        <p:spPr>
          <a:xfrm>
            <a:off x="495300" y="2348865"/>
            <a:ext cx="4093210" cy="4571365"/>
          </a:xfrm>
          <a:prstGeom prst="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1694</Words>
  <Application>Microsoft Office PowerPoint</Application>
  <PresentationFormat>Широкоэкранный</PresentationFormat>
  <Paragraphs>193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Times New Roman</vt:lpstr>
      <vt:lpstr>Arial</vt:lpstr>
      <vt:lpstr>Raleway</vt:lpstr>
      <vt:lpstr>Raleway Bold</vt:lpstr>
      <vt:lpstr>Raleway Num</vt:lpstr>
      <vt:lpstr>Calibri</vt:lpstr>
      <vt:lpstr>Raleway Num Bold</vt:lpstr>
      <vt:lpstr>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 Chesnokov</dc:creator>
  <cp:lastModifiedBy>Artem Gomer</cp:lastModifiedBy>
  <cp:revision>2</cp:revision>
  <dcterms:created xsi:type="dcterms:W3CDTF">2024-10-02T09:25:40Z</dcterms:created>
  <dcterms:modified xsi:type="dcterms:W3CDTF">2024-10-07T09:38:45Z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