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8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1pPr>
    <a:lvl2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2pPr>
    <a:lvl3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3pPr>
    <a:lvl4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4pPr>
    <a:lvl5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5pPr>
    <a:lvl6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6pPr>
    <a:lvl7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7pPr>
    <a:lvl8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8pPr>
    <a:lvl9pPr marL="0" marR="0" indent="0" algn="l" defTabSz="914400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kumimoji="0" sz="17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F00"/>
    <a:srgbClr val="17223A"/>
    <a:srgbClr val="339340"/>
    <a:srgbClr val="872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3" name="Shape 11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 panose="020B0604020202020204"/>
      </a:defRPr>
    </a:lvl1pPr>
    <a:lvl2pPr indent="228600" latinLnBrk="0">
      <a:defRPr sz="1400">
        <a:latin typeface="+mn-lt"/>
        <a:ea typeface="+mn-ea"/>
        <a:cs typeface="+mn-cs"/>
        <a:sym typeface="Arial" panose="020B0604020202020204"/>
      </a:defRPr>
    </a:lvl2pPr>
    <a:lvl3pPr indent="457200" latinLnBrk="0">
      <a:defRPr sz="1400">
        <a:latin typeface="+mn-lt"/>
        <a:ea typeface="+mn-ea"/>
        <a:cs typeface="+mn-cs"/>
        <a:sym typeface="Arial" panose="020B0604020202020204"/>
      </a:defRPr>
    </a:lvl3pPr>
    <a:lvl4pPr indent="685800" latinLnBrk="0">
      <a:defRPr sz="1400">
        <a:latin typeface="+mn-lt"/>
        <a:ea typeface="+mn-ea"/>
        <a:cs typeface="+mn-cs"/>
        <a:sym typeface="Arial" panose="020B0604020202020204"/>
      </a:defRPr>
    </a:lvl4pPr>
    <a:lvl5pPr indent="914400" latinLnBrk="0">
      <a:defRPr sz="1400">
        <a:latin typeface="+mn-lt"/>
        <a:ea typeface="+mn-ea"/>
        <a:cs typeface="+mn-cs"/>
        <a:sym typeface="Arial" panose="020B0604020202020204"/>
      </a:defRPr>
    </a:lvl5pPr>
    <a:lvl6pPr indent="1143000" latinLnBrk="0">
      <a:defRPr sz="1400">
        <a:latin typeface="+mn-lt"/>
        <a:ea typeface="+mn-ea"/>
        <a:cs typeface="+mn-cs"/>
        <a:sym typeface="Arial" panose="020B0604020202020204"/>
      </a:defRPr>
    </a:lvl6pPr>
    <a:lvl7pPr indent="1371600" latinLnBrk="0">
      <a:defRPr sz="1400">
        <a:latin typeface="+mn-lt"/>
        <a:ea typeface="+mn-ea"/>
        <a:cs typeface="+mn-cs"/>
        <a:sym typeface="Arial" panose="020B0604020202020204"/>
      </a:defRPr>
    </a:lvl7pPr>
    <a:lvl8pPr indent="1600200" latinLnBrk="0">
      <a:defRPr sz="1400">
        <a:latin typeface="+mn-lt"/>
        <a:ea typeface="+mn-ea"/>
        <a:cs typeface="+mn-cs"/>
        <a:sym typeface="Arial" panose="020B0604020202020204"/>
      </a:defRPr>
    </a:lvl8pPr>
    <a:lvl9pPr indent="1828800" latinLnBrk="0">
      <a:defRPr sz="1400">
        <a:latin typeface="+mn-lt"/>
        <a:ea typeface="+mn-ea"/>
        <a:cs typeface="+mn-cs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3" name="Shape 12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6" name="Shape 1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15" name="Shape 21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7" name="Shape 2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3" name="Shape 2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9" name="Shape 23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7" name="Shape 2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3" name="Shape 2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9" name="Shape 12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Shape 2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65" name="Shape 26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2" name="Shape 2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9" name="Shape 2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5" name="Shape 2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1" name="Shape 29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9" name="Shape 2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6" name="Shape 30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1" name="Shape 1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5" name="Shape 15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1" name="Shape 16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4" name="Shape 1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2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304800" indent="-254000" algn="ctr">
              <a:defRPr>
                <a:solidFill>
                  <a:srgbClr val="000000"/>
                </a:solidFill>
              </a:defRPr>
            </a:lvl1pPr>
            <a:lvl2pPr marL="304800" indent="50800" algn="ctr">
              <a:defRPr>
                <a:solidFill>
                  <a:srgbClr val="000000"/>
                </a:solidFill>
              </a:defRPr>
            </a:lvl2pPr>
            <a:lvl3pPr marL="304800" indent="50800" algn="ctr">
              <a:defRPr>
                <a:solidFill>
                  <a:srgbClr val="000000"/>
                </a:solidFill>
              </a:defRPr>
            </a:lvl3pPr>
            <a:lvl4pPr marL="304800" indent="50800" algn="ctr">
              <a:defRPr>
                <a:solidFill>
                  <a:srgbClr val="000000"/>
                </a:solidFill>
              </a:defRPr>
            </a:lvl4pPr>
            <a:lvl5pPr marL="304800" indent="50800" algn="ctr"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96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3920330" y="-1256506"/>
            <a:ext cx="4351340" cy="10515601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1pPr>
            <a:lvl2pPr marL="971550" indent="-40005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2pPr>
            <a:lvl3pPr marL="1508760" indent="-48006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3pPr>
            <a:lvl4pPr marL="20193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4pPr>
            <a:lvl5pPr marL="24765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Текст заголовка"/>
          <p:cNvSpPr txBox="1">
            <a:spLocks noGrp="1"/>
          </p:cNvSpPr>
          <p:nvPr>
            <p:ph type="title" hasCustomPrompt="1"/>
          </p:nvPr>
        </p:nvSpPr>
        <p:spPr>
          <a:xfrm rot="5400000">
            <a:off x="7133431" y="1956592"/>
            <a:ext cx="5811841" cy="2628902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105" name="Уровень текста 1…"/>
          <p:cNvSpPr txBox="1">
            <a:spLocks noGrp="1"/>
          </p:cNvSpPr>
          <p:nvPr>
            <p:ph type="body" idx="1" hasCustomPrompt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1pPr>
            <a:lvl2pPr marL="971550" indent="-40005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2pPr>
            <a:lvl3pPr marL="1508760" indent="-48006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3pPr>
            <a:lvl4pPr marL="20193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4pPr>
            <a:lvl5pPr marL="24765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6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304800" indent="-254000" algn="ctr">
              <a:defRPr>
                <a:solidFill>
                  <a:srgbClr val="000000"/>
                </a:solidFill>
              </a:defRPr>
            </a:lvl1pPr>
            <a:lvl2pPr marL="304800" indent="50800" algn="ctr">
              <a:defRPr>
                <a:solidFill>
                  <a:srgbClr val="000000"/>
                </a:solidFill>
              </a:defRPr>
            </a:lvl2pPr>
            <a:lvl3pPr marL="304800" indent="50800" algn="ctr">
              <a:defRPr>
                <a:solidFill>
                  <a:srgbClr val="000000"/>
                </a:solidFill>
              </a:defRPr>
            </a:lvl3pPr>
            <a:lvl4pPr marL="304800" indent="50800" algn="ctr">
              <a:defRPr>
                <a:solidFill>
                  <a:srgbClr val="000000"/>
                </a:solidFill>
              </a:defRPr>
            </a:lvl4pPr>
            <a:lvl5pPr marL="304800" indent="50800" algn="ctr"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457200" indent="-3429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1pPr>
            <a:lvl2pPr marL="971550" indent="-40005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2pPr>
            <a:lvl3pPr marL="1508760" indent="-48006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3pPr>
            <a:lvl4pPr marL="20193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4pPr>
            <a:lvl5pPr marL="2476500" indent="-533400">
              <a:buClr>
                <a:srgbClr val="000000"/>
              </a:buClr>
              <a:buSzPts val="2800"/>
              <a:buFont typeface="Arial" panose="020B0604020202020204"/>
              <a:buChar char="•"/>
              <a:defRPr sz="28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127"/>
          <p:cNvSpPr txBox="1">
            <a:spLocks noGrp="1"/>
          </p:cNvSpPr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rgbClr val="000000"/>
                </a:solidFill>
              </a:defRPr>
            </a:lvl1pPr>
            <a:lvl2pPr>
              <a:defRPr b="1">
                <a:solidFill>
                  <a:srgbClr val="000000"/>
                </a:solidFill>
              </a:defRPr>
            </a:lvl2pPr>
            <a:lvl3pPr>
              <a:defRPr b="1">
                <a:solidFill>
                  <a:srgbClr val="000000"/>
                </a:solidFill>
              </a:defRPr>
            </a:lvl3pPr>
            <a:lvl4pPr>
              <a:defRPr b="1">
                <a:solidFill>
                  <a:srgbClr val="000000"/>
                </a:solidFill>
              </a:defRPr>
            </a:lvl4pPr>
            <a:lvl5pPr>
              <a:defRPr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128"/>
          <p:cNvSpPr txBox="1">
            <a:spLocks noGrp="1"/>
          </p:cNvSpPr>
          <p:nvPr>
            <p:ph type="body" sz="half" idx="21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1" name="Google Shape;44;p128"/>
          <p:cNvSpPr txBox="1">
            <a:spLocks noGrp="1"/>
          </p:cNvSpPr>
          <p:nvPr>
            <p:ph type="body" sz="quarter" idx="22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2" name="Google Shape;45;p128"/>
          <p:cNvSpPr txBox="1">
            <a:spLocks noGrp="1"/>
          </p:cNvSpPr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76" name="Уровень текста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 marL="457200" indent="-431800">
              <a:buClr>
                <a:srgbClr val="000000"/>
              </a:buClr>
              <a:buSzPts val="3200"/>
              <a:buFont typeface="Arial" panose="020B0604020202020204"/>
              <a:buChar char="•"/>
              <a:defRPr sz="3200">
                <a:solidFill>
                  <a:srgbClr val="000000"/>
                </a:solidFill>
              </a:defRPr>
            </a:lvl1pPr>
            <a:lvl2pPr marL="972185" indent="-464185">
              <a:buClr>
                <a:srgbClr val="000000"/>
              </a:buClr>
              <a:buSzPts val="3200"/>
              <a:buFont typeface="Arial" panose="020B0604020202020204"/>
              <a:buChar char="•"/>
              <a:defRPr sz="3200">
                <a:solidFill>
                  <a:srgbClr val="000000"/>
                </a:solidFill>
              </a:defRPr>
            </a:lvl2pPr>
            <a:lvl3pPr marL="1498600" indent="-508000">
              <a:buClr>
                <a:srgbClr val="000000"/>
              </a:buClr>
              <a:buSzPts val="3200"/>
              <a:buFont typeface="Arial" panose="020B0604020202020204"/>
              <a:buChar char="•"/>
              <a:defRPr sz="3200">
                <a:solidFill>
                  <a:srgbClr val="000000"/>
                </a:solidFill>
              </a:defRPr>
            </a:lvl3pPr>
            <a:lvl4pPr marL="2042160" indent="-568960">
              <a:buClr>
                <a:srgbClr val="000000"/>
              </a:buClr>
              <a:buSzPts val="3200"/>
              <a:buFont typeface="Arial" panose="020B0604020202020204"/>
              <a:buChar char="•"/>
              <a:defRPr sz="3200">
                <a:solidFill>
                  <a:srgbClr val="000000"/>
                </a:solidFill>
              </a:defRPr>
            </a:lvl4pPr>
            <a:lvl5pPr marL="2499360" indent="-568960">
              <a:buClr>
                <a:srgbClr val="000000"/>
              </a:buClr>
              <a:buSzPts val="3200"/>
              <a:buFont typeface="Arial" panose="020B0604020202020204"/>
              <a:buChar char="•"/>
              <a:defRPr sz="32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7" name="Google Shape;61;p131"/>
          <p:cNvSpPr txBox="1"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Текст заголовка</a:t>
            </a:r>
          </a:p>
        </p:txBody>
      </p:sp>
      <p:sp>
        <p:nvSpPr>
          <p:cNvPr id="86" name="Google Shape;67;p13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7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0000"/>
                </a:solidFill>
              </a:defRPr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b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095219" y="6414781"/>
            <a:ext cx="258582" cy="248263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lnSpc>
                <a:spcPct val="100000"/>
              </a:lnSpc>
              <a:defRPr sz="1200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6000" b="0" i="0" u="none" strike="noStrike" cap="none" spc="0" baseline="0">
          <a:solidFill>
            <a:srgbClr val="000000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titleStyle>
    <p:bodyStyle>
      <a:lvl1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1pPr>
      <a:lvl2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2pPr>
      <a:lvl3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3pPr>
      <a:lvl4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4pPr>
      <a:lvl5pPr marL="0" marR="0" indent="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5pPr>
      <a:lvl6pPr marL="30861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400"/>
        <a:buFontTx/>
        <a:buChar char="•"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6pPr>
      <a:lvl7pPr marL="35433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400"/>
        <a:buFontTx/>
        <a:buChar char="•"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7pPr>
      <a:lvl8pPr marL="40005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400"/>
        <a:buFontTx/>
        <a:buChar char="•"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8pPr>
      <a:lvl9pPr marL="4457700" marR="0" indent="-4572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400"/>
        <a:buFontTx/>
        <a:buChar char="•"/>
        <a:defRPr sz="2400" b="0" i="0" u="none" strike="noStrike" cap="none" spc="0" baseline="0">
          <a:solidFill>
            <a:srgbClr val="888888"/>
          </a:solidFill>
          <a:uFillTx/>
          <a:latin typeface="Calibri" panose="020F0502020204030204"/>
          <a:ea typeface="Calibri" panose="020F0502020204030204"/>
          <a:cs typeface="Calibri" panose="020F0502020204030204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3942305"/>
            <a:ext cx="10572718" cy="215836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defRPr/>
            </a:pPr>
            <a:r>
              <a:rPr lang="ru-RU">
                <a:latin typeface="Raleway Num" panose="020B0503030101060003"/>
              </a:rPr>
              <a:t>Подготовка к публикации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3"/>
          <p:cNvSpPr/>
          <p:nvPr/>
        </p:nvSpPr>
        <p:spPr bwMode="auto">
          <a:xfrm>
            <a:off x="4119880" y="10795"/>
            <a:ext cx="8072120" cy="435419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с двумя скругленными соседними углами 7"/>
          <p:cNvSpPr/>
          <p:nvPr/>
        </p:nvSpPr>
        <p:spPr bwMode="auto">
          <a:xfrm rot="16199999">
            <a:off x="6362065" y="-1906905"/>
            <a:ext cx="4123690" cy="753808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9"/>
          <p:cNvSpPr/>
          <p:nvPr/>
        </p:nvSpPr>
        <p:spPr bwMode="auto">
          <a:xfrm rot="16199999">
            <a:off x="6488430" y="-1903095"/>
            <a:ext cx="3994785" cy="741299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86" name="Прямоугольник 6"/>
          <p:cNvSpPr txBox="1"/>
          <p:nvPr/>
        </p:nvSpPr>
        <p:spPr>
          <a:xfrm>
            <a:off x="567055" y="1772285"/>
            <a:ext cx="3130550" cy="14751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00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Допустим, есть класс, который напрямую не используется в коде (Например, при рефлексии): </a:t>
            </a:r>
            <a:endParaRPr sz="1800">
              <a:solidFill>
                <a:srgbClr val="409102"/>
              </a:solidFill>
              <a:latin typeface="Raleway" panose="020B0503030101060003" charset="0"/>
              <a:cs typeface="Raleway" panose="020B0503030101060003" charset="0"/>
            </a:endParaRPr>
          </a:p>
        </p:txBody>
      </p:sp>
      <p:sp>
        <p:nvSpPr>
          <p:cNvPr id="187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Keep rules</a:t>
            </a:r>
          </a:p>
        </p:txBody>
      </p:sp>
      <p:sp>
        <p:nvSpPr>
          <p:cNvPr id="18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7" name="Прямоугольник 6"/>
          <p:cNvSpPr txBox="1"/>
          <p:nvPr/>
        </p:nvSpPr>
        <p:spPr>
          <a:xfrm>
            <a:off x="567055" y="4580255"/>
            <a:ext cx="3190240" cy="778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9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lang="ru-RU" sz="1600" b="1">
                <a:latin typeface="Raleway Bold" panose="020B0503030101060003" charset="0"/>
                <a:cs typeface="Raleway Bold" panose="020B0503030101060003" charset="0"/>
              </a:rPr>
              <a:t>1. Л</a:t>
            </a:r>
            <a:r>
              <a:rPr sz="1600" b="1">
                <a:latin typeface="Raleway Bold" panose="020B0503030101060003" charset="0"/>
                <a:cs typeface="Raleway Bold" panose="020B0503030101060003" charset="0"/>
              </a:rPr>
              <a:t>ибо пометить его аннотацией @Keep:</a:t>
            </a:r>
            <a:endParaRPr sz="1600">
              <a:latin typeface="Raleway" panose="020B0503030101060003" charset="0"/>
              <a:cs typeface="Raleway" panose="020B0503030101060003" charset="0"/>
            </a:endParaRPr>
          </a:p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600">
              <a:solidFill>
                <a:srgbClr val="409102"/>
              </a:solidFill>
              <a:latin typeface="Raleway" panose="020B0503030101060003" charset="0"/>
              <a:cs typeface="Raleway" panose="020B0503030101060003" charset="0"/>
            </a:endParaRPr>
          </a:p>
        </p:txBody>
      </p:sp>
      <p:sp>
        <p:nvSpPr>
          <p:cNvPr id="8" name="Прямоугольник 6"/>
          <p:cNvSpPr txBox="1"/>
          <p:nvPr/>
        </p:nvSpPr>
        <p:spPr>
          <a:xfrm>
            <a:off x="4419600" y="4580255"/>
            <a:ext cx="3594100" cy="233616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1">
                <a:latin typeface="Raleway Bold" panose="020B0503030101060003" charset="0"/>
                <a:cs typeface="Raleway Bold" panose="020B0503030101060003" charset="0"/>
              </a:rPr>
              <a:t>2. </a:t>
            </a:r>
            <a:r>
              <a:rPr b="1">
                <a:latin typeface="Raleway Bold" panose="020B0503030101060003" charset="0"/>
                <a:cs typeface="Raleway Bold" panose="020B0503030101060003" charset="0"/>
              </a:rPr>
              <a:t>Либо прописать правило в файле proguard-rules.pro для конкретного класса:</a:t>
            </a:r>
            <a:endParaRPr>
              <a:latin typeface="Raleway" panose="020B0503030101060003" charset="0"/>
              <a:cs typeface="Raleway" panose="020B0503030101060003" charset="0"/>
            </a:endParaRPr>
          </a:p>
          <a:p>
            <a:pPr defTabSz="457200">
              <a:lnSpc>
                <a:spcPct val="100000"/>
              </a:lnSpc>
              <a:spcBef>
                <a:spcPts val="800"/>
              </a:spcBef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-keep class 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com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example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my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test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mytestapplicationxml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data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network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models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SomeApiResponseClass </a:t>
            </a:r>
            <a:r>
              <a:rPr sz="1600">
                <a:solidFill>
                  <a:srgbClr val="409102"/>
                </a:solidFill>
                <a:latin typeface="Arial Regular" panose="020B0604020202020204" charset="0"/>
                <a:cs typeface="Arial Regular" panose="020B0604020202020204" charset="0"/>
              </a:rPr>
              <a:t>{ 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*;</a:t>
            </a:r>
            <a:r>
              <a:rPr sz="1600">
                <a:solidFill>
                  <a:srgbClr val="409102"/>
                </a:solidFill>
                <a:latin typeface="Arial Regular" panose="020B0604020202020204" charset="0"/>
                <a:cs typeface="Arial Regular" panose="020B0604020202020204" charset="0"/>
              </a:rPr>
              <a:t>}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Raleway" panose="020B0503030101060003" charset="0"/>
              <a:cs typeface="Raleway" panose="020B0503030101060003" charset="0"/>
            </a:endParaRP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solidFill>
                <a:srgbClr val="409102"/>
              </a:solidFill>
              <a:latin typeface="Raleway" panose="020B0503030101060003" charset="0"/>
              <a:cs typeface="Raleway" panose="020B0503030101060003" charset="0"/>
            </a:endParaRPr>
          </a:p>
        </p:txBody>
      </p:sp>
      <p:sp>
        <p:nvSpPr>
          <p:cNvPr id="9" name="Прямоугольник 6"/>
          <p:cNvSpPr txBox="1"/>
          <p:nvPr/>
        </p:nvSpPr>
        <p:spPr>
          <a:xfrm>
            <a:off x="8256270" y="4580255"/>
            <a:ext cx="3417570" cy="18161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90000"/>
              </a:lnSpc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1">
                <a:latin typeface="Raleway Bold" panose="020B0503030101060003" charset="0"/>
                <a:cs typeface="Raleway Bold" panose="020B0503030101060003" charset="0"/>
              </a:rPr>
              <a:t>3. </a:t>
            </a:r>
            <a:r>
              <a:rPr b="1">
                <a:latin typeface="Raleway" panose="020B0503030101060003" charset="0"/>
                <a:cs typeface="Raleway" panose="020B0503030101060003" charset="0"/>
              </a:rPr>
              <a:t>Либо так, если хотим сохранить все классы лежащие во всем проекте в папках data</a:t>
            </a:r>
            <a:r>
              <a:rPr b="1">
                <a:solidFill>
                  <a:srgbClr val="080808"/>
                </a:solidFill>
                <a:latin typeface="Raleway" panose="020B0503030101060003" charset="0"/>
                <a:cs typeface="Raleway" panose="020B0503030101060003" charset="0"/>
              </a:rPr>
              <a:t>/</a:t>
            </a:r>
            <a:r>
              <a:rPr b="1">
                <a:latin typeface="Raleway" panose="020B0503030101060003" charset="0"/>
                <a:cs typeface="Raleway" panose="020B0503030101060003" charset="0"/>
              </a:rPr>
              <a:t>network</a:t>
            </a:r>
            <a:r>
              <a:rPr b="1">
                <a:solidFill>
                  <a:srgbClr val="080808"/>
                </a:solidFill>
                <a:latin typeface="Raleway" panose="020B0503030101060003" charset="0"/>
                <a:cs typeface="Raleway" panose="020B0503030101060003" charset="0"/>
              </a:rPr>
              <a:t>/</a:t>
            </a:r>
            <a:r>
              <a:rPr b="1">
                <a:latin typeface="Raleway" panose="020B0503030101060003" charset="0"/>
                <a:cs typeface="Raleway" panose="020B0503030101060003" charset="0"/>
              </a:rPr>
              <a:t>models:</a:t>
            </a:r>
            <a:endParaRPr>
              <a:solidFill>
                <a:srgbClr val="409102"/>
              </a:solidFill>
              <a:latin typeface="Raleway" panose="020B0503030101060003" charset="0"/>
              <a:cs typeface="Raleway" panose="020B0503030101060003" charset="0"/>
            </a:endParaRPr>
          </a:p>
          <a:p>
            <a:pPr defTabSz="457200">
              <a:lnSpc>
                <a:spcPct val="100000"/>
              </a:lnSpc>
              <a:spcBef>
                <a:spcPts val="800"/>
              </a:spcBef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-keep class 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com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example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my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test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mytestapplicationxml**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data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network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</a:t>
            </a:r>
            <a:r>
              <a:rPr sz="1600">
                <a:solidFill>
                  <a:srgbClr val="000000"/>
                </a:solidFill>
                <a:latin typeface="Arial Regular" panose="020B0604020202020204" charset="0"/>
                <a:cs typeface="Arial Regular" panose="020B0604020202020204" charset="0"/>
              </a:rPr>
              <a:t>models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.** </a:t>
            </a:r>
            <a:r>
              <a:rPr sz="1600">
                <a:solidFill>
                  <a:srgbClr val="409102"/>
                </a:solidFill>
                <a:latin typeface="Arial Regular" panose="020B0604020202020204" charset="0"/>
                <a:cs typeface="Arial Regular" panose="020B0604020202020204" charset="0"/>
              </a:rPr>
              <a:t>{ </a:t>
            </a:r>
            <a:r>
              <a:rPr sz="1600">
                <a:latin typeface="Arial Regular" panose="020B0604020202020204" charset="0"/>
                <a:cs typeface="Arial Regular" panose="020B0604020202020204" charset="0"/>
              </a:rPr>
              <a:t>*; </a:t>
            </a:r>
            <a:r>
              <a:rPr sz="1600">
                <a:solidFill>
                  <a:srgbClr val="409102"/>
                </a:solidFill>
                <a:latin typeface="Arial Regular" panose="020B0604020202020204" charset="0"/>
                <a:cs typeface="Arial Regular" panose="020B0604020202020204" charset="0"/>
              </a:rPr>
              <a:t>}</a:t>
            </a:r>
          </a:p>
        </p:txBody>
      </p:sp>
      <p:sp>
        <p:nvSpPr>
          <p:cNvPr id="13" name="Прямоугольник 6"/>
          <p:cNvSpPr txBox="1"/>
          <p:nvPr/>
        </p:nvSpPr>
        <p:spPr>
          <a:xfrm>
            <a:off x="567055" y="3355975"/>
            <a:ext cx="3325495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Чтобы сохранить класс от удаления и переименования нужно</a:t>
            </a:r>
            <a:r>
              <a:rPr lang="ru-RU" sz="1800">
                <a:latin typeface="Raleway" panose="020B0503030101060003" charset="0"/>
                <a:cs typeface="Raleway" panose="020B0503030101060003" charset="0"/>
              </a:rPr>
              <a:t>:</a:t>
            </a:r>
            <a:r>
              <a:rPr sz="1800">
                <a:latin typeface="Raleway" panose="020B0503030101060003" charset="0"/>
                <a:cs typeface="Raleway" panose="020B0503030101060003" charset="0"/>
              </a:rPr>
              <a:t> </a:t>
            </a:r>
            <a:endParaRPr sz="1800">
              <a:solidFill>
                <a:srgbClr val="409102"/>
              </a:solidFill>
              <a:latin typeface="Raleway" panose="020B0503030101060003" charset="0"/>
              <a:cs typeface="Raleway" panose="020B0503030101060003" charset="0"/>
            </a:endParaRPr>
          </a:p>
        </p:txBody>
      </p:sp>
      <p:pic>
        <p:nvPicPr>
          <p:cNvPr id="16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1052830"/>
            <a:ext cx="7152640" cy="2568575"/>
          </a:xfrm>
          <a:prstGeom prst="rect">
            <a:avLst/>
          </a:prstGeom>
        </p:spPr>
      </p:pic>
      <p:pic>
        <p:nvPicPr>
          <p:cNvPr id="17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7" y="5013434"/>
            <a:ext cx="3966901" cy="15333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4610100" y="0"/>
            <a:ext cx="75819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593715" y="-122555"/>
            <a:ext cx="6116955" cy="708025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765165" y="-64135"/>
            <a:ext cx="5890895" cy="696277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92" name="Прямоугольник 6"/>
          <p:cNvSpPr txBox="1"/>
          <p:nvPr/>
        </p:nvSpPr>
        <p:spPr>
          <a:xfrm>
            <a:off x="479424" y="1988820"/>
            <a:ext cx="3717437" cy="3083917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indent="12700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Если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же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имя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класса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нам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необязательно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,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но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важны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поля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,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чтобы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,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например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,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правильно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распарсить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ответ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от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сервера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,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то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можно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поля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пометить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специальной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аннотацией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из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библиотеки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для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сериализации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и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разрешить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обфускацию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 </a:t>
            </a:r>
            <a:r>
              <a:rPr sz="1800" dirty="0" err="1">
                <a:latin typeface="Raleway Regular" panose="020B0503030101060003" charset="0"/>
                <a:cs typeface="Raleway Regular" panose="020B0503030101060003" charset="0"/>
              </a:rPr>
              <a:t>полей</a:t>
            </a:r>
            <a:r>
              <a:rPr sz="1800" dirty="0">
                <a:latin typeface="Raleway Regular" panose="020B0503030101060003" charset="0"/>
                <a:cs typeface="Raleway Regular" panose="020B0503030101060003" charset="0"/>
              </a:rPr>
              <a:t>.</a:t>
            </a:r>
          </a:p>
          <a:p>
            <a:pPr indent="127000">
              <a:defRPr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latin typeface="Raleway Regular" panose="020B0503030101060003" charset="0"/>
              <a:cs typeface="Raleway Regular" panose="020B0503030101060003" charset="0"/>
            </a:endParaRPr>
          </a:p>
        </p:txBody>
      </p:sp>
      <p:sp>
        <p:nvSpPr>
          <p:cNvPr id="193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Keep rules</a:t>
            </a:r>
          </a:p>
        </p:txBody>
      </p:sp>
      <p:sp>
        <p:nvSpPr>
          <p:cNvPr id="194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495300" y="5156835"/>
            <a:ext cx="4074795" cy="11544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solidFill>
                  <a:schemeClr val="tx1"/>
                </a:solidFill>
                <a:latin typeface="Raleway Bold" panose="020B0503030101060003" charset="0"/>
                <a:cs typeface="Raleway Bold" panose="020B0503030101060003" charset="0"/>
              </a:rPr>
              <a:t>Prguard-rule.pro:</a:t>
            </a:r>
          </a:p>
          <a:p>
            <a:pPr defTabSz="457200">
              <a:lnSpc>
                <a:spcPct val="100000"/>
              </a:lnSpc>
              <a:spcBef>
                <a:spcPts val="500"/>
              </a:spcBef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-keepclassmembers,allowobfuscation class 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com</a:t>
            </a: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example</a:t>
            </a: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my</a:t>
            </a: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test</a:t>
            </a: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mytestapplicationxml</a:t>
            </a: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.** </a:t>
            </a:r>
            <a:r>
              <a:rPr b="1">
                <a:solidFill>
                  <a:srgbClr val="409102"/>
                </a:solidFill>
                <a:latin typeface="Raleway Regular" panose="020B0503030101060003" charset="0"/>
                <a:cs typeface="Raleway Regular" panose="020B0503030101060003" charset="0"/>
              </a:rPr>
              <a:t>{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    </a:t>
            </a:r>
            <a:r>
              <a:rPr b="1">
                <a:solidFill>
                  <a:srgbClr val="080808"/>
                </a:solidFill>
                <a:latin typeface="Raleway Regular" panose="020B0503030101060003" charset="0"/>
                <a:cs typeface="Raleway Regular" panose="020B0503030101060003" charset="0"/>
              </a:rPr>
              <a:t>@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kotlinx</a:t>
            </a:r>
            <a:r>
              <a:rPr b="1">
                <a:solidFill>
                  <a:srgbClr val="080808"/>
                </a:solidFill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serialization</a:t>
            </a:r>
            <a:r>
              <a:rPr b="1">
                <a:solidFill>
                  <a:srgbClr val="080808"/>
                </a:solidFill>
                <a:latin typeface="Raleway Regular" panose="020B0503030101060003" charset="0"/>
                <a:cs typeface="Raleway Regular" panose="020B0503030101060003" charset="0"/>
              </a:rPr>
              <a:t>.</a:t>
            </a:r>
            <a:r>
              <a:rPr b="1">
                <a:solidFill>
                  <a:srgbClr val="000000"/>
                </a:solidFill>
                <a:latin typeface="Raleway Regular" panose="020B0503030101060003" charset="0"/>
                <a:cs typeface="Raleway Regular" panose="020B0503030101060003" charset="0"/>
              </a:rPr>
              <a:t>SerialName </a:t>
            </a:r>
            <a:r>
              <a:rPr b="1">
                <a:solidFill>
                  <a:srgbClr val="872094"/>
                </a:solidFill>
                <a:latin typeface="Raleway Regular" panose="020B0503030101060003" charset="0"/>
                <a:cs typeface="Raleway Regular" panose="020B0503030101060003" charset="0"/>
              </a:rPr>
              <a:t>&lt;fields&gt;</a:t>
            </a:r>
            <a:r>
              <a:rPr b="1">
                <a:solidFill>
                  <a:srgbClr val="080808"/>
                </a:solidFill>
                <a:latin typeface="Raleway Regular" panose="020B0503030101060003" charset="0"/>
                <a:cs typeface="Raleway Regular" panose="020B0503030101060003" charset="0"/>
              </a:rPr>
              <a:t>;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Raleway Regular" panose="020B0503030101060003" charset="0"/>
                <a:cs typeface="Raleway Regular" panose="020B0503030101060003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805" y="1844675"/>
            <a:ext cx="6767830" cy="437324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5643880" y="-635"/>
            <a:ext cx="6560820" cy="6883400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Google Shape;210;g2cc3a7c4520_1_28"/>
          <p:cNvSpPr txBox="1"/>
          <p:nvPr/>
        </p:nvSpPr>
        <p:spPr>
          <a:xfrm>
            <a:off x="495299" y="63587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outputs/mapping</a:t>
            </a:r>
          </a:p>
        </p:txBody>
      </p:sp>
      <p:sp>
        <p:nvSpPr>
          <p:cNvPr id="199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00" name="Прямоугольник 6"/>
          <p:cNvSpPr txBox="1"/>
          <p:nvPr/>
        </p:nvSpPr>
        <p:spPr>
          <a:xfrm>
            <a:off x="495300" y="2276475"/>
            <a:ext cx="4358640" cy="16573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indent="127000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latin typeface="Raleway" panose="020B0503030101060003" charset="0"/>
                <a:cs typeface="Raleway" panose="020B0503030101060003" charset="0"/>
              </a:rPr>
              <a:t>При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сборке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приложения</a:t>
            </a:r>
            <a:r>
              <a:rPr b="1" dirty="0">
                <a:latin typeface="Raleway Bold" panose="020B0503030101060003" charset="0"/>
                <a:cs typeface="Raleway Bold" panose="020B0503030101060003" charset="0"/>
              </a:rPr>
              <a:t>, 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на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основе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установленных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параметров</a:t>
            </a:r>
            <a:r>
              <a:rPr b="1" dirty="0">
                <a:latin typeface="Raleway Bold" panose="020B0503030101060003" charset="0"/>
                <a:cs typeface="Raleway Bold" panose="020B0503030101060003" charset="0"/>
              </a:rPr>
              <a:t>,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генерируются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дополнительные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файлы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 в </a:t>
            </a:r>
            <a:r>
              <a:rPr dirty="0" err="1">
                <a:latin typeface="Raleway" panose="020B0503030101060003" charset="0"/>
                <a:cs typeface="Raleway" panose="020B0503030101060003" charset="0"/>
              </a:rPr>
              <a:t>каталоге</a:t>
            </a:r>
            <a:r>
              <a:rPr dirty="0">
                <a:latin typeface="Raleway" panose="020B0503030101060003" charset="0"/>
                <a:cs typeface="Raleway" panose="020B0503030101060003" charset="0"/>
              </a:rPr>
              <a:t>: </a:t>
            </a:r>
            <a:endParaRPr b="1" dirty="0">
              <a:latin typeface="Raleway Bold" panose="020B0503030101060003" charset="0"/>
              <a:cs typeface="Raleway Bold" panose="020B0503030101060003" charset="0"/>
            </a:endParaRPr>
          </a:p>
          <a:p>
            <a:pPr indent="127000"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b="0" dirty="0">
                <a:latin typeface="Raleway" panose="020B0503030101060003" charset="0"/>
                <a:cs typeface="Raleway" panose="020B0503030101060003" charset="0"/>
              </a:rPr>
              <a:t>build/outputs/mapping/&lt;</a:t>
            </a:r>
            <a:r>
              <a:rPr b="0" dirty="0" err="1">
                <a:latin typeface="Raleway" panose="020B0503030101060003" charset="0"/>
                <a:cs typeface="Raleway" panose="020B0503030101060003" charset="0"/>
              </a:rPr>
              <a:t>build_type</a:t>
            </a:r>
            <a:r>
              <a:rPr b="0" dirty="0">
                <a:latin typeface="Raleway" panose="020B0503030101060003" charset="0"/>
                <a:cs typeface="Raleway" panose="020B0503030101060003" charset="0"/>
              </a:rPr>
              <a:t>&gt;</a:t>
            </a:r>
          </a:p>
        </p:txBody>
      </p:sp>
      <p:pic>
        <p:nvPicPr>
          <p:cNvPr id="201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605" y="1520825"/>
            <a:ext cx="5700395" cy="531558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5687695" y="0"/>
            <a:ext cx="65043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5" name="Google Shape;210;g2cc3a7c4520_1_28"/>
          <p:cNvSpPr txBox="1"/>
          <p:nvPr/>
        </p:nvSpPr>
        <p:spPr>
          <a:xfrm>
            <a:off x="495300" y="658495"/>
            <a:ext cx="4913630" cy="10769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</a:t>
            </a:r>
            <a:r>
              <a:rPr lang="ru-RU"/>
              <a:t> </a:t>
            </a:r>
            <a:r>
              <a:t>configuration.txt</a:t>
            </a:r>
          </a:p>
        </p:txBody>
      </p:sp>
      <p:sp>
        <p:nvSpPr>
          <p:cNvPr id="206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456045" y="2060575"/>
            <a:ext cx="5234305" cy="3891280"/>
          </a:xfrm>
          <a:prstGeom prst="rect">
            <a:avLst/>
          </a:prstGeom>
          <a:ln w="12700">
            <a:miter lim="400000"/>
          </a:ln>
        </p:spPr>
        <p:txBody>
          <a:bodyPr wrap="square" lIns="0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Optimizations: If you don't want to optimize, use the proguard-android.txt configuration file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instead of this one, which turns off the optimization flags.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-allowaccessmodification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Preserve some attributes that may be required for reflection.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-keepattributes AnnotationDefault,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EnclosingMethod,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InnerClasses,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RuntimeVisibleAnnotations,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RuntimeVisibleParameterAnnotations,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RuntimeVisibleTypeAnnotations,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       Signature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-keep public class com.google.vending.licensing.ILicensingService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-keep public class com.android.vending.licensing.ILicensingService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479425" y="2276475"/>
            <a:ext cx="4300220" cy="304038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В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файле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собраны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правила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конфигурации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ProGuard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со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всего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проекта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,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примененные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в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процессе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оптимизации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Зависимые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библиотеки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так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же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могут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содержать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правила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ProGuard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,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нужно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быть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с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этим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осторожным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,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так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как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эти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правила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применяются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ко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всему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проекту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(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Например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,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библиотека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может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отключить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 </a:t>
            </a:r>
            <a:r>
              <a:rPr kumimoji="0" lang="en-US" sz="17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оптимизации</a:t>
            </a:r>
            <a:r>
              <a:rPr kumimoji="0" lang="en-US" sz="17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" panose="020B0503030101060003" charset="0"/>
                <a:ea typeface="+mn-ea"/>
                <a:cs typeface="Raleway Num" panose="020B0503030101060003" charset="0"/>
                <a:sym typeface="Arial" panose="020B0604020202020204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3"/>
          <p:cNvSpPr/>
          <p:nvPr/>
        </p:nvSpPr>
        <p:spPr bwMode="auto">
          <a:xfrm>
            <a:off x="5687695" y="0"/>
            <a:ext cx="65043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11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seeds.txt</a:t>
            </a:r>
          </a:p>
        </p:txBody>
      </p:sp>
      <p:sp>
        <p:nvSpPr>
          <p:cNvPr id="21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3" name="Прямоугольник 6"/>
          <p:cNvSpPr txBox="1"/>
          <p:nvPr/>
        </p:nvSpPr>
        <p:spPr>
          <a:xfrm>
            <a:off x="479425" y="2491740"/>
            <a:ext cx="4053840" cy="121602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800">
                <a:solidFill>
                  <a:srgbClr val="252525"/>
                </a:solidFill>
              </a:defRPr>
            </a:pPr>
            <a:r>
              <a:rPr>
                <a:latin typeface="Raleway Num Regular" panose="020B0503030101060003" charset="0"/>
                <a:cs typeface="Raleway Num Regular" panose="020B0503030101060003" charset="0"/>
              </a:rPr>
              <a:t>Описывает входные точки приложения, определенные при работе R8.</a:t>
            </a:r>
          </a:p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017846" y="2282534"/>
            <a:ext cx="6056924" cy="2292931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…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androidx.lifecycle.LegacySavedStateHandleController$tryToAddRecreator$1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androidx.startup.InitializationProvider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android.support.v4.app.RemoteActionCompatParcelizer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com.example.my.test.mytestapplicationxml.MainActivity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androidx.activity.ImmLeaksCleaner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com.google.android.material.search.SearchView$Behavior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com.example.my.test.mytestapplicationxml.SecondActivity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 err="1"/>
              <a:t>androidx.annotation.Keep</a:t>
            </a:r>
            <a:endParaRPr dirty="0"/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…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usage.txt</a:t>
            </a:r>
          </a:p>
        </p:txBody>
      </p:sp>
      <p:sp>
        <p:nvSpPr>
          <p:cNvPr id="21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19" name="Прямоугольник 6"/>
          <p:cNvSpPr txBox="1"/>
          <p:nvPr/>
        </p:nvSpPr>
        <p:spPr>
          <a:xfrm>
            <a:off x="495300" y="2564765"/>
            <a:ext cx="3876040" cy="92075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800">
                <a:solidFill>
                  <a:srgbClr val="252525"/>
                </a:solidFill>
              </a:defRPr>
            </a:pPr>
            <a:r>
              <a:rPr>
                <a:latin typeface="Raleway Num Regular" panose="020B0503030101060003" charset="0"/>
                <a:cs typeface="Raleway Num Regular" panose="020B0503030101060003" charset="0"/>
              </a:rPr>
              <a:t>Описывает удаленный код в процессе оптимизации.</a:t>
            </a:r>
          </a:p>
          <a:p>
            <a:pPr defTabSz="457200">
              <a:lnSpc>
                <a:spcPct val="100000"/>
              </a:lnSpc>
              <a:defRPr sz="1800">
                <a:solidFill>
                  <a:srgbClr val="252525"/>
                </a:solidFill>
              </a:defRPr>
            </a:pPr>
            <a:endParaRPr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479425" y="3284855"/>
            <a:ext cx="4356100" cy="27857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androidx.viewpager2.widget.ViewPager2$SmoothScrollToPosition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androidx.viewpager2.widget.ViewPager2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com.example.my.test.mytestapplicationxml.ParamsClass: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void &lt;init&gt;()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final java.lang.String getParamA()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final int getParamB()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com.example.my.test.mytestapplicationxml.R$color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com.example.my.test.mytestapplicationxml.R$drawable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  <p:sp>
        <p:nvSpPr>
          <p:cNvPr id="5" name="Прямоугольник 3"/>
          <p:cNvSpPr/>
          <p:nvPr/>
        </p:nvSpPr>
        <p:spPr bwMode="auto">
          <a:xfrm>
            <a:off x="5405755" y="0"/>
            <a:ext cx="678624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964555" y="248285"/>
            <a:ext cx="6116955" cy="633730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130290" y="300990"/>
            <a:ext cx="5890895" cy="623189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2420620"/>
            <a:ext cx="5905500" cy="36214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resources.txt</a:t>
            </a:r>
          </a:p>
        </p:txBody>
      </p:sp>
      <p:sp>
        <p:nvSpPr>
          <p:cNvPr id="224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25" name="Прямоугольник 6"/>
          <p:cNvSpPr txBox="1"/>
          <p:nvPr/>
        </p:nvSpPr>
        <p:spPr>
          <a:xfrm>
            <a:off x="495300" y="2492375"/>
            <a:ext cx="3622675" cy="11207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800">
                <a:solidFill>
                  <a:srgbClr val="252525"/>
                </a:solidFill>
              </a:defRPr>
            </a:pPr>
            <a:r>
              <a:rPr>
                <a:latin typeface="Raleway Num Regular" panose="020B0503030101060003" charset="0"/>
                <a:cs typeface="Raleway Num Regular" panose="020B0503030101060003" charset="0"/>
              </a:rPr>
              <a:t>Описывает информацию по ресурсам, какие используются, какие нет.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687695" y="0"/>
            <a:ext cx="65043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600190" y="2492375"/>
            <a:ext cx="4961255" cy="276733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800">
                <a:solidFill>
                  <a:srgbClr val="252525"/>
                </a:solidFill>
              </a:defRPr>
            </a:pPr>
            <a:r>
              <a:t>…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@string/side_sheet_accessibility_pane_title : reachable=true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@string/side_sheet_behavior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@string/status_bar_notification_info_overflow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@string/unused_string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@style/AlertDialog_AppCompat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@style/Base_AlertDialog_AppCompat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@style/AlertDialog_AppCompat_Light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@style/Base_AlertDialog_AppCompat_Light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@style/Animation_AppCompat_Dialog : reachable=false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…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mapping.txt</a:t>
            </a:r>
          </a:p>
        </p:txBody>
      </p:sp>
      <p:sp>
        <p:nvSpPr>
          <p:cNvPr id="230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5231765" y="2348865"/>
            <a:ext cx="6087110" cy="333565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Генерируется R8 при оптимизации кода. Используется, чтобы конвертировать stack trace в исходный вид.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Рекомендуется сохранять файл на каждый релиз (файл перезатирается при новых сборках), чтобы иметь возможность расшифровать вывод.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Для каждой версии приложения в Google Play можно приложить соответствующий mapping.txt, чтобы в Play Console видеть расшифрованный вывод репортов.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10160" y="1481455"/>
            <a:ext cx="12181840" cy="537654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35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mapping/mapping.txt</a:t>
            </a:r>
          </a:p>
        </p:txBody>
      </p:sp>
      <p:sp>
        <p:nvSpPr>
          <p:cNvPr id="236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37" name="Прямоугольник 6"/>
          <p:cNvSpPr txBox="1"/>
          <p:nvPr/>
        </p:nvSpPr>
        <p:spPr>
          <a:xfrm>
            <a:off x="479422" y="1916745"/>
            <a:ext cx="11568329" cy="45618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com.example.my.test.mytestapplicationxml.ParamsClass -&gt; R8$$REMOVED$$CLASS$$102: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{"id":"sourceFile","fileName":"MainActivity.kt"}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com.example.my.test.mytestapplicationxml.SecondActivity -&gt; com.example.my.test.mytestapplicationxml.SecondActivity: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# {"id":"sourceFile","fileName":"MainActivity.kt"}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6:9:void com.example.my.test.mytestapplicationxml.ParamsClass.&lt;init&gt;(java.lang.String,int,int,kotlin.jvm.internal.DefaultConstructorMarker):0:0 -&gt;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6:9:void onCreate(android.os.Bundle):0 -&gt;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10:14:void com.example.my.test.mytestapplicationxml.ParamsClass.&lt;init&gt;(java.lang.String,int):0:0 -&gt;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10:14:void com.example.my.test.mytestapplicationxml.ParamsClass.&lt;init&gt;(java.lang.String,int,int,kotlin.jvm.internal.DefaultConstructorMarker):0 -&gt;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10:14:void onCreate(android.os.Bundle):0 -&gt;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15:22:java.lang.String com.example.my.test.mytestapplicationxml.ParamsClass.getParams():0:0 -&gt;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433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15:22:void onCreate(android.os.Bundle):0 -&gt; onCreate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com.example.my.test.mytestapplicationxml.data.network.models.SomeApiResponseClass -&gt; com.example.my.test.mytestapplicationxml.data.network.models.SomeApiResponseClass: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# {"id":"sourceFile","fileName":"SomeApiResponseClass.kt"}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com.google.android.material.R$styleable -&gt; j0.a: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int[] TextInputLayout -&gt; A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int[] ThemeEnforcement -&gt; B</a:t>
            </a:r>
          </a:p>
          <a:p>
            <a:pPr defTabSz="457200">
              <a:lnSpc>
                <a:spcPct val="100000"/>
              </a:lnSpc>
              <a:defRPr sz="1300">
                <a:solidFill>
                  <a:srgbClr val="FF26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int[] BottomSheetBehavior_Layout -&gt; a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5687695" y="0"/>
            <a:ext cx="650430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41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Merged Manifest</a:t>
            </a:r>
          </a:p>
        </p:txBody>
      </p:sp>
      <p:sp>
        <p:nvSpPr>
          <p:cNvPr id="24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43" name="Прямоугольник 6"/>
          <p:cNvSpPr txBox="1"/>
          <p:nvPr/>
        </p:nvSpPr>
        <p:spPr>
          <a:xfrm>
            <a:off x="6456090" y="2635885"/>
            <a:ext cx="4293235" cy="11849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1">
                <a:latin typeface="Raleway Bold" panose="020B0503030101060003" charset="0"/>
                <a:cs typeface="Raleway Bold" panose="020B0503030101060003" charset="0"/>
              </a:rPr>
              <a:t>1. </a:t>
            </a:r>
            <a:r>
              <a:rPr b="1">
                <a:latin typeface="Raleway Bold" panose="020B0503030101060003" charset="0"/>
                <a:cs typeface="Raleway Bold" panose="020B0503030101060003" charset="0"/>
              </a:rPr>
              <a:t>Манифест из библиотеки: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&lt;activity-alias android:name="com.example.alias"&gt;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  &lt;meta-data android:name="cow"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      android:value="@string/moo"/&gt;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&lt;/activity-alias&gt;</a:t>
            </a:r>
          </a:p>
        </p:txBody>
      </p:sp>
      <p:sp>
        <p:nvSpPr>
          <p:cNvPr id="244" name="Объединенный манифест:…"/>
          <p:cNvSpPr txBox="1"/>
          <p:nvPr/>
        </p:nvSpPr>
        <p:spPr>
          <a:xfrm>
            <a:off x="6456090" y="5303520"/>
            <a:ext cx="4147820" cy="78486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Bold" panose="020B0503030101060003" charset="0"/>
                <a:cs typeface="Raleway Bold" panose="020B0503030101060003" charset="0"/>
              </a:rPr>
              <a:t>3. </a:t>
            </a:r>
            <a:r>
              <a:rPr>
                <a:latin typeface="Raleway Bold" panose="020B0503030101060003" charset="0"/>
                <a:cs typeface="Raleway Bold" panose="020B0503030101060003" charset="0"/>
              </a:rPr>
              <a:t>Объединенный манифест: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&lt;activity-alias android:name="com.example.alias"&gt;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&lt;/activity-alias&gt;</a:t>
            </a:r>
          </a:p>
        </p:txBody>
      </p:sp>
      <p:sp>
        <p:nvSpPr>
          <p:cNvPr id="245" name="Переопределение компонента:…"/>
          <p:cNvSpPr txBox="1"/>
          <p:nvPr/>
        </p:nvSpPr>
        <p:spPr>
          <a:xfrm>
            <a:off x="6456090" y="3965575"/>
            <a:ext cx="4147820" cy="118491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defRPr sz="1600" b="1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Bold" panose="020B0503030101060003" charset="0"/>
                <a:cs typeface="Raleway Bold" panose="020B0503030101060003" charset="0"/>
              </a:rPr>
              <a:t>2. </a:t>
            </a:r>
            <a:r>
              <a:rPr>
                <a:latin typeface="Raleway Bold" panose="020B0503030101060003" charset="0"/>
                <a:cs typeface="Raleway Bold" panose="020B0503030101060003" charset="0"/>
              </a:rPr>
              <a:t>Переопределение компонента: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&lt;activity-alias android:name="com.example.alias"&gt;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  &lt;meta-data android:name="cow"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      </a:t>
            </a:r>
            <a:r>
              <a:rPr b="1"/>
              <a:t>tools:node="remove"</a:t>
            </a:r>
            <a:r>
              <a:t>/&gt;</a:t>
            </a:r>
          </a:p>
          <a:p>
            <a:pPr defTabSz="457200">
              <a:lnSpc>
                <a:spcPct val="100000"/>
              </a:lnSpc>
              <a:defRPr sz="1300">
                <a:latin typeface="Courier"/>
                <a:ea typeface="Courier"/>
                <a:cs typeface="Courier"/>
                <a:sym typeface="Courier"/>
              </a:defRPr>
            </a:pPr>
            <a:r>
              <a:t>&lt;/activity-alias&gt;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407670" y="1844040"/>
            <a:ext cx="4516755" cy="47282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В процессе сборки apk создается объединенный AndroidManifest.xml, в котором содержится информация из всех манифестов приложения и зависимых библиотек.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Потенциально, зависимые библиотеки могут подкинуть компоненты, которые вашему приложению не нужны или запрашивать опасные разрешения, влияющие на приватную информацию пользователя.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Regular" panose="020B0503030101060003" charset="0"/>
              <a:ea typeface="+mn-ea"/>
              <a:cs typeface="Raleway Regular" panose="020B0503030101060003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Regular" panose="020B0503030101060003" charset="0"/>
              <a:ea typeface="+mn-ea"/>
              <a:cs typeface="Raleway Regular" panose="020B0503030101060003" charset="0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56090" y="1844040"/>
            <a:ext cx="4212590" cy="6642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>
                <a:latin typeface="Raleway" panose="020B0503030101060003" charset="0"/>
                <a:cs typeface="Raleway" panose="020B0503030101060003" charset="0"/>
                <a:sym typeface="Arial" panose="020B0604020202020204"/>
              </a:rPr>
              <a:t>В таких случаях можно воспользоваться Merge rule markers:</a:t>
            </a:r>
            <a:endParaRPr kumimoji="0" lang="en-US" sz="17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" panose="020B0503030101060003" charset="0"/>
              <a:ea typeface="+mn-ea"/>
              <a:cs typeface="Raleway" panose="020B0503030101060003" charset="0"/>
              <a:sym typeface="Arial" panose="020B0604020202020204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210;g2cc3a7c4520_1_28"/>
          <p:cNvSpPr txBox="1"/>
          <p:nvPr/>
        </p:nvSpPr>
        <p:spPr>
          <a:xfrm>
            <a:off x="495300" y="658495"/>
            <a:ext cx="5466715" cy="1076960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APK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(Android Package)</a:t>
            </a:r>
          </a:p>
        </p:txBody>
      </p:sp>
      <p:sp>
        <p:nvSpPr>
          <p:cNvPr id="120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5710555" y="2852420"/>
            <a:ext cx="5884545" cy="108648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Формат файла, используемый для распространения и установки приложений на устройствах с операционной системой Android. 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710555" y="4148455"/>
            <a:ext cx="5935980" cy="17506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По своей сути, APK-файл - ZIP архив, содержащий все необходимые компоненты приложения: скомпилированный код (.dex файлы), ресурсы (например, изображения, звуки), манифест приложения, а также метаданные.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Подготовка к релизу</a:t>
            </a:r>
          </a:p>
        </p:txBody>
      </p:sp>
      <p:sp>
        <p:nvSpPr>
          <p:cNvPr id="250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51" name="Прямоугольник 6"/>
          <p:cNvSpPr txBox="1"/>
          <p:nvPr/>
        </p:nvSpPr>
        <p:spPr>
          <a:xfrm>
            <a:off x="495300" y="2132965"/>
            <a:ext cx="5071745" cy="45885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187325" indent="-1873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Raleway Bold Oblique" charset="0"/>
                <a:cs typeface="Raleway Bold Oblique" charset="0"/>
              </a:rPr>
              <a:t>Настроить иконку приложения (aтрибут </a:t>
            </a:r>
            <a:r>
              <a:rPr b="1">
                <a:latin typeface="Raleway Bold Oblique" charset="0"/>
                <a:cs typeface="Raleway Bold Oblique" charset="0"/>
              </a:rPr>
              <a:t>icon</a:t>
            </a:r>
            <a:r>
              <a:rPr>
                <a:latin typeface="Raleway Bold Oblique" charset="0"/>
                <a:cs typeface="Raleway Bold Oblique" charset="0"/>
              </a:rPr>
              <a:t> и </a:t>
            </a:r>
            <a:r>
              <a:rPr b="1">
                <a:latin typeface="Raleway Bold Oblique" charset="0"/>
                <a:cs typeface="Raleway Bold Oblique" charset="0"/>
              </a:rPr>
              <a:t>roundIcon</a:t>
            </a:r>
            <a:r>
              <a:rPr>
                <a:latin typeface="Raleway Bold Oblique" charset="0"/>
                <a:cs typeface="Raleway Bold Oblique" charset="0"/>
              </a:rPr>
              <a:t> в блоке </a:t>
            </a:r>
            <a:r>
              <a:rPr b="1">
                <a:latin typeface="Raleway Bold Oblique" charset="0"/>
                <a:cs typeface="Raleway Bold Oblique" charset="0"/>
              </a:rPr>
              <a:t>application</a:t>
            </a:r>
            <a:r>
              <a:rPr>
                <a:latin typeface="Raleway Bold Oblique" charset="0"/>
                <a:cs typeface="Raleway Bold Oblique" charset="0"/>
              </a:rPr>
              <a:t>)</a:t>
            </a:r>
          </a:p>
          <a:p>
            <a:pPr marL="187325" indent="-1873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Bold Oblique" charset="0"/>
                <a:cs typeface="Raleway Bold Oblique" charset="0"/>
              </a:rPr>
              <a:t> </a:t>
            </a:r>
            <a:r>
              <a:rPr>
                <a:latin typeface="Raleway Bold Oblique" charset="0"/>
                <a:cs typeface="Raleway Bold Oblique" charset="0"/>
              </a:rPr>
              <a:t>Подобрать оптимальный </a:t>
            </a:r>
            <a:r>
              <a:rPr b="1">
                <a:latin typeface="Raleway Bold Oblique" charset="0"/>
                <a:cs typeface="Raleway Bold Oblique" charset="0"/>
              </a:rPr>
              <a:t>applicationId</a:t>
            </a:r>
            <a:r>
              <a:rPr>
                <a:latin typeface="Raleway Bold Oblique" charset="0"/>
                <a:cs typeface="Raleway Bold Oblique" charset="0"/>
              </a:rPr>
              <a:t>, сопровождающий приложения в дальнейшем (</a:t>
            </a:r>
            <a:r>
              <a:rPr b="1">
                <a:latin typeface="Raleway Bold Oblique" charset="0"/>
                <a:cs typeface="Raleway Bold Oblique" charset="0"/>
              </a:rPr>
              <a:t>applicationId</a:t>
            </a:r>
            <a:r>
              <a:rPr>
                <a:latin typeface="Raleway Bold Oblique" charset="0"/>
                <a:cs typeface="Raleway Bold Oblique" charset="0"/>
              </a:rPr>
              <a:t> нельзя сменить).</a:t>
            </a:r>
          </a:p>
          <a:p>
            <a:pPr marL="187325" indent="-1873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Bold Oblique" charset="0"/>
                <a:cs typeface="Raleway Bold Oblique" charset="0"/>
              </a:rPr>
              <a:t> </a:t>
            </a:r>
            <a:r>
              <a:rPr>
                <a:latin typeface="Raleway Bold Oblique" charset="0"/>
                <a:cs typeface="Raleway Bold Oblique" charset="0"/>
              </a:rPr>
              <a:t>Выключить отладочную информацию, включить оптимизацию (см.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Raleway Bold Oblique" charset="0"/>
                <a:cs typeface="Raleway Bold Oblique" charset="0"/>
                <a:hlinkClick r:id="rId3" action="ppaction://hlinksldjump"/>
              </a:rPr>
              <a:t>слайд</a:t>
            </a:r>
            <a:r>
              <a:rPr b="1">
                <a:latin typeface="Raleway Bold Oblique" charset="0"/>
                <a:cs typeface="Raleway Bold Oblique" charset="0"/>
              </a:rPr>
              <a:t> </a:t>
            </a:r>
            <a:r>
              <a:rPr>
                <a:latin typeface="Raleway Bold Oblique" charset="0"/>
                <a:cs typeface="Raleway Bold Oblique" charset="0"/>
              </a:rPr>
              <a:t>8).</a:t>
            </a:r>
          </a:p>
          <a:p>
            <a:pPr marL="187325" indent="-1873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Bold Oblique" charset="0"/>
                <a:cs typeface="Raleway Bold Oblique" charset="0"/>
              </a:rPr>
              <a:t> </a:t>
            </a:r>
            <a:r>
              <a:rPr>
                <a:latin typeface="Raleway Bold Oblique" charset="0"/>
                <a:cs typeface="Raleway Bold Oblique" charset="0"/>
              </a:rPr>
              <a:t>Убрать опасные логи из приложения, либо обернуть в условие </a:t>
            </a:r>
            <a:r>
              <a:rPr b="1" i="1">
                <a:latin typeface="Raleway Bold Oblique" charset="0"/>
                <a:cs typeface="Raleway Bold Oblique" charset="0"/>
              </a:rPr>
              <a:t>if (BuildConfig.DEBUG)</a:t>
            </a:r>
            <a:r>
              <a:rPr>
                <a:latin typeface="Raleway Bold Oblique" charset="0"/>
                <a:cs typeface="Raleway Bold Oblique" charset="0"/>
              </a:rPr>
              <a:t>.</a:t>
            </a:r>
          </a:p>
          <a:p>
            <a:pPr marL="187325" indent="-187325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buAutoNum type="arabicPeriod"/>
              <a:defRPr sz="1800">
                <a:latin typeface="+mj-lt"/>
                <a:ea typeface="+mj-ea"/>
                <a:cs typeface="+mj-cs"/>
                <a:sym typeface="Helvetica"/>
              </a:defRPr>
            </a:pPr>
            <a:endParaRPr>
              <a:latin typeface="Raleway Bold Oblique" charset="0"/>
              <a:cs typeface="Raleway Bold Oblique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096000" y="2132965"/>
            <a:ext cx="5071745" cy="42564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Regular" panose="020B0503030101060003" charset="0"/>
                <a:cs typeface="Raleway Regular" panose="020B0503030101060003" charset="0"/>
              </a:rPr>
              <a:t>5. </a:t>
            </a:r>
            <a:r>
              <a:rPr lang="ru-RU">
                <a:latin typeface="Raleway Regular" panose="020B0503030101060003" charset="0"/>
                <a:cs typeface="Raleway Regular" panose="020B0503030101060003" charset="0"/>
                <a:sym typeface="+mn-ea"/>
              </a:rPr>
              <a:t> </a:t>
            </a:r>
            <a:r>
              <a:rPr>
                <a:latin typeface="Raleway Regular" panose="020B0503030101060003" charset="0"/>
                <a:cs typeface="Raleway Regular" panose="020B0503030101060003" charset="0"/>
                <a:sym typeface="+mn-ea"/>
              </a:rPr>
              <a:t>Проверить </a:t>
            </a:r>
            <a:r>
              <a:rPr b="1">
                <a:latin typeface="Raleway Bold" panose="020B0503030101060003" charset="0"/>
                <a:cs typeface="Raleway Bold" panose="020B0503030101060003" charset="0"/>
                <a:sym typeface="+mn-ea"/>
              </a:rPr>
              <a:t>manifest</a:t>
            </a:r>
            <a:r>
              <a:rPr>
                <a:latin typeface="Raleway Regular" panose="020B0503030101060003" charset="0"/>
                <a:cs typeface="Raleway Regular" panose="020B0503030101060003" charset="0"/>
                <a:sym typeface="+mn-ea"/>
              </a:rPr>
              <a:t> файл, что объявлены все нужные разрешения и удалить лишние </a:t>
            </a:r>
            <a:r>
              <a:rPr b="1">
                <a:latin typeface="Raleway Bold" panose="020B0503030101060003" charset="0"/>
                <a:cs typeface="Raleway Bold" panose="020B0503030101060003" charset="0"/>
                <a:sym typeface="+mn-ea"/>
              </a:rPr>
              <a:t>&lt;uses-permission&gt;.</a:t>
            </a:r>
            <a:endParaRPr lang="ru-RU" b="1">
              <a:latin typeface="Raleway Bold" panose="020B0503030101060003" charset="0"/>
              <a:cs typeface="Raleway Bold" panose="020B0503030101060003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Regular" panose="020B0503030101060003" charset="0"/>
                <a:cs typeface="Raleway Regular" panose="020B0503030101060003" charset="0"/>
              </a:rPr>
              <a:t>6. </a:t>
            </a:r>
            <a:r>
              <a:rPr>
                <a:latin typeface="Raleway Regular" panose="020B0503030101060003" charset="0"/>
                <a:cs typeface="Raleway Regular" panose="020B0503030101060003" charset="0"/>
              </a:rPr>
              <a:t>Обновить значения </a:t>
            </a:r>
            <a:r>
              <a:rPr b="1">
                <a:latin typeface="Raleway Bold" panose="020B0503030101060003" charset="0"/>
                <a:cs typeface="Raleway Bold" panose="020B0503030101060003" charset="0"/>
              </a:rPr>
              <a:t>versionCode</a:t>
            </a:r>
            <a:r>
              <a:rPr>
                <a:latin typeface="Raleway Regular" panose="020B0503030101060003" charset="0"/>
                <a:cs typeface="Raleway Regular" panose="020B0503030101060003" charset="0"/>
              </a:rPr>
              <a:t> и </a:t>
            </a:r>
            <a:r>
              <a:rPr b="1">
                <a:latin typeface="Raleway Bold" panose="020B0503030101060003" charset="0"/>
                <a:cs typeface="Raleway Bold" panose="020B0503030101060003" charset="0"/>
              </a:rPr>
              <a:t>versionName.</a:t>
            </a:r>
            <a:endParaRPr>
              <a:latin typeface="Raleway Regular" panose="020B0503030101060003" charset="0"/>
              <a:cs typeface="Raleway Regular" panose="020B0503030101060003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Regular" panose="020B0503030101060003" charset="0"/>
                <a:cs typeface="Raleway Regular" panose="020B0503030101060003" charset="0"/>
              </a:rPr>
              <a:t>7. </a:t>
            </a:r>
            <a:r>
              <a:rPr>
                <a:latin typeface="Raleway Regular" panose="020B0503030101060003" charset="0"/>
                <a:cs typeface="Raleway Regular" panose="020B0503030101060003" charset="0"/>
              </a:rPr>
              <a:t>Добавить, при необходимости, пользовательское соглашение (</a:t>
            </a:r>
            <a:r>
              <a:rPr b="1">
                <a:latin typeface="Raleway Bold" panose="020B0503030101060003" charset="0"/>
                <a:cs typeface="Raleway Bold" panose="020B0503030101060003" charset="0"/>
              </a:rPr>
              <a:t>End-user license agreement</a:t>
            </a:r>
            <a:r>
              <a:rPr>
                <a:latin typeface="Raleway" panose="020B0503030101060003" charset="0"/>
                <a:cs typeface="Raleway" panose="020B0503030101060003" charset="0"/>
              </a:rPr>
              <a:t>).</a:t>
            </a:r>
            <a:endParaRPr b="1">
              <a:latin typeface="Raleway Bold" panose="020B0503030101060003" charset="0"/>
              <a:cs typeface="Raleway Bold" panose="020B0503030101060003" charset="0"/>
            </a:endParaRP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Regular" panose="020B0503030101060003" charset="0"/>
                <a:cs typeface="Raleway Regular" panose="020B0503030101060003" charset="0"/>
              </a:rPr>
              <a:t>8. </a:t>
            </a:r>
            <a:r>
              <a:rPr>
                <a:latin typeface="Raleway Regular" panose="020B0503030101060003" charset="0"/>
                <a:cs typeface="Raleway Regular" panose="020B0503030101060003" charset="0"/>
              </a:rPr>
              <a:t>Подготовить описание, видео и скриншоты приложения при публикации.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800">
                <a:latin typeface="+mj-lt"/>
                <a:ea typeface="+mj-ea"/>
                <a:cs typeface="+mj-cs"/>
                <a:sym typeface="Helvetica"/>
              </a:defRPr>
            </a:pPr>
            <a:r>
              <a:rPr lang="ru-RU">
                <a:latin typeface="Raleway Regular" panose="020B0503030101060003" charset="0"/>
                <a:cs typeface="Raleway Regular" panose="020B0503030101060003" charset="0"/>
              </a:rPr>
              <a:t>9. </a:t>
            </a:r>
            <a:r>
              <a:rPr>
                <a:latin typeface="Raleway Regular" panose="020B0503030101060003" charset="0"/>
                <a:cs typeface="Raleway Regular" panose="020B0503030101060003" charset="0"/>
              </a:rPr>
              <a:t>Подписать приложение.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 bwMode="auto">
          <a:xfrm>
            <a:off x="6566535" y="0"/>
            <a:ext cx="562546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6736715" y="1020445"/>
            <a:ext cx="6116955" cy="479488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6924675" y="1095375"/>
            <a:ext cx="5890895" cy="4643755"/>
          </a:xfrm>
          <a:prstGeom prst="round2SameRect">
            <a:avLst>
              <a:gd name="adj1" fmla="val 8494"/>
              <a:gd name="adj2" fmla="val 0"/>
            </a:avLst>
          </a:prstGeom>
          <a:solidFill>
            <a:srgbClr val="17223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55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256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257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510" y="621030"/>
            <a:ext cx="4302760" cy="560451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 eaLnBrk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 eaLnBrk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26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1" name="Прямоугольник 3"/>
          <p:cNvSpPr/>
          <p:nvPr/>
        </p:nvSpPr>
        <p:spPr bwMode="auto">
          <a:xfrm>
            <a:off x="4432300" y="0"/>
            <a:ext cx="77597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5610225" y="-106680"/>
            <a:ext cx="6116955" cy="70504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5792470" y="-36830"/>
            <a:ext cx="5890895" cy="690816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63" name="Изображение" descr="Изображение"/>
          <p:cNvPicPr>
            <a:picLocks noChangeAspect="1"/>
          </p:cNvPicPr>
          <p:nvPr/>
        </p:nvPicPr>
        <p:blipFill>
          <a:blip r:embed="rId3"/>
          <a:srcRect l="5770" t="11304" r="5769" b="11304"/>
          <a:stretch>
            <a:fillRect/>
          </a:stretch>
        </p:blipFill>
        <p:spPr>
          <a:xfrm>
            <a:off x="5520055" y="975360"/>
            <a:ext cx="6731000" cy="488315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 bwMode="auto">
          <a:xfrm>
            <a:off x="4432300" y="0"/>
            <a:ext cx="77597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5610225" y="-106680"/>
            <a:ext cx="6116955" cy="70504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5792470" y="-36830"/>
            <a:ext cx="5890895" cy="690816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67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26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269" name="Изображение" descr="Изображение"/>
          <p:cNvPicPr>
            <a:picLocks noChangeAspect="1"/>
          </p:cNvPicPr>
          <p:nvPr/>
        </p:nvPicPr>
        <p:blipFill>
          <a:blip r:embed="rId3"/>
          <a:srcRect l="5305" t="10041" r="6533" b="9965"/>
          <a:stretch>
            <a:fillRect/>
          </a:stretch>
        </p:blipFill>
        <p:spPr>
          <a:xfrm>
            <a:off x="5592445" y="1340485"/>
            <a:ext cx="6430645" cy="45974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70" name="Подписать aab можно либо с помощью существующего ключа, либо создать новый и подписать им."/>
          <p:cNvSpPr txBox="1"/>
          <p:nvPr/>
        </p:nvSpPr>
        <p:spPr>
          <a:xfrm>
            <a:off x="551180" y="2132965"/>
            <a:ext cx="3434715" cy="141859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1"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 Regular" panose="020B0503030101060003" charset="0"/>
                <a:cs typeface="Raleway Regular" panose="020B0503030101060003" charset="0"/>
              </a:rPr>
              <a:t>Подписать aab можно либо с помощью существующего ключа, либо создать новый и подписать им.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 bwMode="auto">
          <a:xfrm>
            <a:off x="5581650" y="0"/>
            <a:ext cx="661035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6132195" y="415290"/>
            <a:ext cx="6116955" cy="600583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6304280" y="474980"/>
            <a:ext cx="5890895" cy="588391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74" name="Google Shape;210;g2cc3a7c4520_1_28"/>
          <p:cNvSpPr txBox="1"/>
          <p:nvPr/>
        </p:nvSpPr>
        <p:spPr>
          <a:xfrm>
            <a:off x="495299" y="658731"/>
            <a:ext cx="10610506" cy="87185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sz="3400"/>
              <a:t>Подпись </a:t>
            </a:r>
          </a:p>
          <a:p>
            <a:pPr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sz="3400"/>
              <a:t>приложения</a:t>
            </a:r>
          </a:p>
        </p:txBody>
      </p:sp>
      <p:sp>
        <p:nvSpPr>
          <p:cNvPr id="275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276" name="Изображение" descr="Изображение"/>
          <p:cNvPicPr>
            <a:picLocks noChangeAspect="1"/>
          </p:cNvPicPr>
          <p:nvPr/>
        </p:nvPicPr>
        <p:blipFill>
          <a:blip r:embed="rId3"/>
          <a:srcRect r="2453" b="2874"/>
          <a:stretch>
            <a:fillRect/>
          </a:stretch>
        </p:blipFill>
        <p:spPr>
          <a:xfrm>
            <a:off x="6888480" y="980440"/>
            <a:ext cx="5067935" cy="51695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ext Box 2"/>
          <p:cNvSpPr txBox="1"/>
          <p:nvPr/>
        </p:nvSpPr>
        <p:spPr>
          <a:xfrm>
            <a:off x="495300" y="2059940"/>
            <a:ext cx="4691380" cy="430911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6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Bold" panose="020B0503030101060003" charset="0"/>
                <a:ea typeface="+mn-ea"/>
                <a:cs typeface="Raleway Bold" panose="020B0503030101060003" charset="0"/>
                <a:sym typeface="Arial" panose="020B0604020202020204"/>
              </a:rPr>
              <a:t>.jks (Java key store)</a:t>
            </a: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 - бинарный файл хранящий приватные ключи и сертификаты.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Само хранилище и каждый ключ могут быть защищены собственным паролем.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Дополнительно, нужно указать срок валидности ключа в течении которого им можно будет подписывать приложение (Минимальное значение 25 лет).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И указать информацию о владельце приложения в разделе сертификата. Эта информация не отображается напрямую в приложении, но включается в информацию сертификата, как часть apk файла.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74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11" name="Прямоугольник 3"/>
          <p:cNvSpPr/>
          <p:nvPr/>
        </p:nvSpPr>
        <p:spPr bwMode="auto">
          <a:xfrm>
            <a:off x="4432300" y="0"/>
            <a:ext cx="77597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5610225" y="-106680"/>
            <a:ext cx="6116955" cy="70504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5792470" y="-36830"/>
            <a:ext cx="5890895" cy="690816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283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575" y="908685"/>
            <a:ext cx="6702425" cy="478282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 bwMode="auto">
          <a:xfrm>
            <a:off x="4432300" y="0"/>
            <a:ext cx="77597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200000">
            <a:off x="5473065" y="-243840"/>
            <a:ext cx="6116955" cy="732472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200000">
            <a:off x="5658485" y="-170815"/>
            <a:ext cx="5890895" cy="717677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87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28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289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225" y="2034540"/>
            <a:ext cx="7091680" cy="40347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3"/>
          <p:cNvSpPr/>
          <p:nvPr/>
        </p:nvSpPr>
        <p:spPr bwMode="auto">
          <a:xfrm>
            <a:off x="4432300" y="0"/>
            <a:ext cx="775970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Прямоугольник с двумя скругленными соседними углами 7"/>
          <p:cNvSpPr/>
          <p:nvPr/>
        </p:nvSpPr>
        <p:spPr bwMode="auto">
          <a:xfrm rot="16199999">
            <a:off x="5610225" y="-106680"/>
            <a:ext cx="6116955" cy="70504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>
            <a:off x="5792470" y="-36830"/>
            <a:ext cx="5890895" cy="690816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3" name="Google Shape;210;g2cc3a7c4520_1_28"/>
          <p:cNvSpPr txBox="1"/>
          <p:nvPr/>
        </p:nvSpPr>
        <p:spPr>
          <a:xfrm>
            <a:off x="495299" y="658731"/>
            <a:ext cx="10610506" cy="107696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</a:t>
            </a:r>
          </a:p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приложения</a:t>
            </a:r>
          </a:p>
        </p:txBody>
      </p:sp>
      <p:sp>
        <p:nvSpPr>
          <p:cNvPr id="294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295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30" y="1197107"/>
            <a:ext cx="5422902" cy="2362201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97" name="Изображение" descr="Изображение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864" y="3932938"/>
            <a:ext cx="3594102" cy="2247902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" name="Text Box 1"/>
          <p:cNvSpPr txBox="1"/>
          <p:nvPr/>
        </p:nvSpPr>
        <p:spPr>
          <a:xfrm>
            <a:off x="495300" y="2276475"/>
            <a:ext cx="3348990" cy="3743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После выполнения всех этапов подписи приложения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сгенерируется подписаный aab файл.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Regular" panose="020B0503030101060003" charset="0"/>
              <a:ea typeface="+mn-ea"/>
              <a:cs typeface="Raleway Regular" panose="020B0503030101060003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Расположение файла можно узнать кликнув на locate 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в сплывающем окне.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Regular" panose="020B0503030101060003" charset="0"/>
              <a:ea typeface="+mn-ea"/>
              <a:cs typeface="Raleway Regular" panose="020B0503030101060003" charset="0"/>
              <a:sym typeface="Arial" panose="020B0604020202020204"/>
            </a:endParaRP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Либо найти в папке app/release/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783205" y="3284855"/>
            <a:ext cx="3888740" cy="172847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V="1">
            <a:off x="2783205" y="4437380"/>
            <a:ext cx="3671570" cy="15824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551815" y="6019800"/>
            <a:ext cx="2241550" cy="12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815" y="5012690"/>
            <a:ext cx="2241550" cy="6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Подпись приложения</a:t>
            </a:r>
          </a:p>
        </p:txBody>
      </p:sp>
      <p:sp>
        <p:nvSpPr>
          <p:cNvPr id="30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529590" y="4149090"/>
            <a:ext cx="5543550" cy="2413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В Google Play (GP)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этот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ключ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будет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являться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ключем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загрузки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Впоследствии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когда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приложение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будет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загружено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в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то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сформирует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различные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.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apk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файлы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и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подпишет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их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ru-RU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</a:t>
            </a:r>
            <a:r>
              <a:rPr kumimoji="0" lang="en-US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приложения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сформируется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на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стороне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GP,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либо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вы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сами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его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предоставите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 (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Процесс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может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отличаться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в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разный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сторах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).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Apk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файлы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подписанные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 smtClean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lang="ru-RU" sz="1400" dirty="0" smtClean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о</a:t>
            </a:r>
            <a:r>
              <a:rPr lang="en-US" sz="1400" dirty="0" smtClean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м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будут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отдаваться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пользователям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на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скачивание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 и </a:t>
            </a:r>
            <a:r>
              <a:rPr lang="en-US" sz="1400" dirty="0" err="1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установку</a:t>
            </a:r>
            <a:r>
              <a:rPr lang="en-US" sz="1400" dirty="0">
                <a:latin typeface="Raleway Num Regular" panose="020B0503030101060003" charset="0"/>
                <a:cs typeface="Raleway Num Regular" panose="020B0503030101060003" charset="0"/>
                <a:sym typeface="Arial" panose="020B0604020202020204"/>
              </a:rPr>
              <a:t>.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Raleway Num Regular" panose="020B0503030101060003" charset="0"/>
              <a:ea typeface="+mn-ea"/>
              <a:cs typeface="Raleway Num Regular" panose="020B0503030101060003" charset="0"/>
              <a:sym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21425" y="4149090"/>
            <a:ext cx="5347335" cy="24136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ru-RU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Два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разных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ключа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используется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для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повышения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безопасности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 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Потеряв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загрузки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его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можно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восстановить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проще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чем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потому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что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загрузки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отвечает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только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подпись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aab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файла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загрузке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в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Следует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хранить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сгенерированные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файлы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загрузки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и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в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безопасном</a:t>
            </a:r>
            <a:r>
              <a:rPr kumimoji="0" lang="en-US" sz="1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4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месте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чтобы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никто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другой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не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смог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воспользоваться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вашими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ключами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479425" y="1484630"/>
            <a:ext cx="10754360" cy="6064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Regular" panose="020B0503030101060003" charset="0"/>
                <a:ea typeface="+mn-ea"/>
                <a:cs typeface="Raleway Regular" panose="020B0503030101060003" charset="0"/>
                <a:sym typeface="Arial" panose="020B0604020202020204"/>
              </a:rPr>
              <a:t>Мы так же получили cгенерированный ключ, которым и был подписан наш aab файл. Находится он по пути, который мы указывали при создании ключа.</a:t>
            </a:r>
          </a:p>
        </p:txBody>
      </p:sp>
      <p:sp>
        <p:nvSpPr>
          <p:cNvPr id="7" name="Прямоугольник с двумя скругленными соседними углами 9"/>
          <p:cNvSpPr/>
          <p:nvPr/>
        </p:nvSpPr>
        <p:spPr bwMode="auto">
          <a:xfrm rot="16199999" flipV="1">
            <a:off x="2413635" y="-207645"/>
            <a:ext cx="1651000" cy="647763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304" name="Изображение" descr="Изображение"/>
          <p:cNvPicPr>
            <a:picLocks noChangeAspect="1"/>
          </p:cNvPicPr>
          <p:nvPr/>
        </p:nvPicPr>
        <p:blipFill>
          <a:blip r:embed="rId3"/>
          <a:srcRect l="1738" t="10162" r="1738"/>
          <a:stretch>
            <a:fillRect/>
          </a:stretch>
        </p:blipFill>
        <p:spPr>
          <a:xfrm>
            <a:off x="462915" y="2451100"/>
            <a:ext cx="5851525" cy="1188085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210;g2cc3a7c4520_1_28"/>
          <p:cNvSpPr txBox="1"/>
          <p:nvPr/>
        </p:nvSpPr>
        <p:spPr>
          <a:xfrm>
            <a:off x="495299" y="658731"/>
            <a:ext cx="10610506" cy="6096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r>
              <a:t>Подпись приложения</a:t>
            </a:r>
          </a:p>
        </p:txBody>
      </p:sp>
      <p:sp>
        <p:nvSpPr>
          <p:cNvPr id="309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9E04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311" name="Store 1…"/>
          <p:cNvSpPr/>
          <p:nvPr/>
        </p:nvSpPr>
        <p:spPr>
          <a:xfrm>
            <a:off x="6741154" y="1989455"/>
            <a:ext cx="1547865" cy="1402698"/>
          </a:xfrm>
          <a:prstGeom prst="roundRect">
            <a:avLst>
              <a:gd name="adj" fmla="val 13581"/>
            </a:avLst>
          </a:prstGeom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pPr lvl="1" algn="ctr">
              <a:defRPr b="1"/>
            </a:pPr>
            <a:r>
              <a:t>Store 1</a:t>
            </a:r>
          </a:p>
          <a:p>
            <a:pPr lvl="3" algn="l"/>
            <a:r>
              <a:rPr lang="ru-RU" sz="1400" b="1"/>
              <a:t> </a:t>
            </a:r>
            <a:r>
              <a:rPr sz="1400" b="1"/>
              <a:t>App</a:t>
            </a:r>
            <a:r>
              <a:rPr sz="1400"/>
              <a:t>: MyApp</a:t>
            </a:r>
          </a:p>
          <a:p>
            <a:pPr lvl="3" algn="l"/>
            <a:r>
              <a:rPr lang="ru-RU" sz="1400" b="1"/>
              <a:t> </a:t>
            </a:r>
            <a:r>
              <a:rPr sz="1400" b="1"/>
              <a:t>Signing Key</a:t>
            </a:r>
            <a:r>
              <a:rPr sz="1400"/>
              <a:t>:</a:t>
            </a:r>
          </a:p>
          <a:p>
            <a:pPr lvl="3" algn="l"/>
            <a:r>
              <a:rPr lang="ru-RU" sz="1400"/>
              <a:t> </a:t>
            </a:r>
            <a:r>
              <a:rPr sz="1400"/>
              <a:t>11:11:11…</a:t>
            </a:r>
          </a:p>
        </p:txBody>
      </p:sp>
      <p:sp>
        <p:nvSpPr>
          <p:cNvPr id="312" name="Store 2…"/>
          <p:cNvSpPr/>
          <p:nvPr/>
        </p:nvSpPr>
        <p:spPr>
          <a:xfrm>
            <a:off x="6741154" y="4000986"/>
            <a:ext cx="1547865" cy="1402699"/>
          </a:xfrm>
          <a:prstGeom prst="roundRect">
            <a:avLst>
              <a:gd name="adj" fmla="val 13581"/>
            </a:avLst>
          </a:prstGeom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pPr lvl="1" algn="ctr">
              <a:defRPr b="1"/>
            </a:pPr>
            <a:r>
              <a:t>Store 2</a:t>
            </a:r>
          </a:p>
          <a:p>
            <a:r>
              <a:rPr lang="ru-RU" sz="1400" b="1"/>
              <a:t> </a:t>
            </a:r>
            <a:r>
              <a:rPr sz="1400" b="1"/>
              <a:t>App</a:t>
            </a:r>
            <a:r>
              <a:rPr sz="1400"/>
              <a:t>: MyApp</a:t>
            </a:r>
          </a:p>
          <a:p>
            <a:r>
              <a:rPr lang="ru-RU" sz="1400" b="1"/>
              <a:t> </a:t>
            </a:r>
            <a:r>
              <a:rPr sz="1400" b="1"/>
              <a:t>Signing Key</a:t>
            </a:r>
            <a:r>
              <a:rPr sz="1400"/>
              <a:t>:</a:t>
            </a:r>
          </a:p>
          <a:p>
            <a:r>
              <a:rPr lang="ru-RU" sz="1400"/>
              <a:t> </a:t>
            </a:r>
            <a:r>
              <a:rPr sz="1400"/>
              <a:t>22:22:22…</a:t>
            </a:r>
          </a:p>
        </p:txBody>
      </p:sp>
      <p:sp>
        <p:nvSpPr>
          <p:cNvPr id="313" name="Сквиркл"/>
          <p:cNvSpPr/>
          <p:nvPr/>
        </p:nvSpPr>
        <p:spPr>
          <a:xfrm>
            <a:off x="9565125" y="1989424"/>
            <a:ext cx="2036390" cy="3336357"/>
          </a:xfrm>
          <a:prstGeom prst="roundRect">
            <a:avLst>
              <a:gd name="adj" fmla="val 9137"/>
            </a:avLst>
          </a:prstGeom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4" name="Сквиркл"/>
          <p:cNvSpPr/>
          <p:nvPr/>
        </p:nvSpPr>
        <p:spPr>
          <a:xfrm>
            <a:off x="9688011" y="2843945"/>
            <a:ext cx="679105" cy="622301"/>
          </a:xfrm>
          <a:prstGeom prst="roundRect">
            <a:avLst>
              <a:gd name="adj" fmla="val 1636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6" name="MyApp"/>
          <p:cNvSpPr txBox="1"/>
          <p:nvPr/>
        </p:nvSpPr>
        <p:spPr>
          <a:xfrm>
            <a:off x="9696671" y="3473176"/>
            <a:ext cx="682625" cy="3479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rPr sz="1400"/>
              <a:t>MyApp</a:t>
            </a:r>
          </a:p>
        </p:txBody>
      </p:sp>
      <p:sp>
        <p:nvSpPr>
          <p:cNvPr id="317" name="MyApp"/>
          <p:cNvSpPr txBox="1"/>
          <p:nvPr/>
        </p:nvSpPr>
        <p:spPr>
          <a:xfrm>
            <a:off x="10770183" y="3483336"/>
            <a:ext cx="682625" cy="34798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rPr sz="1400"/>
              <a:t>MyApp</a:t>
            </a:r>
          </a:p>
        </p:txBody>
      </p:sp>
      <p:sp>
        <p:nvSpPr>
          <p:cNvPr id="318" name="Документ"/>
          <p:cNvSpPr/>
          <p:nvPr/>
        </p:nvSpPr>
        <p:spPr>
          <a:xfrm>
            <a:off x="9896979" y="2985991"/>
            <a:ext cx="261168" cy="33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19" name="Линия"/>
          <p:cNvSpPr/>
          <p:nvPr/>
        </p:nvSpPr>
        <p:spPr>
          <a:xfrm>
            <a:off x="8774430" y="2809875"/>
            <a:ext cx="876935" cy="38290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endParaRPr/>
          </a:p>
        </p:txBody>
      </p:sp>
      <p:sp>
        <p:nvSpPr>
          <p:cNvPr id="320" name="Линия"/>
          <p:cNvSpPr/>
          <p:nvPr/>
        </p:nvSpPr>
        <p:spPr>
          <a:xfrm flipV="1">
            <a:off x="8876030" y="3933190"/>
            <a:ext cx="2179955" cy="72009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45718" tIns="45718" rIns="45718" bIns="45718"/>
          <a:lstStyle/>
          <a:p>
            <a:endParaRPr/>
          </a:p>
        </p:txBody>
      </p:sp>
      <p:sp>
        <p:nvSpPr>
          <p:cNvPr id="321" name="Сквиркл"/>
          <p:cNvSpPr/>
          <p:nvPr/>
        </p:nvSpPr>
        <p:spPr>
          <a:xfrm>
            <a:off x="10773918" y="2830656"/>
            <a:ext cx="679105" cy="622301"/>
          </a:xfrm>
          <a:prstGeom prst="roundRect">
            <a:avLst>
              <a:gd name="adj" fmla="val 1636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2" name="Документ"/>
          <p:cNvSpPr/>
          <p:nvPr/>
        </p:nvSpPr>
        <p:spPr>
          <a:xfrm>
            <a:off x="10982886" y="2972702"/>
            <a:ext cx="261168" cy="33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5" name="Сквиркл"/>
          <p:cNvSpPr/>
          <p:nvPr/>
        </p:nvSpPr>
        <p:spPr>
          <a:xfrm>
            <a:off x="8211117" y="4534695"/>
            <a:ext cx="679105" cy="622301"/>
          </a:xfrm>
          <a:prstGeom prst="roundRect">
            <a:avLst>
              <a:gd name="adj" fmla="val 1636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6" name="Документ"/>
          <p:cNvSpPr/>
          <p:nvPr/>
        </p:nvSpPr>
        <p:spPr>
          <a:xfrm>
            <a:off x="8420086" y="4676741"/>
            <a:ext cx="261168" cy="338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479425" y="1701165"/>
            <a:ext cx="4613275" cy="433197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Нужно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быть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осторожным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с </a:t>
            </a:r>
            <a:r>
              <a:rPr kumimoji="0" lang="en-US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ключ</a:t>
            </a:r>
            <a:r>
              <a:rPr kumimoji="0" lang="ru-RU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о</a:t>
            </a: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м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подписи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приложения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Если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в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один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было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загружено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приложение с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одним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а в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другой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с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другим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ключ</a:t>
            </a:r>
            <a:r>
              <a: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о</a:t>
            </a:r>
            <a:r>
              <a:rPr kumimoji="0" lang="en-US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подписи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то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установке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из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этих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2-х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источников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будет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установлено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2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копии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вашего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приложения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.</a:t>
            </a:r>
          </a:p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Поэтому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чтобы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поддерживать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совместимость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между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сторами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Regular" panose="020B0503030101060003" charset="0"/>
                <a:ea typeface="+mn-ea"/>
                <a:cs typeface="Raleway Num Regular" panose="020B0503030101060003" charset="0"/>
                <a:sym typeface="Arial" panose="020B0604020202020204"/>
              </a:rPr>
              <a:t>, 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приложение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нужно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подписывать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одним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и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тем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же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 </a:t>
            </a:r>
            <a:r>
              <a:rPr kumimoji="0" lang="en-US" sz="1800" b="1" i="0" u="none" strike="noStrike" cap="none" spc="0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ключ</a:t>
            </a:r>
            <a:r>
              <a:rPr kumimoji="0" lang="ru-RU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о</a:t>
            </a:r>
            <a:r>
              <a: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м </a:t>
            </a:r>
            <a:r>
              <a:rPr kumimoji="0" lang="en-US" sz="1800" b="1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подписи</a:t>
            </a:r>
            <a:r>
              <a:rPr kumimoji="0" lang="en-US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Arial" panose="020B0604020202020204"/>
              </a:rPr>
              <a:t>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741160" y="1981696"/>
            <a:ext cx="1547495" cy="446683"/>
          </a:xfrm>
          <a:prstGeom prst="roundRect">
            <a:avLst/>
          </a:prstGeom>
          <a:solidFill>
            <a:srgbClr val="FFDF00"/>
          </a:solidFill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23" name="Сквиркл"/>
          <p:cNvSpPr/>
          <p:nvPr/>
        </p:nvSpPr>
        <p:spPr>
          <a:xfrm>
            <a:off x="8211117" y="2594919"/>
            <a:ext cx="679105" cy="622301"/>
          </a:xfrm>
          <a:prstGeom prst="roundRect">
            <a:avLst>
              <a:gd name="adj" fmla="val 16369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324" name="Документ"/>
          <p:cNvSpPr/>
          <p:nvPr/>
        </p:nvSpPr>
        <p:spPr>
          <a:xfrm>
            <a:off x="8420086" y="2736965"/>
            <a:ext cx="261168" cy="3382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45718" tIns="45718" rIns="45718" bIns="45718" anchor="ctr"/>
          <a:lstStyle/>
          <a:p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6740525" y="3972421"/>
            <a:ext cx="1547495" cy="446683"/>
          </a:xfrm>
          <a:prstGeom prst="roundRect">
            <a:avLst/>
          </a:prstGeom>
          <a:solidFill>
            <a:srgbClr val="FFDF00"/>
          </a:solidFill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84670" y="4015740"/>
            <a:ext cx="833120" cy="403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>
                <a:latin typeface="Raleway Num Bold" panose="020B0503030101060003" charset="0"/>
                <a:cs typeface="Raleway Num Bold" panose="020B0503030101060003" charset="0"/>
                <a:sym typeface="Arial" panose="020B0604020202020204"/>
              </a:rPr>
              <a:t>Store 2</a:t>
            </a: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884670" y="1989455"/>
            <a:ext cx="807720" cy="4032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b="1">
                <a:latin typeface="Raleway Num Bold" panose="020B0503030101060003" charset="0"/>
                <a:cs typeface="Raleway Num Bold" panose="020B0503030101060003" charset="0"/>
                <a:sym typeface="Arial" panose="020B0604020202020204"/>
              </a:rPr>
              <a:t>Store 1</a:t>
            </a: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565005" y="1988599"/>
            <a:ext cx="2036445" cy="446847"/>
          </a:xfrm>
          <a:prstGeom prst="roundRect">
            <a:avLst/>
          </a:prstGeom>
          <a:solidFill>
            <a:srgbClr val="FFDF00"/>
          </a:solidFill>
          <a:ln w="38100">
            <a:solidFill>
              <a:srgbClr val="FFDF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15" name="Устройство"/>
          <p:cNvSpPr txBox="1"/>
          <p:nvPr/>
        </p:nvSpPr>
        <p:spPr>
          <a:xfrm>
            <a:off x="9915968" y="2042160"/>
            <a:ext cx="1334704" cy="33837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b="1"/>
            </a:lvl1pPr>
          </a:lstStyle>
          <a:p>
            <a:r>
              <a:t>Устройство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-96520" y="1417955"/>
            <a:ext cx="12301220" cy="5464810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Пример содержимого APK</a:t>
            </a:r>
          </a:p>
        </p:txBody>
      </p:sp>
      <p:sp>
        <p:nvSpPr>
          <p:cNvPr id="126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pic>
        <p:nvPicPr>
          <p:cNvPr id="127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95" y="1417955"/>
            <a:ext cx="11019790" cy="49999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B0604020202020204"/>
                <a:cs typeface="Raleway Num Bold" panose="020B0503030101060003" charset="0"/>
                <a:sym typeface="Helvetica Neue" panose="020B0604020202020204"/>
              </a:rPr>
              <a:t>Новосибирский Государственный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 strike="noStrike">
                <a:solidFill>
                  <a:srgbClr val="252525"/>
                </a:solidFill>
                <a:latin typeface="Raleway Num Bold" panose="020B0503030101060003" charset="0"/>
                <a:ea typeface="Helvetica Neue" panose="020B0604020202020204"/>
                <a:cs typeface="Raleway Num Bold" panose="020B0503030101060003" charset="0"/>
                <a:sym typeface="Helvetica Neue" panose="020B0604020202020204"/>
              </a:rPr>
              <a:t>Университет</a:t>
            </a:r>
            <a:endParaRPr sz="4400" b="1" strike="noStrike">
              <a:solidFill>
                <a:srgbClr val="000000"/>
              </a:solidFill>
              <a:latin typeface="Raleway Num Bold" panose="020B0503030101060003" charset="0"/>
              <a:ea typeface="Arial" panose="020B0604020202020204"/>
              <a:cs typeface="Raleway Num Bold" panose="020B0503030101060003" charset="0"/>
              <a:sym typeface="Arial" panose="020B0604020202020204"/>
            </a:endParaRPr>
          </a:p>
        </p:txBody>
      </p:sp>
      <p:sp>
        <p:nvSpPr>
          <p:cNvPr id="203" name="Google Shape;203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b="0" strike="noStrik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04" name="Google Shape;204;p4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 bwMode="auto">
          <a:xfrm>
            <a:off x="8941348" y="784925"/>
            <a:ext cx="2885891" cy="2092877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rue</a:t>
            </a:r>
            <a:r>
              <a:rPr lang="en-US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E</a:t>
            </a:r>
            <a:r>
              <a:rPr lang="ru-RU" sz="1600" b="1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ngineering</a:t>
            </a:r>
            <a:endParaRPr lang="en-US" sz="1600" b="1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/>
            </a: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630128, г. Новосибирск,</a:t>
            </a: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ул. Кутателадзе, 4г</a:t>
            </a:r>
          </a:p>
          <a:p>
            <a:pPr>
              <a:defRPr/>
            </a:pP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/>
            </a:r>
            <a:b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</a:b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(383) 363-33-51, 363-33-50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info</a:t>
            </a:r>
            <a:r>
              <a:rPr lang="ru-RU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@trueengineering.ru</a:t>
            </a:r>
          </a:p>
          <a:p>
            <a:pPr>
              <a:defRPr/>
            </a:pPr>
            <a:r>
              <a:rPr lang="en-US" sz="1600">
                <a:solidFill>
                  <a:srgbClr val="191D22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trueengineering.ru</a:t>
            </a:r>
            <a:endParaRPr lang="ru-RU" sz="1600">
              <a:solidFill>
                <a:srgbClr val="191D22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210;g2cc3a7c4520_1_28"/>
          <p:cNvSpPr txBox="1"/>
          <p:nvPr/>
        </p:nvSpPr>
        <p:spPr>
          <a:xfrm>
            <a:off x="495299" y="69302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AAB (Android App Bundle)</a:t>
            </a:r>
          </a:p>
        </p:txBody>
      </p:sp>
      <p:sp>
        <p:nvSpPr>
          <p:cNvPr id="132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33" name="Прямоугольник 6"/>
          <p:cNvSpPr txBox="1"/>
          <p:nvPr/>
        </p:nvSpPr>
        <p:spPr>
          <a:xfrm>
            <a:off x="541020" y="1659255"/>
            <a:ext cx="10986770" cy="462470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indent="127000"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Представил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в 2018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году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в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качестве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альтернативы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традиционным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APK-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файлам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публикации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приложений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в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сторах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как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более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эффективный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гибкий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способ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упаковки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приложения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Android. </a:t>
            </a:r>
          </a:p>
          <a:p>
            <a:pPr indent="127000">
              <a:lnSpc>
                <a:spcPct val="40000"/>
              </a:lnSpc>
              <a:spcBef>
                <a:spcPts val="500"/>
              </a:spcBef>
              <a:spcAft>
                <a:spcPts val="500"/>
              </a:spcAft>
              <a:defRPr sz="1600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Raleway Num" panose="020B0503030101060003" charset="0"/>
              <a:cs typeface="Raleway Num" panose="020B0503030101060003" charset="0"/>
            </a:endParaRPr>
          </a:p>
          <a:p>
            <a:pPr indent="127000">
              <a:lnSpc>
                <a:spcPct val="40000"/>
              </a:lnSpc>
              <a:spcBef>
                <a:spcPts val="500"/>
              </a:spcBef>
              <a:spcAft>
                <a:spcPts val="500"/>
              </a:spcAf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Основные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особенности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формата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AAB:</a:t>
            </a:r>
          </a:p>
          <a:p>
            <a:pPr>
              <a:lnSpc>
                <a:spcPct val="110000"/>
              </a:lnSpc>
              <a:spcBef>
                <a:spcPts val="500"/>
              </a:spcBef>
              <a:spcAft>
                <a:spcPts val="500"/>
              </a:spcAf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 1. </a:t>
            </a:r>
            <a:r>
              <a:rPr b="1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1" dirty="0" err="1">
                <a:latin typeface="Raleway Num" panose="020B0503030101060003" charset="0"/>
                <a:cs typeface="Raleway Num" panose="020B0503030101060003" charset="0"/>
              </a:rPr>
              <a:t>Динамическая</a:t>
            </a:r>
            <a:r>
              <a:rPr b="1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1" dirty="0" err="1">
                <a:latin typeface="Raleway Num" panose="020B0503030101060003" charset="0"/>
                <a:cs typeface="Raleway Num" panose="020B0503030101060003" charset="0"/>
              </a:rPr>
              <a:t>доставка</a:t>
            </a:r>
            <a:r>
              <a:rPr b="1" dirty="0">
                <a:latin typeface="Raleway Num" panose="020B0503030101060003" charset="0"/>
                <a:cs typeface="Raleway Num" panose="020B0503030101060003" charset="0"/>
              </a:rPr>
              <a:t> (Dynamic Delivery)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—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позволяет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загружать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части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приложения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мере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необходимости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Например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пользователь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может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загрузить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основной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функционал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приложения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сразу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а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дополнительные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функции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—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позже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запросу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 2. 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Оптимизация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для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устройства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—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скомпилированный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код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ресурсы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разделены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на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отдельные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модули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в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отличие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традиционного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APK,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который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включает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в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себя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весь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код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ресурсы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всех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возможных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конфигураций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устройства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 AAB-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позволяют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генерировать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APK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оптимизированные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конкретн</a:t>
            </a:r>
            <a:r>
              <a:rPr lang="ru-RU" dirty="0" err="1">
                <a:latin typeface="Raleway Num" panose="020B0503030101060003" charset="0"/>
                <a:cs typeface="Raleway Num" panose="020B0503030101060003" charset="0"/>
              </a:rPr>
              <a:t>ые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устройства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пользователю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загружается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только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необходимый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код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ресурсы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подходящие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его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устройства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что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уменьшает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размер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установочного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файла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 sz="1600">
                <a:latin typeface="+mj-lt"/>
                <a:ea typeface="+mj-ea"/>
                <a:cs typeface="+mj-cs"/>
                <a:sym typeface="Helvetica"/>
              </a:defRPr>
            </a:pPr>
            <a:r>
              <a:rPr dirty="0">
                <a:latin typeface="Raleway Num" panose="020B0503030101060003" charset="0"/>
                <a:cs typeface="Raleway Num" panose="020B0503030101060003" charset="0"/>
              </a:rPr>
              <a:t>  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3. 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Невозможность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прямой</a:t>
            </a:r>
            <a:r>
              <a:rPr b="1" dirty="0">
                <a:latin typeface="Raleway Num Bold" panose="020B0503030101060003" charset="0"/>
                <a:cs typeface="Raleway Num Bold" panose="020B0503030101060003" charset="0"/>
              </a:rPr>
              <a:t> </a:t>
            </a:r>
            <a:r>
              <a:rPr b="1" dirty="0" err="1">
                <a:latin typeface="Raleway Num Bold" panose="020B0503030101060003" charset="0"/>
                <a:cs typeface="Raleway Num Bold" panose="020B0503030101060003" charset="0"/>
              </a:rPr>
              <a:t>установки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—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важно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отметить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что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AAB-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не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могут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быть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установлены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непосредственно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на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устройства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пользователей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как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это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возможно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с APK-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файлами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Они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предназначены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исключительно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публикации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генерации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 APK-</a:t>
            </a:r>
            <a:r>
              <a:rPr dirty="0" err="1">
                <a:latin typeface="Raleway Num" panose="020B0503030101060003" charset="0"/>
                <a:cs typeface="Raleway Num" panose="020B0503030101060003" charset="0"/>
              </a:rPr>
              <a:t>файлов</a:t>
            </a:r>
            <a:r>
              <a:rPr dirty="0">
                <a:latin typeface="Raleway Num" panose="020B0503030101060003" charset="0"/>
                <a:cs typeface="Raleway Num" panose="020B0503030101060003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Процесс сборки</a:t>
            </a:r>
          </a:p>
        </p:txBody>
      </p:sp>
      <p:sp>
        <p:nvSpPr>
          <p:cNvPr id="13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2" name="Rectangles 1"/>
          <p:cNvSpPr/>
          <p:nvPr/>
        </p:nvSpPr>
        <p:spPr>
          <a:xfrm>
            <a:off x="1199515" y="241808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425893" y="2464118"/>
            <a:ext cx="770890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.java files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199515" y="337566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03680" y="3421698"/>
            <a:ext cx="615315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.kt files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2423160" y="2620010"/>
            <a:ext cx="1089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503930" y="2627630"/>
            <a:ext cx="0" cy="25908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s 19"/>
          <p:cNvSpPr/>
          <p:nvPr/>
        </p:nvSpPr>
        <p:spPr>
          <a:xfrm>
            <a:off x="2855595" y="292481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3045143" y="2970848"/>
            <a:ext cx="844550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.class files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516188" y="2417763"/>
            <a:ext cx="919480" cy="23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Raleway Num Bold" panose="020B0503030101060003" charset="0"/>
                <a:cs typeface="Raleway Num Bold" panose="020B0503030101060003" charset="0"/>
                <a:sym typeface="+mn-ea"/>
              </a:rPr>
              <a:t>Java compilation</a:t>
            </a:r>
            <a:endParaRPr kumimoji="0" lang="en-US" sz="800" b="1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431415" y="3597910"/>
            <a:ext cx="108966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12185" y="3353435"/>
            <a:ext cx="0" cy="2520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2516188" y="3541078"/>
            <a:ext cx="984885" cy="23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Raleway Num Bold" panose="020B0503030101060003" charset="0"/>
                <a:cs typeface="Raleway Num Bold" panose="020B0503030101060003" charset="0"/>
                <a:sym typeface="+mn-ea"/>
              </a:rPr>
              <a:t>Kotlin compilation</a:t>
            </a:r>
            <a:endParaRPr kumimoji="0" lang="en-US" sz="800" b="1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2855595" y="430911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159760" y="4355148"/>
            <a:ext cx="658495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.jar files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5123180" y="364617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5312728" y="3692208"/>
            <a:ext cx="742315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.dex files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037013" y="3706813"/>
            <a:ext cx="835025" cy="23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Raleway Num Bold" panose="020B0503030101060003" charset="0"/>
                <a:cs typeface="Raleway Num Bold" panose="020B0503030101060003" charset="0"/>
                <a:sym typeface="+mn-ea"/>
              </a:rPr>
              <a:t>DX compilation</a:t>
            </a:r>
            <a:endParaRPr kumimoji="0" lang="en-US" sz="800" b="1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4079875" y="3126740"/>
            <a:ext cx="5092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79875" y="4518025"/>
            <a:ext cx="5092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580890" y="3963035"/>
            <a:ext cx="5080" cy="562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578350" y="3126740"/>
            <a:ext cx="5080" cy="562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4872355" y="3848100"/>
            <a:ext cx="21463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s 37"/>
          <p:cNvSpPr/>
          <p:nvPr/>
        </p:nvSpPr>
        <p:spPr>
          <a:xfrm>
            <a:off x="4961890" y="5062855"/>
            <a:ext cx="142557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5096510" y="5109528"/>
            <a:ext cx="1214120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Raleway Num Bold" panose="020B0503030101060003" charset="0"/>
                <a:ea typeface="+mn-ea"/>
                <a:cs typeface="Raleway Num Bold" panose="020B0503030101060003" charset="0"/>
                <a:sym typeface="+mn-ea"/>
              </a:rPr>
              <a:t>Static resouces</a:t>
            </a:r>
          </a:p>
        </p:txBody>
      </p:sp>
      <p:sp>
        <p:nvSpPr>
          <p:cNvPr id="40" name="Text Box 39"/>
          <p:cNvSpPr txBox="1"/>
          <p:nvPr/>
        </p:nvSpPr>
        <p:spPr>
          <a:xfrm>
            <a:off x="6129973" y="4460558"/>
            <a:ext cx="1084580" cy="23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Raleway Num Bold" panose="020B0503030101060003" charset="0"/>
                <a:cs typeface="Raleway Num Bold" panose="020B0503030101060003" charset="0"/>
                <a:sym typeface="+mn-ea"/>
              </a:rPr>
              <a:t>Android compilation</a:t>
            </a:r>
            <a:endParaRPr kumimoji="0" lang="en-US" sz="800" b="1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388100" y="3880485"/>
            <a:ext cx="5092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88100" y="5271770"/>
            <a:ext cx="50927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889115" y="4716780"/>
            <a:ext cx="5080" cy="562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886575" y="3880485"/>
            <a:ext cx="5080" cy="56261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7180580" y="4601845"/>
            <a:ext cx="21463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s 45"/>
          <p:cNvSpPr/>
          <p:nvPr/>
        </p:nvSpPr>
        <p:spPr>
          <a:xfrm>
            <a:off x="7431405" y="4400550"/>
            <a:ext cx="1223645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7620953" y="4446588"/>
            <a:ext cx="806450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.apk/.aab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8691245" y="4602480"/>
            <a:ext cx="31178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 Box 48"/>
          <p:cNvSpPr txBox="1"/>
          <p:nvPr/>
        </p:nvSpPr>
        <p:spPr>
          <a:xfrm>
            <a:off x="9023033" y="4460558"/>
            <a:ext cx="393700" cy="2374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800" b="1">
                <a:solidFill>
                  <a:schemeClr val="tx1">
                    <a:lumMod val="65000"/>
                    <a:lumOff val="35000"/>
                  </a:schemeClr>
                </a:solidFill>
                <a:latin typeface="Raleway Num Bold" panose="020B0503030101060003" charset="0"/>
                <a:cs typeface="Raleway Num Bold" panose="020B0503030101060003" charset="0"/>
                <a:sym typeface="+mn-ea"/>
              </a:rPr>
              <a:t>Install</a:t>
            </a:r>
            <a:endParaRPr kumimoji="0" lang="en-US" sz="800" b="1" i="0" u="none" strike="noStrike" cap="none" spc="0" normalizeH="0" baseline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9409430" y="4600575"/>
            <a:ext cx="21463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s 50"/>
          <p:cNvSpPr/>
          <p:nvPr/>
        </p:nvSpPr>
        <p:spPr>
          <a:xfrm>
            <a:off x="9649460" y="4401185"/>
            <a:ext cx="1812290" cy="403225"/>
          </a:xfrm>
          <a:prstGeom prst="rect">
            <a:avLst/>
          </a:prstGeom>
          <a:ln w="3810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52" name="Text Box 51"/>
          <p:cNvSpPr txBox="1"/>
          <p:nvPr/>
        </p:nvSpPr>
        <p:spPr>
          <a:xfrm>
            <a:off x="9839008" y="4447223"/>
            <a:ext cx="1530350" cy="31115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8" tIns="45718" rIns="45718" bIns="45718" numCol="1" spcCol="38100" rtlCol="0" anchor="t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2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Android application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5129530" y="2277110"/>
            <a:ext cx="7075170" cy="460565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.dex (Dalvik executable)</a:t>
            </a:r>
          </a:p>
        </p:txBody>
      </p:sp>
      <p:sp>
        <p:nvSpPr>
          <p:cNvPr id="144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45" name="Прямоугольник 6"/>
          <p:cNvSpPr txBox="1"/>
          <p:nvPr/>
        </p:nvSpPr>
        <p:spPr>
          <a:xfrm>
            <a:off x="495300" y="2277110"/>
            <a:ext cx="4256454" cy="394107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indent="127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Результат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компиляции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кода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приложения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.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Формат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оптимизирован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для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выполнения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в Android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среде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</a:p>
          <a:p>
            <a:pPr indent="127000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Байт-код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содержит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низкоуровневые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инструкции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,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которые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могут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эффективно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выполняться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в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Dalvik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или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ART.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Обычно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включает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в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себя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инструкции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по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загрузке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и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хранению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данных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,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вызовы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методов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,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операторы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управления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потока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выполнения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 и </a:t>
            </a:r>
            <a:r>
              <a:rPr sz="1800" dirty="0" err="1">
                <a:latin typeface="Raleway Num Regular" panose="020B0503030101060003" charset="0"/>
                <a:cs typeface="Raleway Num Regular" panose="020B0503030101060003" charset="0"/>
              </a:rPr>
              <a:t>т.д</a:t>
            </a:r>
            <a:r>
              <a:rPr sz="1800" dirty="0">
                <a:latin typeface="Raleway Num Regular" panose="020B0503030101060003" charset="0"/>
                <a:cs typeface="Raleway Num Regular" panose="020B0503030101060003" charset="0"/>
              </a:rPr>
              <a:t>.</a:t>
            </a:r>
          </a:p>
          <a:p>
            <a:pPr>
              <a:defRPr sz="1000">
                <a:latin typeface="+mj-lt"/>
                <a:ea typeface="+mj-ea"/>
                <a:cs typeface="+mj-cs"/>
                <a:sym typeface="Helvetica"/>
              </a:defRPr>
            </a:pPr>
            <a:endParaRPr sz="1800" dirty="0">
              <a:latin typeface="Raleway Num Regular" panose="020B0503030101060003" charset="0"/>
              <a:cs typeface="Raleway Num Regular" panose="020B0503030101060003" charset="0"/>
            </a:endParaRPr>
          </a:p>
        </p:txBody>
      </p:sp>
      <p:pic>
        <p:nvPicPr>
          <p:cNvPr id="146" name="Изображение" descr="Изображение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25" y="2277243"/>
            <a:ext cx="6820705" cy="3212390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Процесс сборки</a:t>
            </a:r>
          </a:p>
        </p:txBody>
      </p:sp>
      <p:sp>
        <p:nvSpPr>
          <p:cNvPr id="151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2" name="Прямоугольник 6"/>
          <p:cNvSpPr txBox="1"/>
          <p:nvPr/>
        </p:nvSpPr>
        <p:spPr>
          <a:xfrm>
            <a:off x="623570" y="5013325"/>
            <a:ext cx="5109845" cy="12617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0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sz="1800" dirty="0">
                <a:latin typeface="Raleway Bold" panose="020B0503030101060003" charset="0"/>
                <a:cs typeface="Raleway Bold" panose="020B0503030101060003" charset="0"/>
              </a:rPr>
              <a:t>D8 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-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компилятор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по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умолчанию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, с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версии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AGP 3.2,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вместо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DX.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sz="1800" dirty="0">
                <a:latin typeface="Raleway Bold" panose="020B0503030101060003" charset="0"/>
                <a:cs typeface="Raleway Bold" panose="020B0503030101060003" charset="0"/>
              </a:rPr>
              <a:t>R8 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-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оптимизатор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по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умолчанию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, с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версии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AGP 3.4,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вместо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 </a:t>
            </a:r>
            <a:r>
              <a:rPr sz="1800" b="0" dirty="0" err="1">
                <a:latin typeface="Raleway" panose="020B0503030101060003" charset="0"/>
                <a:cs typeface="Raleway" panose="020B0503030101060003" charset="0"/>
              </a:rPr>
              <a:t>ProGuard</a:t>
            </a:r>
            <a:r>
              <a:rPr sz="1800" b="0" dirty="0">
                <a:latin typeface="Raleway" panose="020B0503030101060003" charset="0"/>
                <a:cs typeface="Raleway" panose="020B0503030101060003" charset="0"/>
              </a:rPr>
              <a:t>. </a:t>
            </a:r>
            <a:endParaRPr sz="1800" dirty="0">
              <a:latin typeface="Raleway" panose="020B0503030101060003" charset="0"/>
              <a:cs typeface="Raleway" panose="020B0503030101060003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240145" y="5013325"/>
            <a:ext cx="5109845" cy="1197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>
              <a:lnSpc>
                <a:spcPct val="100000"/>
              </a:lnSpc>
              <a:defRPr b="1"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Функции</a:t>
            </a:r>
            <a:r>
              <a:rPr sz="1800">
                <a:latin typeface="Raleway Bold" panose="020B0503030101060003" charset="0"/>
                <a:cs typeface="Raleway Bold" panose="020B0503030101060003" charset="0"/>
              </a:rPr>
              <a:t>:</a:t>
            </a:r>
          </a:p>
          <a:p>
            <a:pPr marL="278130" lvl="0" indent="-227330">
              <a:lnSpc>
                <a:spcPct val="100000"/>
              </a:lnSpc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Уменьшение занимаемой памяти</a:t>
            </a:r>
          </a:p>
          <a:p>
            <a:pPr marL="278130" lvl="0" indent="-227330">
              <a:lnSpc>
                <a:spcPct val="100000"/>
              </a:lnSpc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Повышение скорости работы</a:t>
            </a:r>
          </a:p>
          <a:p>
            <a:pPr marL="278130" lvl="0" indent="-227330">
              <a:lnSpc>
                <a:spcPct val="100000"/>
              </a:lnSpc>
              <a:buSzPct val="100000"/>
              <a:buAutoNum type="arabicPeriod"/>
              <a:defRPr>
                <a:latin typeface="+mj-lt"/>
                <a:ea typeface="+mj-ea"/>
                <a:cs typeface="+mj-cs"/>
                <a:sym typeface="Helvetica"/>
              </a:defRPr>
            </a:pPr>
            <a:r>
              <a:rPr sz="1800">
                <a:latin typeface="Raleway" panose="020B0503030101060003" charset="0"/>
                <a:cs typeface="Raleway" panose="020B0503030101060003" charset="0"/>
              </a:rPr>
              <a:t>Повышение безопасности</a:t>
            </a:r>
          </a:p>
        </p:txBody>
      </p:sp>
      <p:sp>
        <p:nvSpPr>
          <p:cNvPr id="3" name="Rectangles 2"/>
          <p:cNvSpPr/>
          <p:nvPr/>
        </p:nvSpPr>
        <p:spPr>
          <a:xfrm>
            <a:off x="687070" y="2204720"/>
            <a:ext cx="2104390" cy="40322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065530" y="2195195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.java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4583430" y="2204720"/>
            <a:ext cx="2304415" cy="40322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72698" y="2195195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.class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8971915" y="2194560"/>
            <a:ext cx="2104390" cy="403225"/>
          </a:xfrm>
          <a:prstGeom prst="rect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50375" y="2185035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.dex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697865" y="3068320"/>
            <a:ext cx="2104390" cy="403225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rgbClr val="000000">
                <a:alpha val="0"/>
              </a:srgbClr>
            </a:solidFill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6325" y="3058795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.javac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583430" y="3069590"/>
            <a:ext cx="2304415" cy="1584325"/>
          </a:xfrm>
          <a:prstGeom prst="rect">
            <a:avLst/>
          </a:prstGeom>
          <a:solidFill>
            <a:srgbClr val="FFDF00"/>
          </a:solidFill>
          <a:ln w="38100">
            <a:solidFill>
              <a:srgbClr val="FFD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073015" y="4164330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R8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692650" y="3155950"/>
            <a:ext cx="2087880" cy="10801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vertOverflow="overflow" horzOverflow="overflow" vert="horz" wrap="square" lIns="45718" tIns="45718" rIns="45718" bIns="45718" numCol="1" spcCol="38100" rtlCol="0" anchor="ctr" forceAA="0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7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 panose="020B0604020202020204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5073650" y="3742055"/>
            <a:ext cx="1325880" cy="4222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Desugar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764405" y="3228340"/>
            <a:ext cx="1921510" cy="42227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>
            <a:solidFill>
              <a:schemeClr val="bg1"/>
            </a:solidFill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D8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1705610" y="2637155"/>
            <a:ext cx="0" cy="4324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736590" y="2627630"/>
            <a:ext cx="0" cy="4324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6" idx="1"/>
          </p:cNvCxnSpPr>
          <p:nvPr/>
        </p:nvCxnSpPr>
        <p:spPr>
          <a:xfrm flipV="1">
            <a:off x="2802255" y="2406650"/>
            <a:ext cx="1781175" cy="863600"/>
          </a:xfrm>
          <a:prstGeom prst="bentConnector3">
            <a:avLst>
              <a:gd name="adj1" fmla="val 50018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8" idx="1"/>
          </p:cNvCxnSpPr>
          <p:nvPr/>
        </p:nvCxnSpPr>
        <p:spPr>
          <a:xfrm flipV="1">
            <a:off x="6906260" y="2396490"/>
            <a:ext cx="2065655" cy="879475"/>
          </a:xfrm>
          <a:prstGeom prst="bentConnector3">
            <a:avLst>
              <a:gd name="adj1" fmla="val 50015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3"/>
          <p:cNvSpPr/>
          <p:nvPr/>
        </p:nvSpPr>
        <p:spPr bwMode="auto">
          <a:xfrm>
            <a:off x="5668010" y="0"/>
            <a:ext cx="6523990" cy="6804025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57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Процесс сборки</a:t>
            </a:r>
          </a:p>
        </p:txBody>
      </p:sp>
      <p:sp>
        <p:nvSpPr>
          <p:cNvPr id="158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59" name="Прямоугольник 6"/>
          <p:cNvSpPr txBox="1"/>
          <p:nvPr/>
        </p:nvSpPr>
        <p:spPr>
          <a:xfrm>
            <a:off x="479425" y="1989455"/>
            <a:ext cx="4893945" cy="43732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400">
                <a:latin typeface="Raleway Bold" panose="020B0503030101060003" charset="0"/>
                <a:cs typeface="Raleway Bold" panose="020B0503030101060003" charset="0"/>
              </a:rPr>
              <a:t>isDebuggable</a:t>
            </a:r>
            <a:r>
              <a:rPr sz="1400" b="0">
                <a:latin typeface="Raleway Regular" panose="020B0503030101060003" charset="0"/>
                <a:cs typeface="Raleway Regular" panose="020B0503030101060003" charset="0"/>
              </a:rPr>
              <a:t> - выключение возможности отладки.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Raleway Bold" panose="020B0503030101060003" charset="0"/>
                <a:cs typeface="Raleway Bold" panose="020B0503030101060003" charset="0"/>
              </a:rPr>
              <a:t>isMinifyEnabled </a:t>
            </a:r>
            <a:r>
              <a:rPr sz="1400" b="0">
                <a:latin typeface="Raleway Regular" panose="020B0503030101060003" charset="0"/>
                <a:cs typeface="Raleway Regular" panose="020B0503030101060003" charset="0"/>
              </a:rPr>
              <a:t>- включает удаление неиспользуемого кода, обфускацию и оптимизацию для кода приложения и зависимого кода.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400" b="1">
                <a:latin typeface="+mj-lt"/>
                <a:ea typeface="+mj-ea"/>
                <a:cs typeface="+mj-cs"/>
                <a:sym typeface="Helvetica"/>
              </a:defRPr>
            </a:pPr>
            <a:r>
              <a:rPr sz="1400">
                <a:latin typeface="Raleway Bold" panose="020B0503030101060003" charset="0"/>
                <a:cs typeface="Raleway Bold" panose="020B0503030101060003" charset="0"/>
              </a:rPr>
              <a:t>isShrinkResources</a:t>
            </a:r>
            <a:r>
              <a:rPr sz="1400" b="0">
                <a:latin typeface="Raleway Regular" panose="020B0503030101060003" charset="0"/>
                <a:cs typeface="Raleway Regular" panose="020B0503030101060003" charset="0"/>
              </a:rPr>
              <a:t> - включает удаление неиспользуемых ресурсов  для кода приложения и зависимого кода.</a:t>
            </a: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400" b="1">
                <a:solidFill>
                  <a:srgbClr val="08080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Raleway Bold" panose="020B0503030101060003" charset="0"/>
                <a:cs typeface="Raleway Bold" panose="020B0503030101060003" charset="0"/>
                <a:sym typeface="+mn-ea"/>
              </a:rPr>
              <a:t>getDefaultProguardFile</a:t>
            </a:r>
            <a:r>
              <a:rPr b="0">
                <a:latin typeface="Raleway Regular" panose="020B0503030101060003" charset="0"/>
                <a:cs typeface="Raleway Regular" panose="020B0503030101060003" charset="0"/>
                <a:sym typeface="+mn-ea"/>
              </a:rPr>
              <a:t> - добавляет стандартные правила ProGuard, генерируемые AGP, специфичные для android приложений.</a:t>
            </a:r>
            <a:endParaRPr b="0">
              <a:latin typeface="Raleway Regular" panose="020B0503030101060003" charset="0"/>
              <a:cs typeface="Raleway Regular" panose="020B0503030101060003" charset="0"/>
            </a:endParaRPr>
          </a:p>
          <a:p>
            <a:pPr marL="93980" lvl="0" indent="-17018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ct val="100000"/>
              <a:buChar char="•"/>
              <a:defRPr sz="1400" b="1">
                <a:solidFill>
                  <a:srgbClr val="08080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Raleway Bold" panose="020B0503030101060003" charset="0"/>
                <a:cs typeface="Raleway Bold" panose="020B0503030101060003" charset="0"/>
                <a:sym typeface="+mn-ea"/>
              </a:rPr>
              <a:t>proguard-android-optimize.txt</a:t>
            </a:r>
            <a:r>
              <a:rPr>
                <a:latin typeface="Raleway Regular" panose="020B0503030101060003" charset="0"/>
                <a:cs typeface="Raleway Regular" panose="020B0503030101060003" charset="0"/>
                <a:sym typeface="+mn-ea"/>
              </a:rPr>
              <a:t> </a:t>
            </a:r>
            <a:r>
              <a:rPr b="0">
                <a:latin typeface="Raleway Regular" panose="020B0503030101060003" charset="0"/>
                <a:cs typeface="Raleway Regular" panose="020B0503030101060003" charset="0"/>
                <a:sym typeface="+mn-ea"/>
              </a:rPr>
              <a:t>- файл с инструкциями оптимизации.</a:t>
            </a:r>
            <a:endParaRPr b="0">
              <a:latin typeface="Raleway Regular" panose="020B0503030101060003" charset="0"/>
              <a:cs typeface="Raleway Regular" panose="020B0503030101060003" charset="0"/>
            </a:endParaRPr>
          </a:p>
          <a:p>
            <a:pPr marL="93980" lvl="0" indent="-170180">
              <a:lnSpc>
                <a:spcPct val="80000"/>
              </a:lnSpc>
              <a:spcBef>
                <a:spcPts val="300"/>
              </a:spcBef>
              <a:spcAft>
                <a:spcPts val="300"/>
              </a:spcAft>
              <a:buSzPct val="100000"/>
              <a:buChar char="•"/>
              <a:defRPr sz="1400" b="1">
                <a:solidFill>
                  <a:srgbClr val="08080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Raleway Bold" panose="020B0503030101060003" charset="0"/>
                <a:cs typeface="Raleway Bold" panose="020B0503030101060003" charset="0"/>
                <a:sym typeface="+mn-ea"/>
              </a:rPr>
              <a:t>proguard-android.txt</a:t>
            </a:r>
            <a:r>
              <a:rPr b="0">
                <a:latin typeface="Raleway Regular" panose="020B0503030101060003" charset="0"/>
                <a:cs typeface="Raleway Regular" panose="020B0503030101060003" charset="0"/>
                <a:sym typeface="+mn-ea"/>
              </a:rPr>
              <a:t> - файл без инструкций оптимизаций.</a:t>
            </a:r>
            <a:endParaRPr b="0">
              <a:latin typeface="Raleway Regular" panose="020B0503030101060003" charset="0"/>
              <a:cs typeface="Raleway Regular" panose="020B0503030101060003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400" b="1">
                <a:solidFill>
                  <a:srgbClr val="080808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>
                <a:latin typeface="Raleway Bold" panose="020B0503030101060003" charset="0"/>
                <a:cs typeface="Raleway Bold" panose="020B0503030101060003" charset="0"/>
                <a:sym typeface="+mn-ea"/>
              </a:rPr>
              <a:t>«proguard-rules.pro» </a:t>
            </a:r>
            <a:r>
              <a:rPr b="0">
                <a:latin typeface="Raleway Regular" panose="020B0503030101060003" charset="0"/>
                <a:cs typeface="Raleway Regular" panose="020B0503030101060003" charset="0"/>
                <a:sym typeface="+mn-ea"/>
              </a:rPr>
              <a:t>- добавляет локальный, кастомный файл с правилами ProGuard, специфичные для приложения.</a:t>
            </a:r>
            <a:endParaRPr b="0">
              <a:latin typeface="Raleway Regular" panose="020B0503030101060003" charset="0"/>
              <a:cs typeface="Raleway Regular" panose="020B0503030101060003" charset="0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defRPr sz="1400" b="1">
                <a:solidFill>
                  <a:srgbClr val="080808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400" b="0">
              <a:latin typeface="Raleway Regular" panose="020B0503030101060003" charset="0"/>
              <a:cs typeface="Raleway Regular" panose="020B0503030101060003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6465570" y="2059305"/>
            <a:ext cx="4639945" cy="27984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defTabSz="457200">
              <a:lnSpc>
                <a:spcPct val="100000"/>
              </a:lnSpc>
              <a:defRPr sz="1300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buildTypes</a:t>
            </a:r>
            <a:r>
              <a:rPr sz="160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endParaRPr sz="1600"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  </a:t>
            </a:r>
            <a:r>
              <a:rPr sz="1600" b="0">
                <a:solidFill>
                  <a:srgbClr val="0062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      </a:t>
            </a:r>
            <a:r>
              <a:rPr sz="1600" b="0">
                <a:solidFill>
                  <a:srgbClr val="872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isDebuggable 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600" b="0">
                <a:solidFill>
                  <a:srgbClr val="00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endParaRPr sz="1600">
              <a:solidFill>
                <a:srgbClr val="0033B3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      </a:t>
            </a:r>
            <a:r>
              <a:rPr sz="1600" b="0">
                <a:solidFill>
                  <a:srgbClr val="872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isMinifyEnabled 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600" b="0">
                <a:solidFill>
                  <a:srgbClr val="00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sz="1600">
              <a:solidFill>
                <a:srgbClr val="0033B3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      </a:t>
            </a:r>
            <a:r>
              <a:rPr sz="1600" b="0">
                <a:solidFill>
                  <a:srgbClr val="872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isShrinkResources 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sz="1600" b="0">
                <a:solidFill>
                  <a:srgbClr val="0033B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sz="1600">
              <a:solidFill>
                <a:srgbClr val="0033B3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      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proguardFiles</a:t>
            </a:r>
            <a:r>
              <a:rPr sz="1600" b="0">
                <a:solidFill>
                  <a:srgbClr val="4091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getDefaultProguardFile</a:t>
            </a:r>
            <a:r>
              <a:rPr sz="1600" b="0">
                <a:solidFill>
                  <a:srgbClr val="0D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600" b="0">
                <a:solidFill>
                  <a:srgbClr val="077D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"proguard-android-optimize.txt"</a:t>
            </a:r>
            <a:r>
              <a:rPr sz="1600" b="0">
                <a:solidFill>
                  <a:srgbClr val="0D4A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600" b="0">
                <a:latin typeface="Arial Bold" panose="020B0604020202020204" charset="0"/>
                <a:cs typeface="Arial Bold" panose="020B0604020202020204" charset="0"/>
              </a:rPr>
              <a:t> </a:t>
            </a:r>
            <a:r>
              <a:rPr sz="1600" b="0">
                <a:solidFill>
                  <a:srgbClr val="077D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"proguard-rules.pro"</a:t>
            </a:r>
            <a:r>
              <a:rPr sz="16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b="0">
              <a:solidFill>
                <a:srgbClr val="0033B3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>
                <a:solidFill>
                  <a:srgbClr val="409102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>
                <a:latin typeface="Arial Bold" panose="020B0604020202020204" charset="0"/>
                <a:cs typeface="Arial Bold" panose="020B0604020202020204" charset="0"/>
              </a:rPr>
              <a:t>  </a:t>
            </a:r>
            <a:r>
              <a:rPr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>
                <a:solidFill>
                  <a:srgbClr val="08080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1600">
              <a:solidFill>
                <a:srgbClr val="080808"/>
              </a:solidFill>
              <a:latin typeface="Arial Bold" panose="020B0604020202020204" charset="0"/>
              <a:cs typeface="Arial Bold" panose="020B0604020202020204" charset="0"/>
            </a:endParaRP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600" b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defTabSz="457200">
              <a:lnSpc>
                <a:spcPct val="100000"/>
              </a:lnSpc>
              <a:defRPr sz="1300" b="1">
                <a:solidFill>
                  <a:srgbClr val="080808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600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210;g2cc3a7c4520_1_28"/>
          <p:cNvSpPr txBox="1"/>
          <p:nvPr/>
        </p:nvSpPr>
        <p:spPr>
          <a:xfrm>
            <a:off x="495299" y="658731"/>
            <a:ext cx="10610506" cy="53848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ct val="106000"/>
              </a:lnSpc>
              <a:defRPr sz="4000" b="1">
                <a:solidFill>
                  <a:srgbClr val="0C0C0C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defRPr>
            </a:lvl1pPr>
          </a:lstStyle>
          <a:p>
            <a:pPr>
              <a:lnSpc>
                <a:spcPts val="4200"/>
              </a:lnSpc>
              <a:spcBef>
                <a:spcPts val="0"/>
              </a:spcBef>
              <a:spcAft>
                <a:spcPts val="0"/>
              </a:spcAft>
            </a:pPr>
            <a:r>
              <a:t>Процесс сборки (R8)</a:t>
            </a:r>
          </a:p>
        </p:txBody>
      </p:sp>
      <p:sp>
        <p:nvSpPr>
          <p:cNvPr id="164" name="Google Shape;211;g2cc3a7c4520_1_28"/>
          <p:cNvSpPr/>
          <p:nvPr/>
        </p:nvSpPr>
        <p:spPr>
          <a:xfrm>
            <a:off x="495300" y="269715"/>
            <a:ext cx="741302" cy="89403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lnSpc>
                <a:spcPct val="100000"/>
              </a:lnSpc>
              <a:defRPr sz="180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pPr>
            <a:endParaRPr/>
          </a:p>
        </p:txBody>
      </p:sp>
      <p:sp>
        <p:nvSpPr>
          <p:cNvPr id="165" name="Прямоугольник 6"/>
          <p:cNvSpPr txBox="1"/>
          <p:nvPr/>
        </p:nvSpPr>
        <p:spPr>
          <a:xfrm>
            <a:off x="589280" y="2995930"/>
            <a:ext cx="2256155" cy="10134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500" b="1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0">
                <a:latin typeface="Raleway Num" panose="020B0503030101060003" charset="0"/>
                <a:cs typeface="Raleway Num" panose="020B0503030101060003" charset="0"/>
              </a:rPr>
              <a:t>О</a:t>
            </a:r>
            <a:r>
              <a:rPr b="0">
                <a:latin typeface="Raleway Num" panose="020B0503030101060003" charset="0"/>
                <a:cs typeface="Raleway Num" panose="020B0503030101060003" charset="0"/>
              </a:rPr>
              <a:t>пределяет и удаляет неиспользуемый код приложения и зависимых библиотек.</a:t>
            </a:r>
            <a:endParaRPr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2" name="Прямоугольник 6"/>
          <p:cNvSpPr txBox="1"/>
          <p:nvPr/>
        </p:nvSpPr>
        <p:spPr>
          <a:xfrm>
            <a:off x="335280" y="5157470"/>
            <a:ext cx="8098790" cy="969645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lvl="1" indent="228600" defTabSz="457200"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Arial Bold" panose="020B0604020202020204" charset="0"/>
                <a:cs typeface="Arial Bold" panose="020B0604020202020204" charset="0"/>
              </a:rPr>
              <a:t>androidx.appcompat.app.ActionBarDrawerToggle$DelegateProvider -&gt; a.a.a.b:</a:t>
            </a:r>
          </a:p>
          <a:p>
            <a:pPr lvl="0" indent="228600" defTabSz="457200"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Arial Bold" panose="020B0604020202020204" charset="0"/>
                <a:cs typeface="Arial Bold" panose="020B0604020202020204" charset="0"/>
              </a:rPr>
              <a:t>androidx.appcompat.app.AlertController -&gt; androidx.appcompat.app.AlertController:</a:t>
            </a:r>
          </a:p>
          <a:p>
            <a:pPr lvl="1" indent="228600" defTabSz="457200"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defRPr sz="1500">
                <a:latin typeface="Courier"/>
                <a:ea typeface="Courier"/>
                <a:cs typeface="Courier"/>
                <a:sym typeface="Courier"/>
              </a:defRPr>
            </a:pPr>
            <a:r>
              <a:rPr b="1">
                <a:latin typeface="Arial Bold" panose="020B0604020202020204" charset="0"/>
                <a:cs typeface="Arial Bold" panose="020B0604020202020204" charset="0"/>
              </a:rPr>
              <a:t>android.content.Context mContext -&gt; a</a:t>
            </a:r>
          </a:p>
        </p:txBody>
      </p:sp>
      <p:sp>
        <p:nvSpPr>
          <p:cNvPr id="3" name="Прямоугольник 6"/>
          <p:cNvSpPr txBox="1"/>
          <p:nvPr/>
        </p:nvSpPr>
        <p:spPr>
          <a:xfrm>
            <a:off x="3215640" y="2996565"/>
            <a:ext cx="2550160" cy="101346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eaLnBrk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500" b="1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0">
                <a:latin typeface="Raleway Num" panose="020B0503030101060003" charset="0"/>
                <a:cs typeface="Raleway Num" panose="020B0503030101060003" charset="0"/>
              </a:rPr>
              <a:t>О</a:t>
            </a:r>
            <a:r>
              <a:rPr b="0">
                <a:latin typeface="Raleway Num" panose="020B0503030101060003" charset="0"/>
                <a:cs typeface="Raleway Num" panose="020B0503030101060003" charset="0"/>
              </a:rPr>
              <a:t>пределяет и удаляет неиспользуемые ресурсы приложения и зависимых библиотек.</a:t>
            </a:r>
            <a:endParaRPr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4" name="Прямоугольник 6"/>
          <p:cNvSpPr txBox="1"/>
          <p:nvPr/>
        </p:nvSpPr>
        <p:spPr>
          <a:xfrm>
            <a:off x="6059170" y="2995930"/>
            <a:ext cx="2623722" cy="167259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500" b="1">
                <a:latin typeface="+mj-lt"/>
                <a:ea typeface="+mj-ea"/>
                <a:cs typeface="+mj-cs"/>
                <a:sym typeface="Helvetica"/>
              </a:defRPr>
            </a:pPr>
            <a:r>
              <a:rPr lang="ru-RU" b="0" dirty="0">
                <a:latin typeface="Raleway Num" panose="020B0503030101060003" charset="0"/>
                <a:cs typeface="Raleway Num" panose="020B0503030101060003" charset="0"/>
              </a:rPr>
              <a:t>И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сследует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оптимизирует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код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приложения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b="0" dirty="0" err="1" smtClean="0">
                <a:latin typeface="Raleway Num" panose="020B0503030101060003" charset="0"/>
                <a:cs typeface="Raleway Num" panose="020B0503030101060003" charset="0"/>
              </a:rPr>
              <a:t>ув</a:t>
            </a:r>
            <a:r>
              <a:rPr lang="ru-RU" b="0" dirty="0" smtClean="0">
                <a:latin typeface="Raleway Num" panose="020B0503030101060003" charset="0"/>
                <a:cs typeface="Raleway Num" panose="020B0503030101060003" charset="0"/>
              </a:rPr>
              <a:t>е</a:t>
            </a:r>
            <a:r>
              <a:rPr b="0" dirty="0" err="1" smtClean="0">
                <a:latin typeface="Raleway Num" panose="020B0503030101060003" charset="0"/>
                <a:cs typeface="Raleway Num" panose="020B0503030101060003" charset="0"/>
              </a:rPr>
              <a:t>личения</a:t>
            </a:r>
            <a:r>
              <a:rPr b="0" dirty="0" smtClean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производительности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уменьшения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размера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.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dex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файлов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.</a:t>
            </a:r>
          </a:p>
          <a:p>
            <a:pPr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500" b="1"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5" name="Прямоугольник 6"/>
          <p:cNvSpPr txBox="1"/>
          <p:nvPr/>
        </p:nvSpPr>
        <p:spPr>
          <a:xfrm>
            <a:off x="8985250" y="3068320"/>
            <a:ext cx="2667488" cy="195961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eaLnBrk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SzPct val="100000"/>
              <a:defRPr sz="1500" b="1">
                <a:latin typeface="+mj-lt"/>
                <a:ea typeface="+mj-ea"/>
                <a:cs typeface="+mj-cs"/>
                <a:sym typeface="Helvetica"/>
              </a:defRPr>
            </a:pP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Преобразовывает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имена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функций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,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классов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и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переменных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в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более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короткие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эквиваленты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для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уменьшения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размера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.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dex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файлов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.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Как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такового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запутывания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исходного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кода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не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осуществляется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в </a:t>
            </a:r>
            <a:r>
              <a:rPr b="0" dirty="0" err="1">
                <a:latin typeface="Raleway Num" panose="020B0503030101060003" charset="0"/>
                <a:cs typeface="Raleway Num" panose="020B0503030101060003" charset="0"/>
              </a:rPr>
              <a:t>рамках</a:t>
            </a:r>
            <a:r>
              <a:rPr b="0" dirty="0">
                <a:latin typeface="Raleway Num" panose="020B0503030101060003" charset="0"/>
                <a:cs typeface="Raleway Num" panose="020B0503030101060003" charset="0"/>
              </a:rPr>
              <a:t> R8.</a:t>
            </a:r>
            <a:endParaRPr dirty="0">
              <a:latin typeface="Raleway Num" panose="020B0503030101060003" charset="0"/>
              <a:cs typeface="Raleway Num" panose="020B0503030101060003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544195" y="2492375"/>
            <a:ext cx="2319655" cy="422275"/>
          </a:xfrm>
          <a:prstGeom prst="rect">
            <a:avLst/>
          </a:prstGeom>
          <a:solidFill>
            <a:srgbClr val="FFDF00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Code shrinking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24530" y="2493010"/>
            <a:ext cx="2510790" cy="422275"/>
          </a:xfrm>
          <a:prstGeom prst="rect">
            <a:avLst/>
          </a:prstGeom>
          <a:solidFill>
            <a:srgbClr val="FFDF00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Resource shrinking 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101080" y="2492375"/>
            <a:ext cx="2510155" cy="422275"/>
          </a:xfrm>
          <a:prstGeom prst="rect">
            <a:avLst/>
          </a:prstGeom>
          <a:solidFill>
            <a:srgbClr val="FFDF00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Optimization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958580" y="2492375"/>
            <a:ext cx="2612390" cy="422275"/>
          </a:xfrm>
          <a:prstGeom prst="rect">
            <a:avLst/>
          </a:prstGeom>
          <a:solidFill>
            <a:srgbClr val="FFDF00"/>
          </a:solidFill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8" tIns="45718" rIns="45718" bIns="45718" numCol="1" spcCol="38100" rtlCol="0" anchor="t" forceAA="0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800" b="1">
                <a:latin typeface="Raleway Num Bold" panose="020B0503030101060003" charset="0"/>
                <a:cs typeface="Raleway Num Bold" panose="020B0503030101060003" charset="0"/>
                <a:sym typeface="+mn-ea"/>
              </a:rPr>
              <a:t>Obfuscation</a:t>
            </a:r>
            <a:endParaRPr kumimoji="0" lang="en-US" sz="18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Raleway Num Bold" panose="020B0503030101060003" charset="0"/>
              <a:ea typeface="+mn-ea"/>
              <a:cs typeface="Raleway Num Bold" panose="020B0503030101060003" charset="0"/>
              <a:sym typeface="+mn-ea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856230" y="2708275"/>
            <a:ext cx="358140" cy="6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732145" y="2708910"/>
            <a:ext cx="358140" cy="6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8600440" y="2709545"/>
            <a:ext cx="358140" cy="63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7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1855</Words>
  <Application>Microsoft Office PowerPoint</Application>
  <PresentationFormat>Широкоэкранный</PresentationFormat>
  <Paragraphs>260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7" baseType="lpstr">
      <vt:lpstr>Arial</vt:lpstr>
      <vt:lpstr>Arial Bold</vt:lpstr>
      <vt:lpstr>Arial Regular</vt:lpstr>
      <vt:lpstr>Calibri</vt:lpstr>
      <vt:lpstr>Courier</vt:lpstr>
      <vt:lpstr>Helvetica</vt:lpstr>
      <vt:lpstr>Helvetica Neue</vt:lpstr>
      <vt:lpstr>Raleway</vt:lpstr>
      <vt:lpstr>Raleway Bold</vt:lpstr>
      <vt:lpstr>Raleway Bold Oblique</vt:lpstr>
      <vt:lpstr>Raleway Num</vt:lpstr>
      <vt:lpstr>Raleway Num Bold</vt:lpstr>
      <vt:lpstr>Raleway Num Regular</vt:lpstr>
      <vt:lpstr>Raleway Regular</vt:lpstr>
      <vt:lpstr>Segoe UI</vt:lpstr>
      <vt:lpstr>Segoe UI Semilight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 Chesnokov</dc:creator>
  <cp:lastModifiedBy>Vadim Chesnokov</cp:lastModifiedBy>
  <cp:revision>7</cp:revision>
  <dcterms:created xsi:type="dcterms:W3CDTF">2024-10-15T07:18:36Z</dcterms:created>
  <dcterms:modified xsi:type="dcterms:W3CDTF">2024-10-16T04:46:56Z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