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3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62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13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openxmlformats.org/officeDocument/2006/relationships/customXml" Target="../customXml/item2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ustomXml" Target="../customXml/item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95D0F532-21E1-4C89-A1EA-D0C6702BA8B3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AA85D21C-4F04-45B9-A1F6-BDE27EB82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291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F532-21E1-4C89-A1EA-D0C6702BA8B3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5D21C-4F04-45B9-A1F6-BDE27EB82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579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F532-21E1-4C89-A1EA-D0C6702BA8B3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5D21C-4F04-45B9-A1F6-BDE27EB82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9490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F532-21E1-4C89-A1EA-D0C6702BA8B3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5D21C-4F04-45B9-A1F6-BDE27EB82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4621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F532-21E1-4C89-A1EA-D0C6702BA8B3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5D21C-4F04-45B9-A1F6-BDE27EB82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7622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F532-21E1-4C89-A1EA-D0C6702BA8B3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5D21C-4F04-45B9-A1F6-BDE27EB82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1927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F532-21E1-4C89-A1EA-D0C6702BA8B3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5D21C-4F04-45B9-A1F6-BDE27EB82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8609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95D0F532-21E1-4C89-A1EA-D0C6702BA8B3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5D21C-4F04-45B9-A1F6-BDE27EB82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5123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95D0F532-21E1-4C89-A1EA-D0C6702BA8B3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5D21C-4F04-45B9-A1F6-BDE27EB82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28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F532-21E1-4C89-A1EA-D0C6702BA8B3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5D21C-4F04-45B9-A1F6-BDE27EB82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264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F532-21E1-4C89-A1EA-D0C6702BA8B3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5D21C-4F04-45B9-A1F6-BDE27EB82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801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F532-21E1-4C89-A1EA-D0C6702BA8B3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5D21C-4F04-45B9-A1F6-BDE27EB82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436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F532-21E1-4C89-A1EA-D0C6702BA8B3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5D21C-4F04-45B9-A1F6-BDE27EB82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19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F532-21E1-4C89-A1EA-D0C6702BA8B3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5D21C-4F04-45B9-A1F6-BDE27EB82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089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F532-21E1-4C89-A1EA-D0C6702BA8B3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5D21C-4F04-45B9-A1F6-BDE27EB82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75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F532-21E1-4C89-A1EA-D0C6702BA8B3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5D21C-4F04-45B9-A1F6-BDE27EB82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452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F532-21E1-4C89-A1EA-D0C6702BA8B3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5D21C-4F04-45B9-A1F6-BDE27EB82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235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95D0F532-21E1-4C89-A1EA-D0C6702BA8B3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AA85D21C-4F04-45B9-A1F6-BDE27EB82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645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CFD3F-056A-4D5C-99E0-F164E3082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8155FEE-DC72-4D5D-B3F7-E616290439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4320" y="2907121"/>
            <a:ext cx="8802950" cy="2624482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0BE4883-1A41-40E1-9BDD-E6D987C59C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249" y="2286000"/>
            <a:ext cx="6136375" cy="621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67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02D92E-0D86-4CDE-B934-E053279517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381558"/>
            <a:ext cx="10492549" cy="4201234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= &lt;D, m&gt;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an interpretation</a:t>
            </a:r>
          </a:p>
          <a:p>
            <a:pPr lvl="1"/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| I | = D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the domain of I</a:t>
            </a:r>
          </a:p>
          <a:p>
            <a:pPr lvl="1"/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| X |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m(X)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predicate symbol or a function symbol</a:t>
            </a:r>
          </a:p>
          <a:p>
            <a:pPr lvl="1"/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As(I)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the set of assignment functions for variables over the domain of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  <a:p>
            <a:pPr lvl="2"/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80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∈ As(I)</a:t>
            </a:r>
            <a:r>
              <a:rPr lang="en-US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80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a: Var → | I |</a:t>
            </a:r>
            <a:r>
              <a:rPr lang="en-US" sz="18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 Var = set of variables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evaluation function </a:t>
            </a:r>
            <a:r>
              <a:rPr lang="en-US" sz="2400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400" b="1" i="0" baseline="-250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b="1" i="0" baseline="300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b="0" i="0" baseline="30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is defined:</a:t>
            </a:r>
          </a:p>
          <a:p>
            <a:pPr lvl="1"/>
            <a:r>
              <a:rPr lang="en-US" sz="2400" b="0" i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400" b="0" i="1" baseline="-250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b="0" i="1" baseline="300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b="0" i="1" baseline="30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(x) </a:t>
            </a:r>
            <a:r>
              <a:rPr lang="en-US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400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a(x), </a:t>
            </a:r>
            <a:r>
              <a:rPr lang="en-US" sz="2000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∈ Var</a:t>
            </a:r>
          </a:p>
          <a:p>
            <a:pPr lvl="1"/>
            <a:r>
              <a:rPr lang="en-US" sz="2000" b="0" i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000" b="0" i="1" baseline="-250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000" b="0" i="1" baseline="300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0" i="1" baseline="30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((∃x) A(x)) = T if and only if </a:t>
            </a:r>
            <a:r>
              <a:rPr lang="en-US" sz="2000" b="0" i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000" b="0" i="1" baseline="-250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a’</a:t>
            </a:r>
            <a:r>
              <a:rPr lang="en-US" sz="2000" b="0" i="1" baseline="300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0" i="1" baseline="30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((∀x) = T 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for a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a’</a:t>
            </a:r>
            <a:endParaRPr lang="en-US" sz="2000" i="1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b="0" i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000" b="0" i="1" baseline="-250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000" b="0" i="1" baseline="300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0" i="1" baseline="30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((∀x) A(x)) = T if and only if </a:t>
            </a:r>
            <a:r>
              <a:rPr lang="en-US" sz="2000" b="0" i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000" b="0" i="1" baseline="-250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a’</a:t>
            </a:r>
            <a:r>
              <a:rPr lang="en-US" sz="2000" b="0" i="1" baseline="300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0" i="1" baseline="30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((∀x) = T for any function a’</a:t>
            </a:r>
          </a:p>
          <a:p>
            <a:pPr lvl="1"/>
            <a:endParaRPr 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F532B0B-7B63-4B73-9216-F3D2E04B97B5}"/>
              </a:ext>
            </a:extLst>
          </p:cNvPr>
          <p:cNvSpPr txBox="1">
            <a:spLocks/>
          </p:cNvSpPr>
          <p:nvPr/>
        </p:nvSpPr>
        <p:spPr bwMode="gray">
          <a:xfrm>
            <a:off x="1154954" y="973668"/>
            <a:ext cx="9267430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>
                <a:cs typeface="Calibri Light" panose="020F0302020204030204"/>
              </a:rPr>
              <a:t>						                   Theoretical 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170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26F24-68C3-4EA9-98E2-311798649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9267430" cy="706964"/>
          </a:xfrm>
        </p:spPr>
        <p:txBody>
          <a:bodyPr/>
          <a:lstStyle/>
          <a:p>
            <a:r>
              <a:rPr lang="en-US" dirty="0">
                <a:cs typeface="Calibri Light" panose="020F0302020204030204"/>
              </a:rPr>
              <a:t>						                   Theoretical results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517018-D595-4B86-BFFE-4FC28D0CC1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9888867" cy="3416300"/>
          </a:xfrm>
        </p:spPr>
        <p:txBody>
          <a:bodyPr>
            <a:normAutofit fontScale="92500"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formula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is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consistent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if there is an interpretation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an assignment function a 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∈ As(</a:t>
            </a:r>
            <a:r>
              <a:rPr lang="en-US" sz="2400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such that </a:t>
            </a:r>
            <a:r>
              <a:rPr lang="en-US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400" b="0" i="0" baseline="-250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b="0" i="0" baseline="300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b="0" i="0" baseline="30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(A) = T. Otherwise the </a:t>
            </a:r>
            <a:r>
              <a:rPr lang="en-US" sz="2400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formula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en-US" sz="24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inconsistent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US" sz="24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formula A </a:t>
            </a:r>
            <a:r>
              <a:rPr lang="en-US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is true unde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the interpretation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if for any assignment function          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400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∈ As(I)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b="0" i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400" b="0" i="1" baseline="-250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b="0" i="1" baseline="300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b="0" i="1" baseline="30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(A) = T 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400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is called </a:t>
            </a:r>
            <a:r>
              <a:rPr lang="en-US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of A.</a:t>
            </a:r>
          </a:p>
          <a:p>
            <a:pPr marL="0" indent="0">
              <a:buNone/>
            </a:pPr>
            <a:endParaRPr lang="en-US" sz="24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formula A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false under the interpretation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if for any assignment function        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400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∈ As(I)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b="0" i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400" b="0" i="1" baseline="-250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b="0" i="1" baseline="300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b="0" i="1" baseline="30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(A) = F 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400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is called </a:t>
            </a:r>
            <a:r>
              <a:rPr lang="en-US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anti-model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of A.</a:t>
            </a:r>
          </a:p>
        </p:txBody>
      </p:sp>
    </p:spTree>
    <p:extLst>
      <p:ext uri="{BB962C8B-B14F-4D97-AF65-F5344CB8AC3E}">
        <p14:creationId xmlns:p14="http://schemas.microsoft.com/office/powerpoint/2010/main" val="1214440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989BC5-77AD-498A-8693-785AD3B154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06662"/>
            <a:ext cx="1125318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800" i="1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(U) = </a:t>
            </a:r>
            <a:r>
              <a:rPr lang="en-US" sz="2800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800" i="1" baseline="30000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8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((∀x)</a:t>
            </a:r>
            <a:r>
              <a:rPr lang="en-US" sz="2800" baseline="-25000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800" i="0" baseline="-25000" dirty="0" err="1">
                <a:effectLst/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∈N</a:t>
            </a:r>
            <a:r>
              <a:rPr lang="en-US" sz="28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(A(x) </a:t>
            </a:r>
            <a:r>
              <a:rPr lang="en-US" sz="2800" i="0" dirty="0">
                <a:effectLst/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en-US" sz="28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B(x)))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^ </a:t>
            </a:r>
            <a:r>
              <a:rPr lang="en-US" sz="2800" dirty="0" err="1"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800" i="1" baseline="30000" dirty="0" err="1"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800" dirty="0"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((∃x)</a:t>
            </a:r>
            <a:r>
              <a:rPr lang="en-US" sz="2800" baseline="-25000" dirty="0" err="1"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800" i="0" baseline="-25000" dirty="0" err="1">
                <a:effectLst/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∈N</a:t>
            </a:r>
            <a:r>
              <a:rPr lang="en-US" sz="2800" dirty="0"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(B(x) ^</a:t>
            </a:r>
            <a:r>
              <a:rPr lang="en-US" sz="2800" i="0" dirty="0">
                <a:solidFill>
                  <a:srgbClr val="E8EAED"/>
                </a:solidFill>
                <a:effectLst/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0" dirty="0">
                <a:effectLst/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¬A(x)</a:t>
            </a:r>
            <a:r>
              <a:rPr lang="en-US" sz="2800" dirty="0"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= </a:t>
            </a:r>
            <a:r>
              <a:rPr lang="en-US" sz="28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(∀x)</a:t>
            </a:r>
            <a:r>
              <a:rPr lang="en-US" sz="2800" baseline="-25000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800" i="0" baseline="-25000" dirty="0" err="1">
                <a:effectLst/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∈N</a:t>
            </a:r>
            <a:r>
              <a:rPr lang="en-US" sz="2800" i="0" baseline="-25000" dirty="0">
                <a:effectLst/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(x is prime </a:t>
            </a:r>
            <a:r>
              <a:rPr lang="en-US" sz="2800" i="0" dirty="0">
                <a:effectLst/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→ x is odd)</a:t>
            </a:r>
            <a:r>
              <a:rPr lang="en-US" sz="28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^ </a:t>
            </a:r>
            <a:r>
              <a:rPr lang="en-US" sz="2800" dirty="0"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(∃x)</a:t>
            </a:r>
            <a:r>
              <a:rPr lang="en-US" sz="2800" baseline="-25000" dirty="0" err="1"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800" i="0" baseline="-25000" dirty="0" err="1">
                <a:effectLst/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∈N</a:t>
            </a:r>
            <a:r>
              <a:rPr lang="en-US" sz="2800" dirty="0"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(x is odd ^</a:t>
            </a:r>
            <a:r>
              <a:rPr lang="en-US" sz="2800" i="0" dirty="0">
                <a:effectLst/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¬(x is prime))</a:t>
            </a:r>
            <a:r>
              <a:rPr lang="en-US" sz="2800" dirty="0"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= </a:t>
            </a:r>
            <a:r>
              <a:rPr lang="en-US" sz="28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(F </a:t>
            </a:r>
            <a:r>
              <a:rPr lang="en-US" sz="2800" i="0" dirty="0">
                <a:effectLst/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→ F</a:t>
            </a:r>
            <a:r>
              <a:rPr lang="en-US" sz="28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^ </a:t>
            </a:r>
            <a:r>
              <a:rPr lang="en-US" sz="2800" dirty="0"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(T ^ T)</a:t>
            </a: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= </a:t>
            </a:r>
            <a:r>
              <a:rPr lang="en-US" sz="28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^ </a:t>
            </a:r>
            <a:r>
              <a:rPr lang="en-US" sz="2800" dirty="0"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0D60C4-ADD9-4AD8-B89E-8505818724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7768" y="1108730"/>
            <a:ext cx="7267575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226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C948E-A3A7-4C3A-944C-45ABF047A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9276308" cy="706964"/>
          </a:xfrm>
        </p:spPr>
        <p:txBody>
          <a:bodyPr/>
          <a:lstStyle/>
          <a:p>
            <a:pPr algn="ctr"/>
            <a:r>
              <a:rPr lang="en-US" dirty="0">
                <a:cs typeface="Calibri Light"/>
              </a:rPr>
              <a:t>Conclusions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364A8A-0280-448F-8090-7A638A5AE6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0812145" cy="34163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800" i="1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(U) = T, U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evaluated as true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under the interpretation 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which is          a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U.</a:t>
            </a:r>
          </a:p>
        </p:txBody>
      </p:sp>
    </p:spTree>
    <p:extLst>
      <p:ext uri="{BB962C8B-B14F-4D97-AF65-F5344CB8AC3E}">
        <p14:creationId xmlns:p14="http://schemas.microsoft.com/office/powerpoint/2010/main" val="4116695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2F4383B09E06749B7DD530C84419D64" ma:contentTypeVersion="8" ma:contentTypeDescription="Create a new document." ma:contentTypeScope="" ma:versionID="a059f0c43395271a91ca51fd9188be83">
  <xsd:schema xmlns:xsd="http://www.w3.org/2001/XMLSchema" xmlns:xs="http://www.w3.org/2001/XMLSchema" xmlns:p="http://schemas.microsoft.com/office/2006/metadata/properties" xmlns:ns2="468a07fd-8133-444d-9e08-49d6dbf795fe" targetNamespace="http://schemas.microsoft.com/office/2006/metadata/properties" ma:root="true" ma:fieldsID="be1341f2abab4fb3bf48aebb2f9d0843" ns2:_="">
    <xsd:import namespace="468a07fd-8133-444d-9e08-49d6dbf795f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68a07fd-8133-444d-9e08-49d6dbf795f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4" nillable="true" ma:taxonomy="true" ma:internalName="lcf76f155ced4ddcb4097134ff3c332f" ma:taxonomyFieldName="MediaServiceImageTags" ma:displayName="Image Tags" ma:readOnly="false" ma:fieldId="{5cf76f15-5ced-4ddc-b409-7134ff3c332f}" ma:taxonomyMulti="true" ma:sspId="ef85decb-1301-438d-8b3f-81c7864c2a9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468a07fd-8133-444d-9e08-49d6dbf795fe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D2E6B7DE-9191-4302-9DDC-F85275A2A1C6}"/>
</file>

<file path=customXml/itemProps2.xml><?xml version="1.0" encoding="utf-8"?>
<ds:datastoreItem xmlns:ds="http://schemas.openxmlformats.org/officeDocument/2006/customXml" ds:itemID="{AC31AB5F-A4B8-4A49-85C3-AEC1221A3F1D}"/>
</file>

<file path=customXml/itemProps3.xml><?xml version="1.0" encoding="utf-8"?>
<ds:datastoreItem xmlns:ds="http://schemas.openxmlformats.org/officeDocument/2006/customXml" ds:itemID="{19F8609A-230D-4979-BC19-FCD5931EF4B8}"/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460</TotalTime>
  <Words>398</Words>
  <Application>Microsoft Office PowerPoint</Application>
  <PresentationFormat>Widescreen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Century Gothic</vt:lpstr>
      <vt:lpstr>Times New Roman</vt:lpstr>
      <vt:lpstr>Wingdings 3</vt:lpstr>
      <vt:lpstr>Ion Boardroom</vt:lpstr>
      <vt:lpstr>Problem Statement</vt:lpstr>
      <vt:lpstr>PowerPoint Presentation</vt:lpstr>
      <vt:lpstr>                         Theoretical results</vt:lpstr>
      <vt:lpstr>PowerPoint Presentation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Statement</dc:title>
  <dc:creator>Bogdan PC</dc:creator>
  <cp:lastModifiedBy>Bogdan PC</cp:lastModifiedBy>
  <cp:revision>6</cp:revision>
  <dcterms:created xsi:type="dcterms:W3CDTF">2021-11-02T14:14:15Z</dcterms:created>
  <dcterms:modified xsi:type="dcterms:W3CDTF">2021-11-04T09:40:56Z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0x01010032F4383B09E06749B7DD530C84419D64</vt:lpwstr>
  </property>
  <property fmtid="{D5CDD505-2E9C-101B-9397-08002B2CF9AE}" pid="3" name="MediaServiceImageTags">
    <vt:lpwstr/>
  </property>
</Properties>
</file>