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4" r:id="rId3"/>
    <p:sldId id="260" r:id="rId4"/>
    <p:sldId id="259" r:id="rId5"/>
    <p:sldId id="262" r:id="rId6"/>
    <p:sldId id="257" r:id="rId7"/>
    <p:sldId id="258" r:id="rId8"/>
    <p:sldId id="263" r:id="rId9"/>
    <p:sldId id="265" r:id="rId10"/>
    <p:sldId id="266" r:id="rId11"/>
    <p:sldId id="267" r:id="rId12"/>
    <p:sldId id="268" r:id="rId13"/>
    <p:sldId id="269" r:id="rId14"/>
    <p:sldId id="270" r:id="rId15"/>
    <p:sldId id="271" r:id="rId16"/>
    <p:sldId id="272" r:id="rId17"/>
    <p:sldId id="273" r:id="rId18"/>
    <p:sldId id="274" r:id="rId19"/>
    <p:sldId id="261"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33" autoAdjust="0"/>
  </p:normalViewPr>
  <p:slideViewPr>
    <p:cSldViewPr snapToGrid="0">
      <p:cViewPr varScale="1">
        <p:scale>
          <a:sx n="112" d="100"/>
          <a:sy n="112"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3EA44-B0E9-43A1-AF65-EA85EAB27F11}" type="datetimeFigureOut">
              <a:rPr lang="en-GB" smtClean="0"/>
              <a:t>14/03/2019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DB652-7471-4678-AD55-D1380CAA35EC}" type="slidenum">
              <a:rPr lang="en-GB" smtClean="0"/>
              <a:t>‹#›</a:t>
            </a:fld>
            <a:endParaRPr lang="en-GB"/>
          </a:p>
        </p:txBody>
      </p:sp>
    </p:spTree>
    <p:extLst>
      <p:ext uri="{BB962C8B-B14F-4D97-AF65-F5344CB8AC3E}">
        <p14:creationId xmlns:p14="http://schemas.microsoft.com/office/powerpoint/2010/main" val="162331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http://www.advancesharp.com/blog/1094/interface-in-c-with-real-time-example</a:t>
            </a:r>
            <a:endParaRPr lang="en-GB" dirty="0"/>
          </a:p>
        </p:txBody>
      </p:sp>
      <p:sp>
        <p:nvSpPr>
          <p:cNvPr id="4" name="Slide Number Placeholder 3"/>
          <p:cNvSpPr>
            <a:spLocks noGrp="1"/>
          </p:cNvSpPr>
          <p:nvPr>
            <p:ph type="sldNum" sz="quarter" idx="10"/>
          </p:nvPr>
        </p:nvSpPr>
        <p:spPr/>
        <p:txBody>
          <a:bodyPr/>
          <a:lstStyle/>
          <a:p>
            <a:fld id="{46DDB652-7471-4678-AD55-D1380CAA35EC}" type="slidenum">
              <a:rPr lang="en-GB" smtClean="0"/>
              <a:t>5</a:t>
            </a:fld>
            <a:endParaRPr lang="en-GB"/>
          </a:p>
        </p:txBody>
      </p:sp>
    </p:spTree>
    <p:extLst>
      <p:ext uri="{BB962C8B-B14F-4D97-AF65-F5344CB8AC3E}">
        <p14:creationId xmlns:p14="http://schemas.microsoft.com/office/powerpoint/2010/main" val="62359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This chapter is excerpted from Learning C# 3.0: Master the fundamentals of C# 3.0 by Jesse Liberty, Brian MacDonald, published by O'Reilly Media</a:t>
            </a:r>
            <a:endParaRPr lang="ga-IE" dirty="0" smtClean="0"/>
          </a:p>
          <a:p>
            <a:r>
              <a:rPr lang="en-GB" dirty="0" smtClean="0"/>
              <a:t>https://www.tutorialsteacher.com/csharp/csharp-delegates</a:t>
            </a:r>
            <a:endParaRPr lang="en-GB" dirty="0"/>
          </a:p>
        </p:txBody>
      </p:sp>
      <p:sp>
        <p:nvSpPr>
          <p:cNvPr id="4" name="Slide Number Placeholder 3"/>
          <p:cNvSpPr>
            <a:spLocks noGrp="1"/>
          </p:cNvSpPr>
          <p:nvPr>
            <p:ph type="sldNum" sz="quarter" idx="10"/>
          </p:nvPr>
        </p:nvSpPr>
        <p:spPr/>
        <p:txBody>
          <a:bodyPr/>
          <a:lstStyle/>
          <a:p>
            <a:fld id="{46DDB652-7471-4678-AD55-D1380CAA35EC}" type="slidenum">
              <a:rPr lang="en-GB" smtClean="0"/>
              <a:t>8</a:t>
            </a:fld>
            <a:endParaRPr lang="en-GB"/>
          </a:p>
        </p:txBody>
      </p:sp>
    </p:spTree>
    <p:extLst>
      <p:ext uri="{BB962C8B-B14F-4D97-AF65-F5344CB8AC3E}">
        <p14:creationId xmlns:p14="http://schemas.microsoft.com/office/powerpoint/2010/main" val="113479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3/14/2019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atin typeface="Candara" panose="020E0502030303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50000"/>
              </a:lnSpc>
              <a:defRPr sz="2800">
                <a:latin typeface="Trebuchet MS" panose="020B0603020202020204" pitchFamily="34" charset="0"/>
              </a:defRPr>
            </a:lvl1pPr>
            <a:lvl2pPr>
              <a:lnSpc>
                <a:spcPct val="150000"/>
              </a:lnSpc>
              <a:defRPr sz="2400">
                <a:solidFill>
                  <a:schemeClr val="tx2">
                    <a:lumMod val="50000"/>
                    <a:lumOff val="50000"/>
                  </a:schemeClr>
                </a:solidFill>
                <a:latin typeface="Trebuchet MS" panose="020B0603020202020204" pitchFamily="34" charset="0"/>
              </a:defRPr>
            </a:lvl2pPr>
            <a:lvl3pPr>
              <a:lnSpc>
                <a:spcPct val="150000"/>
              </a:lnSpc>
              <a:defRPr sz="2000">
                <a:latin typeface="Trebuchet MS" panose="020B0603020202020204" pitchFamily="34" charset="0"/>
              </a:defRPr>
            </a:lvl3pPr>
            <a:lvl4pPr>
              <a:lnSpc>
                <a:spcPct val="150000"/>
              </a:lnSpc>
              <a:defRPr sz="1800">
                <a:latin typeface="Trebuchet MS" panose="020B0603020202020204" pitchFamily="34" charset="0"/>
              </a:defRPr>
            </a:lvl4pPr>
            <a:lvl5pPr>
              <a:lnSpc>
                <a:spcPct val="150000"/>
              </a:lnSpc>
              <a:defRPr sz="1800">
                <a:latin typeface="Trebuchet MS" panose="020B0603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3/14/2019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3/14/2019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3/14/2019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3/14/2019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ga-IE" sz="5400" dirty="0" smtClean="0">
                <a:latin typeface="Algerian" panose="04020705040A02060702" pitchFamily="82" charset="0"/>
              </a:rPr>
              <a:t>Interfaces </a:t>
            </a:r>
            <a:br>
              <a:rPr lang="ga-IE" sz="5400" dirty="0" smtClean="0">
                <a:latin typeface="Algerian" panose="04020705040A02060702" pitchFamily="82" charset="0"/>
              </a:rPr>
            </a:br>
            <a:r>
              <a:rPr lang="ga-IE" sz="5400" dirty="0" smtClean="0">
                <a:latin typeface="Algerian" panose="04020705040A02060702" pitchFamily="82" charset="0"/>
              </a:rPr>
              <a:t>and </a:t>
            </a:r>
            <a:br>
              <a:rPr lang="ga-IE" sz="5400" dirty="0" smtClean="0">
                <a:latin typeface="Algerian" panose="04020705040A02060702" pitchFamily="82" charset="0"/>
              </a:rPr>
            </a:br>
            <a:r>
              <a:rPr lang="ga-IE" sz="5400" dirty="0" smtClean="0">
                <a:latin typeface="Algerian" panose="04020705040A02060702" pitchFamily="82" charset="0"/>
              </a:rPr>
              <a:t>delegates</a:t>
            </a:r>
            <a:endParaRPr lang="en-GB" sz="5400" dirty="0">
              <a:latin typeface="Algerian" panose="04020705040A02060702" pitchFamily="82" charset="0"/>
            </a:endParaRPr>
          </a:p>
        </p:txBody>
      </p:sp>
      <p:sp>
        <p:nvSpPr>
          <p:cNvPr id="3" name="Subtitle 2"/>
          <p:cNvSpPr>
            <a:spLocks noGrp="1"/>
          </p:cNvSpPr>
          <p:nvPr>
            <p:ph type="subTitle" idx="1"/>
          </p:nvPr>
        </p:nvSpPr>
        <p:spPr/>
        <p:txBody>
          <a:bodyPr/>
          <a:lstStyle/>
          <a:p>
            <a:r>
              <a:rPr lang="ga-IE" dirty="0" smtClean="0"/>
              <a:t>Chapter - 11</a:t>
            </a:r>
            <a:endParaRPr lang="en-GB" dirty="0"/>
          </a:p>
        </p:txBody>
      </p:sp>
    </p:spTree>
    <p:extLst>
      <p:ext uri="{BB962C8B-B14F-4D97-AF65-F5344CB8AC3E}">
        <p14:creationId xmlns:p14="http://schemas.microsoft.com/office/powerpoint/2010/main" val="2778307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Declaring a delegate</a:t>
            </a:r>
            <a:endParaRPr lang="en-GB" dirty="0"/>
          </a:p>
        </p:txBody>
      </p:sp>
      <p:sp>
        <p:nvSpPr>
          <p:cNvPr id="3" name="Content Placeholder 2"/>
          <p:cNvSpPr>
            <a:spLocks noGrp="1"/>
          </p:cNvSpPr>
          <p:nvPr>
            <p:ph idx="1"/>
          </p:nvPr>
        </p:nvSpPr>
        <p:spPr>
          <a:xfrm>
            <a:off x="1251678" y="2286001"/>
            <a:ext cx="10178322" cy="4354081"/>
          </a:xfrm>
        </p:spPr>
        <p:txBody>
          <a:bodyPr>
            <a:normAutofit/>
          </a:bodyPr>
          <a:lstStyle/>
          <a:p>
            <a:r>
              <a:rPr lang="en-IE" sz="1600" dirty="0"/>
              <a:t>You create a delegate with the </a:t>
            </a:r>
            <a:r>
              <a:rPr lang="en-IE" sz="1600" b="1" dirty="0">
                <a:solidFill>
                  <a:schemeClr val="tx2">
                    <a:lumMod val="50000"/>
                    <a:lumOff val="50000"/>
                  </a:schemeClr>
                </a:solidFill>
              </a:rPr>
              <a:t>delegate keyword</a:t>
            </a:r>
            <a:r>
              <a:rPr lang="en-IE" sz="1600" dirty="0"/>
              <a:t>, followed by a return type and the signature of the methods that can be delegated to it, as in the following:</a:t>
            </a:r>
          </a:p>
          <a:p>
            <a:pPr lvl="1"/>
            <a:r>
              <a:rPr lang="en-IE" sz="1400" dirty="0"/>
              <a:t>public delegate </a:t>
            </a:r>
            <a:r>
              <a:rPr lang="en-IE" sz="1400" dirty="0" err="1"/>
              <a:t>int</a:t>
            </a:r>
            <a:r>
              <a:rPr lang="en-IE" sz="1400" dirty="0"/>
              <a:t> </a:t>
            </a:r>
            <a:r>
              <a:rPr lang="en-IE" sz="1400" dirty="0" err="1"/>
              <a:t>FindResult</a:t>
            </a:r>
            <a:r>
              <a:rPr lang="en-IE" sz="1400" dirty="0"/>
              <a:t>(object obj1, object obj2</a:t>
            </a:r>
            <a:r>
              <a:rPr lang="en-IE" sz="1400" dirty="0" smtClean="0"/>
              <a:t>);</a:t>
            </a:r>
            <a:endParaRPr lang="ga-IE" sz="1400" dirty="0"/>
          </a:p>
          <a:p>
            <a:r>
              <a:rPr lang="en-IE" sz="1600" dirty="0" smtClean="0"/>
              <a:t>This </a:t>
            </a:r>
            <a:r>
              <a:rPr lang="en-IE" sz="1600" dirty="0"/>
              <a:t>declaration defines a delegate named </a:t>
            </a:r>
            <a:r>
              <a:rPr lang="en-IE" sz="1600" dirty="0" err="1"/>
              <a:t>FindResult</a:t>
            </a:r>
            <a:r>
              <a:rPr lang="en-IE" sz="1600" dirty="0"/>
              <a:t>, which will encapsulate any method that takes two objects as parameters and that returns an int</a:t>
            </a:r>
            <a:r>
              <a:rPr lang="en-IE" sz="1600" dirty="0" smtClean="0"/>
              <a:t>.</a:t>
            </a:r>
            <a:endParaRPr lang="ga-IE" sz="1600" dirty="0" smtClean="0"/>
          </a:p>
          <a:p>
            <a:r>
              <a:rPr lang="en-IE" sz="1600" b="1" dirty="0">
                <a:solidFill>
                  <a:schemeClr val="accent4">
                    <a:lumMod val="75000"/>
                  </a:schemeClr>
                </a:solidFill>
              </a:rPr>
              <a:t>Once the delegate is defined, you can encapsulate a member method with that delegate by creating an instance of the delegate, passing in a method that matches the return type and signature. </a:t>
            </a:r>
            <a:endParaRPr lang="ga-IE" sz="1600" b="1" dirty="0" smtClean="0">
              <a:solidFill>
                <a:schemeClr val="accent4">
                  <a:lumMod val="75000"/>
                </a:schemeClr>
              </a:solidFill>
            </a:endParaRPr>
          </a:p>
          <a:p>
            <a:r>
              <a:rPr lang="en-IE" sz="1600" dirty="0" smtClean="0"/>
              <a:t>Notice </a:t>
            </a:r>
            <a:r>
              <a:rPr lang="en-IE" sz="1600" dirty="0"/>
              <a:t>that the </a:t>
            </a:r>
            <a:r>
              <a:rPr lang="en-IE" sz="1600" dirty="0">
                <a:solidFill>
                  <a:srgbClr val="00B050"/>
                </a:solidFill>
              </a:rPr>
              <a:t>delegate has no method body</a:t>
            </a:r>
            <a:r>
              <a:rPr lang="en-IE" sz="1600" dirty="0"/>
              <a:t>; that's because you're not defining the method here. You're simply saying that this delegate can encapsulate any method with the appropriate signature; you don't care what it does or how it does it, as long as it has the right parameters and returns the correct type.</a:t>
            </a:r>
            <a:endParaRPr lang="en-GB" sz="1600" dirty="0"/>
          </a:p>
        </p:txBody>
      </p:sp>
      <p:pic>
        <p:nvPicPr>
          <p:cNvPr id="4" name="Picture 3"/>
          <p:cNvPicPr>
            <a:picLocks noChangeAspect="1"/>
          </p:cNvPicPr>
          <p:nvPr/>
        </p:nvPicPr>
        <p:blipFill>
          <a:blip r:embed="rId2"/>
          <a:stretch>
            <a:fillRect/>
          </a:stretch>
        </p:blipFill>
        <p:spPr>
          <a:xfrm>
            <a:off x="5403390" y="1217954"/>
            <a:ext cx="5743575" cy="952500"/>
          </a:xfrm>
          <a:prstGeom prst="rect">
            <a:avLst/>
          </a:prstGeom>
        </p:spPr>
      </p:pic>
    </p:spTree>
    <p:extLst>
      <p:ext uri="{BB962C8B-B14F-4D97-AF65-F5344CB8AC3E}">
        <p14:creationId xmlns:p14="http://schemas.microsoft.com/office/powerpoint/2010/main" val="404141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Declaring a delegate</a:t>
            </a:r>
            <a:endParaRPr lang="en-GB" dirty="0"/>
          </a:p>
        </p:txBody>
      </p:sp>
      <p:sp>
        <p:nvSpPr>
          <p:cNvPr id="3" name="Content Placeholder 2"/>
          <p:cNvSpPr>
            <a:spLocks noGrp="1"/>
          </p:cNvSpPr>
          <p:nvPr>
            <p:ph idx="1"/>
          </p:nvPr>
        </p:nvSpPr>
        <p:spPr>
          <a:xfrm>
            <a:off x="892755" y="1439967"/>
            <a:ext cx="10178322" cy="5123203"/>
          </a:xfrm>
        </p:spPr>
        <p:txBody>
          <a:bodyPr>
            <a:noAutofit/>
          </a:bodyPr>
          <a:lstStyle/>
          <a:p>
            <a:pPr>
              <a:lnSpc>
                <a:spcPct val="200000"/>
              </a:lnSpc>
            </a:pPr>
            <a:r>
              <a:rPr lang="en-IE" sz="1600" dirty="0"/>
              <a:t>Delegates decouple the class that declares the delegate from the class that uses the delegate. </a:t>
            </a:r>
            <a:r>
              <a:rPr lang="en-IE" sz="1600" dirty="0" smtClean="0"/>
              <a:t>The </a:t>
            </a:r>
            <a:r>
              <a:rPr lang="en-IE" sz="1600" dirty="0"/>
              <a:t>class that declares the delegate </a:t>
            </a:r>
            <a:r>
              <a:rPr lang="en-IE" sz="1600" dirty="0" err="1"/>
              <a:t>FindResult</a:t>
            </a:r>
            <a:r>
              <a:rPr lang="en-IE" sz="1600" dirty="0"/>
              <a:t> doesn't need to know how the result is found, or what class uses the delegate; all it needs to do is get an </a:t>
            </a:r>
            <a:r>
              <a:rPr lang="en-IE" sz="1600" dirty="0" err="1"/>
              <a:t>int</a:t>
            </a:r>
            <a:r>
              <a:rPr lang="en-IE" sz="1600" dirty="0"/>
              <a:t> back.</a:t>
            </a:r>
          </a:p>
          <a:p>
            <a:pPr>
              <a:lnSpc>
                <a:spcPct val="200000"/>
              </a:lnSpc>
            </a:pPr>
            <a:r>
              <a:rPr lang="en-IE" sz="1600" dirty="0" smtClean="0"/>
              <a:t>For </a:t>
            </a:r>
            <a:r>
              <a:rPr lang="en-IE" sz="1600" dirty="0"/>
              <a:t>example, suppose you have a class called </a:t>
            </a:r>
            <a:r>
              <a:rPr lang="en-IE" sz="1600" dirty="0" err="1"/>
              <a:t>MediaStorage</a:t>
            </a:r>
            <a:r>
              <a:rPr lang="en-IE" sz="1600" dirty="0"/>
              <a:t> that you use to store and manage various media files-audio files, video files, animation files; the type of file doesn't matter to the class. Suppose further that you want this class to be able to play the files to make sure they can be played successfully, and report on whether they played properly or not (as a way of testing whether the file is valid). The </a:t>
            </a:r>
            <a:r>
              <a:rPr lang="en-IE" sz="1600" dirty="0" err="1"/>
              <a:t>MediaStorage</a:t>
            </a:r>
            <a:r>
              <a:rPr lang="en-IE" sz="1600" dirty="0"/>
              <a:t> class doesn't need to know how to play the files; it just needs to receive a code indicating whether the file played successfully or not</a:t>
            </a:r>
            <a:r>
              <a:rPr lang="en-IE" sz="1600" dirty="0" smtClean="0"/>
              <a:t>.</a:t>
            </a:r>
            <a:endParaRPr lang="en-IE" sz="1600" dirty="0"/>
          </a:p>
        </p:txBody>
      </p:sp>
    </p:spTree>
    <p:extLst>
      <p:ext uri="{BB962C8B-B14F-4D97-AF65-F5344CB8AC3E}">
        <p14:creationId xmlns:p14="http://schemas.microsoft.com/office/powerpoint/2010/main" val="116712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Delegate declaration</a:t>
            </a:r>
            <a:endParaRPr lang="en-GB" dirty="0"/>
          </a:p>
        </p:txBody>
      </p:sp>
      <p:sp>
        <p:nvSpPr>
          <p:cNvPr id="3" name="Content Placeholder 2"/>
          <p:cNvSpPr>
            <a:spLocks noGrp="1"/>
          </p:cNvSpPr>
          <p:nvPr>
            <p:ph idx="1"/>
          </p:nvPr>
        </p:nvSpPr>
        <p:spPr/>
        <p:txBody>
          <a:bodyPr>
            <a:normAutofit fontScale="92500" lnSpcReduction="20000"/>
          </a:bodyPr>
          <a:lstStyle/>
          <a:p>
            <a:r>
              <a:rPr lang="en-IE" dirty="0"/>
              <a:t>The delegate declaration in </a:t>
            </a:r>
            <a:r>
              <a:rPr lang="en-IE" dirty="0" err="1"/>
              <a:t>MediaStorage</a:t>
            </a:r>
            <a:r>
              <a:rPr lang="en-IE" dirty="0"/>
              <a:t> is rather simple:</a:t>
            </a:r>
          </a:p>
          <a:p>
            <a:pPr lvl="1"/>
            <a:r>
              <a:rPr lang="en-IE" dirty="0" smtClean="0"/>
              <a:t>public </a:t>
            </a:r>
            <a:r>
              <a:rPr lang="en-IE" dirty="0"/>
              <a:t>delegate </a:t>
            </a:r>
            <a:r>
              <a:rPr lang="en-IE" dirty="0" err="1"/>
              <a:t>int</a:t>
            </a:r>
            <a:r>
              <a:rPr lang="en-IE" dirty="0"/>
              <a:t> </a:t>
            </a:r>
            <a:r>
              <a:rPr lang="en-IE" dirty="0" err="1"/>
              <a:t>PlayMedia</a:t>
            </a:r>
            <a:r>
              <a:rPr lang="en-IE" dirty="0"/>
              <a:t>();</a:t>
            </a:r>
          </a:p>
          <a:p>
            <a:r>
              <a:rPr lang="en-IE" dirty="0"/>
              <a:t>This delegate takes no parameters, but expects an </a:t>
            </a:r>
            <a:r>
              <a:rPr lang="en-IE" dirty="0" err="1"/>
              <a:t>int</a:t>
            </a:r>
            <a:r>
              <a:rPr lang="en-IE" dirty="0"/>
              <a:t> as a return value, to indicate whether the file played successfully. </a:t>
            </a:r>
            <a:endParaRPr lang="ga-IE" dirty="0" smtClean="0"/>
          </a:p>
          <a:p>
            <a:r>
              <a:rPr lang="en-IE" dirty="0" smtClean="0"/>
              <a:t>A </a:t>
            </a:r>
            <a:r>
              <a:rPr lang="en-IE" dirty="0"/>
              <a:t>value of 0 indicates success; anything else indicates failure. Note again that the method has no body.</a:t>
            </a:r>
            <a:endParaRPr lang="en-GB" dirty="0"/>
          </a:p>
        </p:txBody>
      </p:sp>
    </p:spTree>
    <p:extLst>
      <p:ext uri="{BB962C8B-B14F-4D97-AF65-F5344CB8AC3E}">
        <p14:creationId xmlns:p14="http://schemas.microsoft.com/office/powerpoint/2010/main" val="202321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Delegate usage</a:t>
            </a:r>
            <a:endParaRPr lang="en-GB" dirty="0"/>
          </a:p>
        </p:txBody>
      </p:sp>
      <p:sp>
        <p:nvSpPr>
          <p:cNvPr id="3" name="Content Placeholder 2"/>
          <p:cNvSpPr>
            <a:spLocks noGrp="1"/>
          </p:cNvSpPr>
          <p:nvPr>
            <p:ph idx="1"/>
          </p:nvPr>
        </p:nvSpPr>
        <p:spPr/>
        <p:txBody>
          <a:bodyPr/>
          <a:lstStyle/>
          <a:p>
            <a:r>
              <a:rPr lang="en-IE" dirty="0"/>
              <a:t>The only other method in </a:t>
            </a:r>
            <a:r>
              <a:rPr lang="en-IE" dirty="0" err="1"/>
              <a:t>MediaStorage</a:t>
            </a:r>
            <a:r>
              <a:rPr lang="en-IE" dirty="0"/>
              <a:t> is </a:t>
            </a:r>
            <a:r>
              <a:rPr lang="en-IE" dirty="0" err="1"/>
              <a:t>ReportResult</a:t>
            </a:r>
            <a:r>
              <a:rPr lang="en-IE" dirty="0"/>
              <a:t>( ), which </a:t>
            </a:r>
            <a:r>
              <a:rPr lang="en-IE" dirty="0" smtClean="0"/>
              <a:t>outputs </a:t>
            </a:r>
            <a:r>
              <a:rPr lang="en-IE" dirty="0"/>
              <a:t>to the console the result from the media test:</a:t>
            </a:r>
            <a:endParaRPr lang="en-GB" dirty="0"/>
          </a:p>
        </p:txBody>
      </p:sp>
      <p:pic>
        <p:nvPicPr>
          <p:cNvPr id="4" name="Picture 3"/>
          <p:cNvPicPr>
            <a:picLocks noChangeAspect="1"/>
          </p:cNvPicPr>
          <p:nvPr/>
        </p:nvPicPr>
        <p:blipFill>
          <a:blip r:embed="rId2"/>
          <a:stretch>
            <a:fillRect/>
          </a:stretch>
        </p:blipFill>
        <p:spPr>
          <a:xfrm>
            <a:off x="2538099" y="3559056"/>
            <a:ext cx="6289705" cy="3169422"/>
          </a:xfrm>
          <a:prstGeom prst="rect">
            <a:avLst/>
          </a:prstGeom>
        </p:spPr>
      </p:pic>
    </p:spTree>
    <p:extLst>
      <p:ext uri="{BB962C8B-B14F-4D97-AF65-F5344CB8AC3E}">
        <p14:creationId xmlns:p14="http://schemas.microsoft.com/office/powerpoint/2010/main" val="100321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Delegate usage</a:t>
            </a:r>
            <a:endParaRPr lang="en-GB" dirty="0"/>
          </a:p>
        </p:txBody>
      </p:sp>
      <p:sp>
        <p:nvSpPr>
          <p:cNvPr id="3" name="Content Placeholder 2"/>
          <p:cNvSpPr>
            <a:spLocks noGrp="1"/>
          </p:cNvSpPr>
          <p:nvPr>
            <p:ph idx="1"/>
          </p:nvPr>
        </p:nvSpPr>
        <p:spPr>
          <a:xfrm>
            <a:off x="1153682" y="1874517"/>
            <a:ext cx="10152404" cy="4808294"/>
          </a:xfrm>
        </p:spPr>
        <p:txBody>
          <a:bodyPr>
            <a:normAutofit fontScale="70000" lnSpcReduction="20000"/>
          </a:bodyPr>
          <a:lstStyle/>
          <a:p>
            <a:pPr>
              <a:lnSpc>
                <a:spcPct val="170000"/>
              </a:lnSpc>
            </a:pPr>
            <a:r>
              <a:rPr lang="en-IE" dirty="0"/>
              <a:t>This looks like a normal method, except for the parameter it takes: </a:t>
            </a:r>
            <a:r>
              <a:rPr lang="en-IE" dirty="0" err="1"/>
              <a:t>playerDelegate</a:t>
            </a:r>
            <a:r>
              <a:rPr lang="en-IE" dirty="0"/>
              <a:t>, which is not an </a:t>
            </a:r>
            <a:r>
              <a:rPr lang="en-IE" dirty="0" err="1"/>
              <a:t>int</a:t>
            </a:r>
            <a:r>
              <a:rPr lang="en-IE" dirty="0"/>
              <a:t>, as you might expect, but rather a delegate, of type </a:t>
            </a:r>
            <a:r>
              <a:rPr lang="en-IE" dirty="0" err="1"/>
              <a:t>PlayMedia</a:t>
            </a:r>
            <a:r>
              <a:rPr lang="en-IE" dirty="0"/>
              <a:t>, which you declared earlier. It's not easy to think of a method in the same terms that you might normally think of an object, but that's how delegates work.</a:t>
            </a:r>
          </a:p>
          <a:p>
            <a:pPr>
              <a:lnSpc>
                <a:spcPct val="170000"/>
              </a:lnSpc>
            </a:pPr>
            <a:r>
              <a:rPr lang="en-IE" dirty="0" smtClean="0"/>
              <a:t>In </a:t>
            </a:r>
            <a:r>
              <a:rPr lang="en-IE" dirty="0"/>
              <a:t>the body of the method, you can't declare </a:t>
            </a:r>
            <a:r>
              <a:rPr lang="en-IE" dirty="0" err="1"/>
              <a:t>playerDelegate</a:t>
            </a:r>
            <a:r>
              <a:rPr lang="en-IE" dirty="0"/>
              <a:t> directly as an integer, because </a:t>
            </a:r>
            <a:r>
              <a:rPr lang="en-IE" dirty="0" err="1"/>
              <a:t>playerDelegate</a:t>
            </a:r>
            <a:r>
              <a:rPr lang="en-IE" dirty="0"/>
              <a:t> is a reference to a method. Instead, you evaluate the method that the delegate points to, and compare the result. That's why you're testing </a:t>
            </a:r>
            <a:r>
              <a:rPr lang="en-IE" dirty="0" err="1"/>
              <a:t>playerDelegate</a:t>
            </a:r>
            <a:r>
              <a:rPr lang="en-IE" dirty="0"/>
              <a:t>()==0. From there, you just output an appropriate message.</a:t>
            </a:r>
            <a:endParaRPr lang="en-GB" dirty="0"/>
          </a:p>
        </p:txBody>
      </p:sp>
    </p:spTree>
    <p:extLst>
      <p:ext uri="{BB962C8B-B14F-4D97-AF65-F5344CB8AC3E}">
        <p14:creationId xmlns:p14="http://schemas.microsoft.com/office/powerpoint/2010/main" val="26421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60202"/>
          </a:xfrm>
        </p:spPr>
        <p:txBody>
          <a:bodyPr>
            <a:normAutofit fontScale="90000"/>
          </a:bodyPr>
          <a:lstStyle/>
          <a:p>
            <a:r>
              <a:rPr lang="ga-IE" dirty="0"/>
              <a:t>Delegate usage</a:t>
            </a:r>
            <a:endParaRPr lang="en-GB" dirty="0"/>
          </a:p>
        </p:txBody>
      </p:sp>
      <p:sp>
        <p:nvSpPr>
          <p:cNvPr id="3" name="Content Placeholder 2"/>
          <p:cNvSpPr>
            <a:spLocks noGrp="1"/>
          </p:cNvSpPr>
          <p:nvPr>
            <p:ph idx="1"/>
          </p:nvPr>
        </p:nvSpPr>
        <p:spPr>
          <a:xfrm>
            <a:off x="1251678" y="1486969"/>
            <a:ext cx="10302236" cy="5371032"/>
          </a:xfrm>
        </p:spPr>
        <p:txBody>
          <a:bodyPr>
            <a:normAutofit fontScale="55000" lnSpcReduction="20000"/>
          </a:bodyPr>
          <a:lstStyle/>
          <a:p>
            <a:r>
              <a:rPr lang="en-IE" dirty="0"/>
              <a:t>Take a look now at one of the media player classes</a:t>
            </a:r>
            <a:r>
              <a:rPr lang="en-IE" dirty="0" smtClean="0"/>
              <a:t>:</a:t>
            </a:r>
            <a:endParaRPr lang="ga-IE" dirty="0" smtClean="0"/>
          </a:p>
          <a:p>
            <a:endParaRPr lang="ga-IE" dirty="0"/>
          </a:p>
          <a:p>
            <a:endParaRPr lang="ga-IE" dirty="0" smtClean="0"/>
          </a:p>
          <a:p>
            <a:endParaRPr lang="ga-IE" dirty="0"/>
          </a:p>
          <a:p>
            <a:endParaRPr lang="ga-IE" dirty="0" smtClean="0"/>
          </a:p>
          <a:p>
            <a:endParaRPr lang="ga-IE" dirty="0"/>
          </a:p>
          <a:p>
            <a:endParaRPr lang="ga-IE" dirty="0" smtClean="0"/>
          </a:p>
          <a:p>
            <a:endParaRPr lang="ga-IE" dirty="0" smtClean="0"/>
          </a:p>
          <a:p>
            <a:r>
              <a:rPr lang="en-IE" dirty="0"/>
              <a:t>This class has one </a:t>
            </a:r>
            <a:r>
              <a:rPr lang="en-IE" dirty="0" smtClean="0"/>
              <a:t>private </a:t>
            </a:r>
            <a:r>
              <a:rPr lang="en-IE" dirty="0"/>
              <a:t>member, and a simple public method that simulates playing an audio file and returning a status code in the form of an int. This method, </a:t>
            </a:r>
            <a:r>
              <a:rPr lang="en-IE" dirty="0" err="1"/>
              <a:t>PlayAudioFile</a:t>
            </a:r>
            <a:r>
              <a:rPr lang="en-IE" dirty="0"/>
              <a:t>( ), has the signature the delegate requires, so this method can be used with the delegate. (Of course, a real media player would have many more methods than just this one, but we're keeping things simple for testing purposes.)</a:t>
            </a:r>
          </a:p>
          <a:p>
            <a:r>
              <a:rPr lang="en-IE" dirty="0"/>
              <a:t>The other media player class is </a:t>
            </a:r>
            <a:r>
              <a:rPr lang="en-IE" dirty="0" err="1"/>
              <a:t>VideoPlayer</a:t>
            </a:r>
            <a:r>
              <a:rPr lang="en-IE" dirty="0"/>
              <a:t>, with a similar </a:t>
            </a:r>
            <a:r>
              <a:rPr lang="en-IE" dirty="0" err="1"/>
              <a:t>PlayVideoFile</a:t>
            </a:r>
            <a:r>
              <a:rPr lang="en-IE" dirty="0"/>
              <a:t>( ) method.</a:t>
            </a:r>
          </a:p>
          <a:p>
            <a:endParaRPr lang="en-GB" dirty="0"/>
          </a:p>
        </p:txBody>
      </p:sp>
      <p:pic>
        <p:nvPicPr>
          <p:cNvPr id="4" name="Picture 3"/>
          <p:cNvPicPr>
            <a:picLocks noChangeAspect="1"/>
          </p:cNvPicPr>
          <p:nvPr/>
        </p:nvPicPr>
        <p:blipFill>
          <a:blip r:embed="rId2"/>
          <a:stretch>
            <a:fillRect/>
          </a:stretch>
        </p:blipFill>
        <p:spPr>
          <a:xfrm>
            <a:off x="4828908" y="1918396"/>
            <a:ext cx="5314950" cy="2371725"/>
          </a:xfrm>
          <a:prstGeom prst="rect">
            <a:avLst/>
          </a:prstGeom>
        </p:spPr>
      </p:pic>
    </p:spTree>
    <p:extLst>
      <p:ext uri="{BB962C8B-B14F-4D97-AF65-F5344CB8AC3E}">
        <p14:creationId xmlns:p14="http://schemas.microsoft.com/office/powerpoint/2010/main" val="615815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Instantiate the two media players</a:t>
            </a:r>
            <a:endParaRPr lang="en-GB" dirty="0"/>
          </a:p>
        </p:txBody>
      </p:sp>
      <p:sp>
        <p:nvSpPr>
          <p:cNvPr id="3" name="Content Placeholder 2"/>
          <p:cNvSpPr>
            <a:spLocks noGrp="1"/>
          </p:cNvSpPr>
          <p:nvPr>
            <p:ph idx="1"/>
          </p:nvPr>
        </p:nvSpPr>
        <p:spPr/>
        <p:txBody>
          <a:bodyPr/>
          <a:lstStyle/>
          <a:p>
            <a:r>
              <a:rPr lang="en-IE" dirty="0"/>
              <a:t>Within the body of the program, you first need to instantiate the </a:t>
            </a:r>
            <a:r>
              <a:rPr lang="en-IE" dirty="0" err="1"/>
              <a:t>MediaStorage</a:t>
            </a:r>
            <a:r>
              <a:rPr lang="en-IE" dirty="0"/>
              <a:t> class, and then one of each of the players:</a:t>
            </a:r>
          </a:p>
          <a:p>
            <a:r>
              <a:rPr lang="en-IE" dirty="0"/>
              <a:t/>
            </a:r>
            <a:br>
              <a:rPr lang="en-IE" dirty="0"/>
            </a:br>
            <a:endParaRPr lang="en-GB" dirty="0"/>
          </a:p>
        </p:txBody>
      </p:sp>
      <p:pic>
        <p:nvPicPr>
          <p:cNvPr id="4" name="Picture 3"/>
          <p:cNvPicPr>
            <a:picLocks noChangeAspect="1"/>
          </p:cNvPicPr>
          <p:nvPr/>
        </p:nvPicPr>
        <p:blipFill>
          <a:blip r:embed="rId2"/>
          <a:stretch>
            <a:fillRect/>
          </a:stretch>
        </p:blipFill>
        <p:spPr>
          <a:xfrm>
            <a:off x="1824393" y="3727345"/>
            <a:ext cx="5448078" cy="1474186"/>
          </a:xfrm>
          <a:prstGeom prst="rect">
            <a:avLst/>
          </a:prstGeom>
        </p:spPr>
      </p:pic>
    </p:spTree>
    <p:extLst>
      <p:ext uri="{BB962C8B-B14F-4D97-AF65-F5344CB8AC3E}">
        <p14:creationId xmlns:p14="http://schemas.microsoft.com/office/powerpoint/2010/main" val="3952172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Instantiate the delegates</a:t>
            </a:r>
            <a:endParaRPr lang="en-GB" dirty="0"/>
          </a:p>
        </p:txBody>
      </p:sp>
      <p:sp>
        <p:nvSpPr>
          <p:cNvPr id="3" name="Content Placeholder 2"/>
          <p:cNvSpPr>
            <a:spLocks noGrp="1"/>
          </p:cNvSpPr>
          <p:nvPr>
            <p:ph idx="1"/>
          </p:nvPr>
        </p:nvSpPr>
        <p:spPr/>
        <p:txBody>
          <a:bodyPr>
            <a:normAutofit/>
          </a:bodyPr>
          <a:lstStyle/>
          <a:p>
            <a:r>
              <a:rPr lang="en-IE" sz="1800" dirty="0"/>
              <a:t>That's easy enough. The next thing you need to do is instantiate the delegates. The delegates are of the type </a:t>
            </a:r>
            <a:r>
              <a:rPr lang="en-IE" sz="1800" dirty="0" err="1"/>
              <a:t>MediaStorage.PlayMedia</a:t>
            </a:r>
            <a:r>
              <a:rPr lang="en-IE" sz="1800" dirty="0"/>
              <a:t> (note that you're using the </a:t>
            </a:r>
            <a:r>
              <a:rPr lang="en-IE" sz="1800" dirty="0" err="1"/>
              <a:t>MediaStorage</a:t>
            </a:r>
            <a:r>
              <a:rPr lang="en-IE" sz="1800" dirty="0"/>
              <a:t> class here, not the object of that class you created a minute ago). You still use the keyword new to instantiate the delegate, but you </a:t>
            </a:r>
            <a:r>
              <a:rPr lang="en-IE" sz="1800" b="1" dirty="0">
                <a:solidFill>
                  <a:schemeClr val="tx2">
                    <a:lumMod val="50000"/>
                    <a:lumOff val="50000"/>
                  </a:schemeClr>
                </a:solidFill>
              </a:rPr>
              <a:t>pass the method </a:t>
            </a:r>
            <a:r>
              <a:rPr lang="en-IE" sz="1800" b="1" dirty="0" err="1">
                <a:solidFill>
                  <a:schemeClr val="tx2">
                    <a:lumMod val="50000"/>
                    <a:lumOff val="50000"/>
                  </a:schemeClr>
                </a:solidFill>
              </a:rPr>
              <a:t>PlayAudioFile</a:t>
            </a:r>
            <a:r>
              <a:rPr lang="en-IE" sz="1800" b="1" dirty="0">
                <a:solidFill>
                  <a:schemeClr val="tx2">
                    <a:lumMod val="50000"/>
                    <a:lumOff val="50000"/>
                  </a:schemeClr>
                </a:solidFill>
              </a:rPr>
              <a:t> as a parameter to the delegate when it's created</a:t>
            </a:r>
            <a:r>
              <a:rPr lang="en-IE" sz="1800" dirty="0"/>
              <a:t>. The result is that </a:t>
            </a:r>
            <a:r>
              <a:rPr lang="en-IE" sz="1800" dirty="0" err="1"/>
              <a:t>audioPlayerDelegate</a:t>
            </a:r>
            <a:r>
              <a:rPr lang="en-IE" sz="1800" dirty="0"/>
              <a:t> is a delegate of type </a:t>
            </a:r>
            <a:r>
              <a:rPr lang="en-IE" sz="1800" dirty="0" err="1"/>
              <a:t>PlayMedia</a:t>
            </a:r>
            <a:r>
              <a:rPr lang="en-IE" sz="1800" dirty="0"/>
              <a:t>, which you can now work with as a reference to that method:</a:t>
            </a:r>
            <a:endParaRPr lang="en-GB" sz="1800" dirty="0"/>
          </a:p>
        </p:txBody>
      </p:sp>
      <p:pic>
        <p:nvPicPr>
          <p:cNvPr id="4" name="Picture 3"/>
          <p:cNvPicPr>
            <a:picLocks noChangeAspect="1"/>
          </p:cNvPicPr>
          <p:nvPr/>
        </p:nvPicPr>
        <p:blipFill>
          <a:blip r:embed="rId2"/>
          <a:stretch>
            <a:fillRect/>
          </a:stretch>
        </p:blipFill>
        <p:spPr>
          <a:xfrm>
            <a:off x="3380128" y="4938525"/>
            <a:ext cx="7282889" cy="1752831"/>
          </a:xfrm>
          <a:prstGeom prst="rect">
            <a:avLst/>
          </a:prstGeom>
        </p:spPr>
      </p:pic>
    </p:spTree>
    <p:extLst>
      <p:ext uri="{BB962C8B-B14F-4D97-AF65-F5344CB8AC3E}">
        <p14:creationId xmlns:p14="http://schemas.microsoft.com/office/powerpoint/2010/main" val="35604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Call the delegates</a:t>
            </a:r>
            <a:endParaRPr lang="en-GB" dirty="0"/>
          </a:p>
        </p:txBody>
      </p:sp>
      <p:sp>
        <p:nvSpPr>
          <p:cNvPr id="3" name="Content Placeholder 2"/>
          <p:cNvSpPr>
            <a:spLocks noGrp="1"/>
          </p:cNvSpPr>
          <p:nvPr>
            <p:ph idx="1"/>
          </p:nvPr>
        </p:nvSpPr>
        <p:spPr>
          <a:xfrm>
            <a:off x="1251678" y="2286001"/>
            <a:ext cx="10178322" cy="4260078"/>
          </a:xfrm>
        </p:spPr>
        <p:txBody>
          <a:bodyPr>
            <a:normAutofit lnSpcReduction="10000"/>
          </a:bodyPr>
          <a:lstStyle/>
          <a:p>
            <a:r>
              <a:rPr lang="en-IE" sz="1800" dirty="0"/>
              <a:t>Now that you have the two delegate instances, you use the delegates with the </a:t>
            </a:r>
            <a:r>
              <a:rPr lang="en-IE" sz="1800" dirty="0" err="1"/>
              <a:t>ReportResult</a:t>
            </a:r>
            <a:r>
              <a:rPr lang="en-IE" sz="1800" dirty="0"/>
              <a:t>( ) method to see whether the media files were valid. Notice here that what you're passing to the </a:t>
            </a:r>
            <a:r>
              <a:rPr lang="en-IE" sz="1800" dirty="0" err="1"/>
              <a:t>ReportResult</a:t>
            </a:r>
            <a:r>
              <a:rPr lang="en-IE" sz="1800" dirty="0"/>
              <a:t>( ) method is a reference to a method in a different class altogether</a:t>
            </a:r>
            <a:r>
              <a:rPr lang="en-IE" sz="1800" dirty="0" smtClean="0"/>
              <a:t>:</a:t>
            </a:r>
            <a:endParaRPr lang="ga-IE" sz="1800" dirty="0" smtClean="0"/>
          </a:p>
          <a:p>
            <a:endParaRPr lang="ga-IE" sz="1800" dirty="0"/>
          </a:p>
          <a:p>
            <a:endParaRPr lang="ga-IE" sz="1800" dirty="0" smtClean="0"/>
          </a:p>
          <a:p>
            <a:r>
              <a:rPr lang="en-IE" sz="1800" dirty="0"/>
              <a:t>The outcome of this is the first line causes </a:t>
            </a:r>
            <a:r>
              <a:rPr lang="en-IE" sz="1800" dirty="0" err="1"/>
              <a:t>ReportResult</a:t>
            </a:r>
            <a:r>
              <a:rPr lang="en-IE" sz="1800" dirty="0"/>
              <a:t>( ) to call the </a:t>
            </a:r>
            <a:r>
              <a:rPr lang="en-IE" sz="1800" dirty="0" err="1"/>
              <a:t>PlayAudioFile</a:t>
            </a:r>
            <a:r>
              <a:rPr lang="en-IE" sz="1800" dirty="0"/>
              <a:t>( ) method, but the second line causes it to call the </a:t>
            </a:r>
            <a:r>
              <a:rPr lang="en-IE" sz="1800" dirty="0" err="1"/>
              <a:t>PlayVideoFile</a:t>
            </a:r>
            <a:r>
              <a:rPr lang="en-IE" sz="1800" dirty="0"/>
              <a:t>( ) method. At compile time, </a:t>
            </a:r>
            <a:r>
              <a:rPr lang="en-IE" sz="1800" dirty="0" err="1"/>
              <a:t>ReportResult</a:t>
            </a:r>
            <a:r>
              <a:rPr lang="en-IE" sz="1800" dirty="0"/>
              <a:t>( ) doesn't know which method it is going to call-it finds out only when it is invoked at runtime. All it needs to know is that any method it will be asked to call will match the signature defined by the </a:t>
            </a:r>
            <a:r>
              <a:rPr lang="en-IE" sz="1800" dirty="0" err="1"/>
              <a:t>PlayMedia</a:t>
            </a:r>
            <a:r>
              <a:rPr lang="en-IE" sz="1800" dirty="0"/>
              <a:t> delegate.</a:t>
            </a:r>
            <a:endParaRPr lang="en-GB" sz="1800" dirty="0"/>
          </a:p>
        </p:txBody>
      </p:sp>
      <p:pic>
        <p:nvPicPr>
          <p:cNvPr id="4" name="Picture 3"/>
          <p:cNvPicPr>
            <a:picLocks noChangeAspect="1"/>
          </p:cNvPicPr>
          <p:nvPr/>
        </p:nvPicPr>
        <p:blipFill>
          <a:blip r:embed="rId2"/>
          <a:stretch>
            <a:fillRect/>
          </a:stretch>
        </p:blipFill>
        <p:spPr>
          <a:xfrm>
            <a:off x="2715248" y="3470526"/>
            <a:ext cx="5796363" cy="1139576"/>
          </a:xfrm>
          <a:prstGeom prst="rect">
            <a:avLst/>
          </a:prstGeom>
        </p:spPr>
      </p:pic>
    </p:spTree>
    <p:extLst>
      <p:ext uri="{BB962C8B-B14F-4D97-AF65-F5344CB8AC3E}">
        <p14:creationId xmlns:p14="http://schemas.microsoft.com/office/powerpoint/2010/main" val="3256418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54012" y="85459"/>
            <a:ext cx="6286500" cy="6610350"/>
          </a:xfrm>
          <a:prstGeom prst="rect">
            <a:avLst/>
          </a:prstGeom>
        </p:spPr>
      </p:pic>
      <p:sp>
        <p:nvSpPr>
          <p:cNvPr id="3" name="Rectangle 2"/>
          <p:cNvSpPr/>
          <p:nvPr/>
        </p:nvSpPr>
        <p:spPr>
          <a:xfrm>
            <a:off x="654142" y="2146939"/>
            <a:ext cx="4140049" cy="1754326"/>
          </a:xfrm>
          <a:prstGeom prst="rect">
            <a:avLst/>
          </a:prstGeom>
          <a:noFill/>
        </p:spPr>
        <p:txBody>
          <a:bodyPr wrap="square" lIns="91440" tIns="45720" rIns="91440" bIns="45720">
            <a:spAutoFit/>
          </a:bodyPr>
          <a:lstStyle/>
          <a:p>
            <a:pPr algn="ctr"/>
            <a:r>
              <a:rPr lang="ga-IE" sz="5400" b="1" dirty="0" smtClean="0">
                <a:ln w="22225">
                  <a:solidFill>
                    <a:schemeClr val="accent2"/>
                  </a:solidFill>
                  <a:prstDash val="solid"/>
                </a:ln>
                <a:solidFill>
                  <a:schemeClr val="accent2">
                    <a:lumMod val="40000"/>
                    <a:lumOff val="60000"/>
                  </a:schemeClr>
                </a:solidFill>
              </a:rPr>
              <a:t>The Entire Program </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6184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interfaces</a:t>
            </a:r>
            <a:endParaRPr lang="en-GB" dirty="0"/>
          </a:p>
        </p:txBody>
      </p:sp>
    </p:spTree>
    <p:extLst>
      <p:ext uri="{BB962C8B-B14F-4D97-AF65-F5344CB8AC3E}">
        <p14:creationId xmlns:p14="http://schemas.microsoft.com/office/powerpoint/2010/main" val="203553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6125" y="238125"/>
            <a:ext cx="5619750" cy="6381750"/>
          </a:xfrm>
          <a:prstGeom prst="rect">
            <a:avLst/>
          </a:prstGeom>
        </p:spPr>
      </p:pic>
    </p:spTree>
    <p:extLst>
      <p:ext uri="{BB962C8B-B14F-4D97-AF65-F5344CB8AC3E}">
        <p14:creationId xmlns:p14="http://schemas.microsoft.com/office/powerpoint/2010/main" val="1770039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6841"/>
          <a:stretch/>
        </p:blipFill>
        <p:spPr>
          <a:xfrm>
            <a:off x="1150733" y="835706"/>
            <a:ext cx="10580028" cy="4659239"/>
          </a:xfrm>
          <a:prstGeom prst="rect">
            <a:avLst/>
          </a:prstGeom>
        </p:spPr>
      </p:pic>
    </p:spTree>
    <p:extLst>
      <p:ext uri="{BB962C8B-B14F-4D97-AF65-F5344CB8AC3E}">
        <p14:creationId xmlns:p14="http://schemas.microsoft.com/office/powerpoint/2010/main" val="53844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What is an interface</a:t>
            </a:r>
            <a:r>
              <a:rPr lang="en-IE" dirty="0" smtClean="0"/>
              <a:t> </a:t>
            </a:r>
            <a:r>
              <a:rPr lang="en-IE" dirty="0"/>
              <a:t/>
            </a:r>
            <a:br>
              <a:rPr lang="en-IE" dirty="0"/>
            </a:br>
            <a:endParaRPr lang="en-GB" dirty="0"/>
          </a:p>
        </p:txBody>
      </p:sp>
      <p:sp>
        <p:nvSpPr>
          <p:cNvPr id="3" name="Content Placeholder 2"/>
          <p:cNvSpPr>
            <a:spLocks noGrp="1"/>
          </p:cNvSpPr>
          <p:nvPr>
            <p:ph idx="1"/>
          </p:nvPr>
        </p:nvSpPr>
        <p:spPr>
          <a:xfrm>
            <a:off x="1118024" y="1998986"/>
            <a:ext cx="10178322" cy="4493740"/>
          </a:xfrm>
        </p:spPr>
        <p:txBody>
          <a:bodyPr>
            <a:normAutofit fontScale="70000" lnSpcReduction="20000"/>
          </a:bodyPr>
          <a:lstStyle/>
          <a:p>
            <a:r>
              <a:rPr lang="en-IE" dirty="0" smtClean="0"/>
              <a:t>An </a:t>
            </a:r>
            <a:r>
              <a:rPr lang="en-IE" dirty="0"/>
              <a:t>interface consists of a set of signatures for one or more methods, properties, </a:t>
            </a:r>
            <a:r>
              <a:rPr lang="en-IE" dirty="0" smtClean="0"/>
              <a:t>indexers</a:t>
            </a:r>
            <a:r>
              <a:rPr lang="en-IE" dirty="0"/>
              <a:t>, or events. </a:t>
            </a:r>
            <a:endParaRPr lang="ga-IE" dirty="0" smtClean="0"/>
          </a:p>
          <a:p>
            <a:r>
              <a:rPr lang="en-IE" dirty="0" smtClean="0"/>
              <a:t>An </a:t>
            </a:r>
            <a:r>
              <a:rPr lang="en-IE" dirty="0"/>
              <a:t>interface </a:t>
            </a:r>
            <a:r>
              <a:rPr lang="en-IE" b="1" dirty="0">
                <a:solidFill>
                  <a:schemeClr val="tx2">
                    <a:lumMod val="50000"/>
                    <a:lumOff val="50000"/>
                  </a:schemeClr>
                </a:solidFill>
              </a:rPr>
              <a:t>doesn't provide an implementation for any </a:t>
            </a:r>
            <a:r>
              <a:rPr lang="ga-IE" b="1" dirty="0" smtClean="0">
                <a:solidFill>
                  <a:schemeClr val="tx2">
                    <a:lumMod val="50000"/>
                    <a:lumOff val="50000"/>
                  </a:schemeClr>
                </a:solidFill>
              </a:rPr>
              <a:t>o</a:t>
            </a:r>
            <a:r>
              <a:rPr lang="en-IE" b="1" dirty="0" smtClean="0">
                <a:solidFill>
                  <a:schemeClr val="tx2">
                    <a:lumMod val="50000"/>
                    <a:lumOff val="50000"/>
                  </a:schemeClr>
                </a:solidFill>
              </a:rPr>
              <a:t>f </a:t>
            </a:r>
            <a:r>
              <a:rPr lang="en-IE" b="1" dirty="0">
                <a:solidFill>
                  <a:schemeClr val="tx2">
                    <a:lumMod val="50000"/>
                    <a:lumOff val="50000"/>
                  </a:schemeClr>
                </a:solidFill>
              </a:rPr>
              <a:t>its members</a:t>
            </a:r>
            <a:r>
              <a:rPr lang="en-IE" dirty="0"/>
              <a:t>. </a:t>
            </a:r>
          </a:p>
          <a:p>
            <a:r>
              <a:rPr lang="en-IE" dirty="0"/>
              <a:t>Instead, it indicates what members must be defined by any class that implements the </a:t>
            </a:r>
            <a:r>
              <a:rPr lang="en-IE" dirty="0" smtClean="0"/>
              <a:t>interface</a:t>
            </a:r>
            <a:r>
              <a:rPr lang="en-IE" dirty="0"/>
              <a:t>. </a:t>
            </a:r>
          </a:p>
          <a:p>
            <a:r>
              <a:rPr lang="en-IE" dirty="0"/>
              <a:t>By convention, </a:t>
            </a:r>
            <a:r>
              <a:rPr lang="en-IE" b="1" dirty="0">
                <a:solidFill>
                  <a:schemeClr val="tx2">
                    <a:lumMod val="50000"/>
                    <a:lumOff val="50000"/>
                  </a:schemeClr>
                </a:solidFill>
              </a:rPr>
              <a:t>interface names begin with the letter I </a:t>
            </a:r>
            <a:r>
              <a:rPr lang="en-IE" dirty="0"/>
              <a:t>to distinguish them from classes. </a:t>
            </a:r>
          </a:p>
          <a:p>
            <a:r>
              <a:rPr lang="en-IE" dirty="0"/>
              <a:t>To implement an interface, a class must name the interface on the class declaration, and </a:t>
            </a:r>
            <a:r>
              <a:rPr lang="en-IE" dirty="0" smtClean="0"/>
              <a:t>it </a:t>
            </a:r>
            <a:r>
              <a:rPr lang="en-IE" dirty="0"/>
              <a:t>must provide an implementation for every member of the interface. </a:t>
            </a:r>
          </a:p>
          <a:p>
            <a:endParaRPr lang="en-GB" dirty="0"/>
          </a:p>
        </p:txBody>
      </p:sp>
    </p:spTree>
    <p:extLst>
      <p:ext uri="{BB962C8B-B14F-4D97-AF65-F5344CB8AC3E}">
        <p14:creationId xmlns:p14="http://schemas.microsoft.com/office/powerpoint/2010/main" val="101573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96824" y="131418"/>
            <a:ext cx="7587435" cy="6274000"/>
          </a:xfrm>
          <a:prstGeom prst="rect">
            <a:avLst/>
          </a:prstGeom>
        </p:spPr>
      </p:pic>
    </p:spTree>
    <p:extLst>
      <p:ext uri="{BB962C8B-B14F-4D97-AF65-F5344CB8AC3E}">
        <p14:creationId xmlns:p14="http://schemas.microsoft.com/office/powerpoint/2010/main" val="246314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Explanation of code</a:t>
            </a:r>
            <a:endParaRPr lang="en-GB" dirty="0"/>
          </a:p>
        </p:txBody>
      </p:sp>
      <p:sp>
        <p:nvSpPr>
          <p:cNvPr id="3" name="Content Placeholder 2"/>
          <p:cNvSpPr>
            <a:spLocks noGrp="1"/>
          </p:cNvSpPr>
          <p:nvPr>
            <p:ph idx="1"/>
          </p:nvPr>
        </p:nvSpPr>
        <p:spPr>
          <a:xfrm>
            <a:off x="1112107" y="1874517"/>
            <a:ext cx="10501627" cy="4859569"/>
          </a:xfrm>
        </p:spPr>
        <p:txBody>
          <a:bodyPr>
            <a:normAutofit fontScale="55000" lnSpcReduction="20000"/>
          </a:bodyPr>
          <a:lstStyle/>
          <a:p>
            <a:pPr>
              <a:lnSpc>
                <a:spcPct val="170000"/>
              </a:lnSpc>
            </a:pPr>
            <a:r>
              <a:rPr lang="en-US" dirty="0"/>
              <a:t>The examples in </a:t>
            </a:r>
            <a:r>
              <a:rPr lang="ga-IE" dirty="0" smtClean="0"/>
              <a:t>the previous slide </a:t>
            </a:r>
            <a:r>
              <a:rPr lang="en-US" dirty="0" smtClean="0"/>
              <a:t>show </a:t>
            </a:r>
            <a:r>
              <a:rPr lang="en-US" dirty="0"/>
              <a:t>how a simple interface is declared and </a:t>
            </a:r>
            <a:r>
              <a:rPr lang="en-US" dirty="0" smtClean="0"/>
              <a:t>implemented </a:t>
            </a:r>
            <a:r>
              <a:rPr lang="en-US" dirty="0"/>
              <a:t>by a class</a:t>
            </a:r>
            <a:r>
              <a:rPr lang="en-US" dirty="0" smtClean="0"/>
              <a:t>.</a:t>
            </a:r>
            <a:endParaRPr lang="ga-IE" dirty="0" smtClean="0"/>
          </a:p>
          <a:p>
            <a:pPr>
              <a:lnSpc>
                <a:spcPct val="170000"/>
              </a:lnSpc>
            </a:pPr>
            <a:r>
              <a:rPr lang="en-US" dirty="0" smtClean="0"/>
              <a:t>The </a:t>
            </a:r>
            <a:r>
              <a:rPr lang="en-US" dirty="0"/>
              <a:t>first example shows the declaration for a custom </a:t>
            </a:r>
            <a:r>
              <a:rPr lang="en-US" dirty="0" smtClean="0"/>
              <a:t>interface </a:t>
            </a:r>
            <a:r>
              <a:rPr lang="en-US" dirty="0"/>
              <a:t>named </a:t>
            </a:r>
            <a:r>
              <a:rPr lang="en-US" dirty="0" err="1"/>
              <a:t>IDisplayable</a:t>
            </a:r>
            <a:r>
              <a:rPr lang="en-US" dirty="0"/>
              <a:t>. This Interface includes a single method named </a:t>
            </a:r>
            <a:r>
              <a:rPr lang="en-US" dirty="0" err="1" smtClean="0"/>
              <a:t>GetDisp</a:t>
            </a:r>
            <a:r>
              <a:rPr lang="ga-IE" dirty="0" smtClean="0"/>
              <a:t>l</a:t>
            </a:r>
            <a:r>
              <a:rPr lang="en-US" dirty="0" err="1" smtClean="0"/>
              <a:t>ayText</a:t>
            </a:r>
            <a:r>
              <a:rPr lang="en-US" dirty="0" smtClean="0"/>
              <a:t> </a:t>
            </a:r>
            <a:r>
              <a:rPr lang="en-US" dirty="0"/>
              <a:t>that allows an Object to return a string that can be used to display </a:t>
            </a:r>
            <a:r>
              <a:rPr lang="en-US" dirty="0" smtClean="0"/>
              <a:t>the </a:t>
            </a:r>
            <a:r>
              <a:rPr lang="en-US" dirty="0"/>
              <a:t>Object. Any class that implements the </a:t>
            </a:r>
            <a:r>
              <a:rPr lang="en-US" dirty="0" err="1"/>
              <a:t>IDisplayable</a:t>
            </a:r>
            <a:r>
              <a:rPr lang="en-US" dirty="0"/>
              <a:t> interface must provide an </a:t>
            </a:r>
            <a:r>
              <a:rPr lang="en-US" dirty="0" smtClean="0"/>
              <a:t>implementation </a:t>
            </a:r>
            <a:r>
              <a:rPr lang="en-US" dirty="0"/>
              <a:t>of the </a:t>
            </a:r>
            <a:r>
              <a:rPr lang="en-US" dirty="0" err="1" smtClean="0"/>
              <a:t>GctDisplayT</a:t>
            </a:r>
            <a:r>
              <a:rPr lang="ga-IE" dirty="0" smtClean="0"/>
              <a:t>e</a:t>
            </a:r>
            <a:r>
              <a:rPr lang="en-US" dirty="0" err="1" smtClean="0"/>
              <a:t>xt</a:t>
            </a:r>
            <a:r>
              <a:rPr lang="en-US" dirty="0" smtClean="0"/>
              <a:t> </a:t>
            </a:r>
            <a:r>
              <a:rPr lang="en-US" dirty="0"/>
              <a:t>method. </a:t>
            </a:r>
          </a:p>
          <a:p>
            <a:pPr>
              <a:lnSpc>
                <a:spcPct val="170000"/>
              </a:lnSpc>
            </a:pPr>
            <a:r>
              <a:rPr lang="en-US" dirty="0"/>
              <a:t>The second example shows a simplified version of a Product class that </a:t>
            </a:r>
            <a:r>
              <a:rPr lang="en-US" dirty="0" smtClean="0"/>
              <a:t>implements </a:t>
            </a:r>
            <a:r>
              <a:rPr lang="en-US" dirty="0"/>
              <a:t>the </a:t>
            </a:r>
            <a:r>
              <a:rPr lang="en-US" dirty="0" err="1"/>
              <a:t>IDisplayable</a:t>
            </a:r>
            <a:r>
              <a:rPr lang="en-US" dirty="0"/>
              <a:t> interface. Here, you can see that the class statement </a:t>
            </a:r>
            <a:r>
              <a:rPr lang="en-US" dirty="0" smtClean="0"/>
              <a:t>for </a:t>
            </a:r>
            <a:r>
              <a:rPr lang="en-US" dirty="0"/>
              <a:t>the Product class lists </a:t>
            </a:r>
            <a:r>
              <a:rPr lang="ga-IE" dirty="0" smtClean="0"/>
              <a:t>ID</a:t>
            </a:r>
            <a:r>
              <a:rPr lang="en-US" dirty="0" err="1" smtClean="0"/>
              <a:t>isplayable</a:t>
            </a:r>
            <a:r>
              <a:rPr lang="en-US" dirty="0" smtClean="0"/>
              <a:t> </a:t>
            </a:r>
            <a:r>
              <a:rPr lang="en-US" dirty="0"/>
              <a:t>as an interface that's implemented by the </a:t>
            </a:r>
            <a:r>
              <a:rPr lang="en-US" dirty="0" smtClean="0"/>
              <a:t>class</a:t>
            </a:r>
            <a:r>
              <a:rPr lang="en-US" dirty="0"/>
              <a:t>. Then, the class provides an implementation of the </a:t>
            </a:r>
            <a:r>
              <a:rPr lang="en-US" dirty="0" err="1"/>
              <a:t>GetDisplayText</a:t>
            </a:r>
            <a:r>
              <a:rPr lang="en-US" dirty="0"/>
              <a:t> method </a:t>
            </a:r>
            <a:r>
              <a:rPr lang="en-US" dirty="0" smtClean="0"/>
              <a:t>that </a:t>
            </a:r>
            <a:r>
              <a:rPr lang="en-US" dirty="0"/>
              <a:t>returns a string that </a:t>
            </a:r>
            <a:r>
              <a:rPr lang="en-US" dirty="0" smtClean="0"/>
              <a:t>contains </a:t>
            </a:r>
            <a:r>
              <a:rPr lang="en-US" dirty="0"/>
              <a:t>all three properties of the Product class. </a:t>
            </a:r>
          </a:p>
          <a:p>
            <a:pPr>
              <a:lnSpc>
                <a:spcPct val="170000"/>
              </a:lnSpc>
            </a:pPr>
            <a:r>
              <a:rPr lang="en-US" dirty="0"/>
              <a:t>The third example shows that a Product object that implements the </a:t>
            </a:r>
            <a:r>
              <a:rPr lang="en-US" dirty="0" err="1" smtClean="0"/>
              <a:t>IDisplayable</a:t>
            </a:r>
            <a:r>
              <a:rPr lang="en-US" dirty="0" smtClean="0"/>
              <a:t> </a:t>
            </a:r>
            <a:r>
              <a:rPr lang="en-US" dirty="0"/>
              <a:t>interface can be stored in a variable of the </a:t>
            </a:r>
            <a:r>
              <a:rPr lang="en-US" dirty="0" smtClean="0"/>
              <a:t>I</a:t>
            </a:r>
            <a:r>
              <a:rPr lang="ga-IE" dirty="0" smtClean="0"/>
              <a:t>D</a:t>
            </a:r>
            <a:r>
              <a:rPr lang="en-US" dirty="0" err="1" smtClean="0"/>
              <a:t>isplayable</a:t>
            </a:r>
            <a:r>
              <a:rPr lang="en-US" dirty="0" smtClean="0"/>
              <a:t> </a:t>
            </a:r>
            <a:r>
              <a:rPr lang="en-US" dirty="0"/>
              <a:t>type. </a:t>
            </a:r>
            <a:r>
              <a:rPr lang="en-US" dirty="0">
                <a:solidFill>
                  <a:schemeClr val="tx2">
                    <a:lumMod val="50000"/>
                    <a:lumOff val="50000"/>
                  </a:schemeClr>
                </a:solidFill>
              </a:rPr>
              <a:t>In </a:t>
            </a:r>
            <a:r>
              <a:rPr lang="en-US" dirty="0" smtClean="0">
                <a:solidFill>
                  <a:schemeClr val="tx2">
                    <a:lumMod val="50000"/>
                    <a:lumOff val="50000"/>
                  </a:schemeClr>
                </a:solidFill>
              </a:rPr>
              <a:t>other </a:t>
            </a:r>
            <a:r>
              <a:rPr lang="en-US" dirty="0">
                <a:solidFill>
                  <a:schemeClr val="tx2">
                    <a:lumMod val="50000"/>
                    <a:lumOff val="50000"/>
                  </a:schemeClr>
                </a:solidFill>
              </a:rPr>
              <a:t>words, an object created from a Product class that implements the </a:t>
            </a:r>
            <a:r>
              <a:rPr lang="en-US" dirty="0" err="1" smtClean="0">
                <a:solidFill>
                  <a:schemeClr val="tx2">
                    <a:lumMod val="50000"/>
                    <a:lumOff val="50000"/>
                  </a:schemeClr>
                </a:solidFill>
              </a:rPr>
              <a:t>IDisplayable</a:t>
            </a:r>
            <a:r>
              <a:rPr lang="en-US" dirty="0" smtClean="0">
                <a:solidFill>
                  <a:schemeClr val="tx2">
                    <a:lumMod val="50000"/>
                    <a:lumOff val="50000"/>
                  </a:schemeClr>
                </a:solidFill>
              </a:rPr>
              <a:t> </a:t>
            </a:r>
            <a:r>
              <a:rPr lang="en-US" dirty="0">
                <a:solidFill>
                  <a:schemeClr val="tx2">
                    <a:lumMod val="50000"/>
                    <a:lumOff val="50000"/>
                  </a:schemeClr>
                </a:solidFill>
              </a:rPr>
              <a:t>interface is both a Product object and an </a:t>
            </a:r>
            <a:r>
              <a:rPr lang="en-US" dirty="0" err="1">
                <a:solidFill>
                  <a:schemeClr val="tx2">
                    <a:lumMod val="50000"/>
                    <a:lumOff val="50000"/>
                  </a:schemeClr>
                </a:solidFill>
              </a:rPr>
              <a:t>IDisplayable</a:t>
            </a:r>
            <a:r>
              <a:rPr lang="en-US" dirty="0">
                <a:solidFill>
                  <a:schemeClr val="tx2">
                    <a:lumMod val="50000"/>
                    <a:lumOff val="50000"/>
                  </a:schemeClr>
                </a:solidFill>
              </a:rPr>
              <a:t> object. </a:t>
            </a:r>
            <a:r>
              <a:rPr lang="en-US" dirty="0"/>
              <a:t>As a </a:t>
            </a:r>
            <a:r>
              <a:rPr lang="en-US" dirty="0" smtClean="0"/>
              <a:t>result</a:t>
            </a:r>
            <a:r>
              <a:rPr lang="en-US" dirty="0"/>
              <a:t>, you can use this object anywhere an </a:t>
            </a:r>
            <a:r>
              <a:rPr lang="en-US" dirty="0" err="1" smtClean="0"/>
              <a:t>IDisp</a:t>
            </a:r>
            <a:r>
              <a:rPr lang="ga-IE" dirty="0" smtClean="0"/>
              <a:t>l</a:t>
            </a:r>
            <a:r>
              <a:rPr lang="en-US" dirty="0" err="1" smtClean="0"/>
              <a:t>ayable</a:t>
            </a:r>
            <a:r>
              <a:rPr lang="en-US" dirty="0" smtClean="0"/>
              <a:t> </a:t>
            </a:r>
            <a:r>
              <a:rPr lang="en-US" dirty="0"/>
              <a:t>object is expected.</a:t>
            </a:r>
          </a:p>
          <a:p>
            <a:endParaRPr lang="en-GB" dirty="0"/>
          </a:p>
        </p:txBody>
      </p:sp>
    </p:spTree>
    <p:extLst>
      <p:ext uri="{BB962C8B-B14F-4D97-AF65-F5344CB8AC3E}">
        <p14:creationId xmlns:p14="http://schemas.microsoft.com/office/powerpoint/2010/main" val="304354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Need for interfaces</a:t>
            </a:r>
            <a:endParaRPr lang="en-GB" dirty="0"/>
          </a:p>
        </p:txBody>
      </p:sp>
      <p:sp>
        <p:nvSpPr>
          <p:cNvPr id="3" name="Content Placeholder 2"/>
          <p:cNvSpPr>
            <a:spLocks noGrp="1"/>
          </p:cNvSpPr>
          <p:nvPr>
            <p:ph idx="1"/>
          </p:nvPr>
        </p:nvSpPr>
        <p:spPr>
          <a:xfrm>
            <a:off x="1120346" y="1680519"/>
            <a:ext cx="10309654" cy="4885038"/>
          </a:xfrm>
        </p:spPr>
        <p:txBody>
          <a:bodyPr>
            <a:normAutofit fontScale="85000" lnSpcReduction="10000"/>
          </a:bodyPr>
          <a:lstStyle/>
          <a:p>
            <a:r>
              <a:rPr lang="en-US" dirty="0"/>
              <a:t>In some object-oriented programming languages, such as C++ and Perl, a </a:t>
            </a:r>
            <a:r>
              <a:rPr lang="en-US" dirty="0" smtClean="0"/>
              <a:t>class </a:t>
            </a:r>
            <a:r>
              <a:rPr lang="en-US" dirty="0"/>
              <a:t>can inherit more than </a:t>
            </a:r>
            <a:r>
              <a:rPr lang="en-US" dirty="0" smtClean="0"/>
              <a:t>on</a:t>
            </a:r>
            <a:r>
              <a:rPr lang="ga-IE" dirty="0" smtClean="0"/>
              <a:t>e</a:t>
            </a:r>
            <a:r>
              <a:rPr lang="en-US" dirty="0" smtClean="0"/>
              <a:t> </a:t>
            </a:r>
            <a:r>
              <a:rPr lang="en-US" dirty="0"/>
              <a:t>class. This is known as multiple inheritance. </a:t>
            </a:r>
            <a:endParaRPr lang="ga-IE" dirty="0" smtClean="0"/>
          </a:p>
          <a:p>
            <a:r>
              <a:rPr lang="en-US" dirty="0" smtClean="0"/>
              <a:t>In </a:t>
            </a:r>
            <a:r>
              <a:rPr lang="ga-IE" dirty="0" smtClean="0"/>
              <a:t> </a:t>
            </a:r>
            <a:r>
              <a:rPr lang="en-US" dirty="0" smtClean="0"/>
              <a:t>C</a:t>
            </a:r>
            <a:r>
              <a:rPr lang="en-US" dirty="0"/>
              <a:t>#, however, a class can inherit only one class. </a:t>
            </a:r>
          </a:p>
          <a:p>
            <a:r>
              <a:rPr lang="en-US" dirty="0"/>
              <a:t>Although C# doesn't support multiple inheritance, it does support a special </a:t>
            </a:r>
            <a:r>
              <a:rPr lang="en-US" dirty="0" smtClean="0"/>
              <a:t>type </a:t>
            </a:r>
            <a:r>
              <a:rPr lang="en-US" dirty="0"/>
              <a:t>of coding element known as an interface. </a:t>
            </a:r>
            <a:endParaRPr lang="ga-IE" dirty="0" smtClean="0"/>
          </a:p>
          <a:p>
            <a:r>
              <a:rPr lang="en-US" dirty="0" smtClean="0"/>
              <a:t>An </a:t>
            </a:r>
            <a:r>
              <a:rPr lang="en-US" dirty="0"/>
              <a:t>interface provides many of the </a:t>
            </a:r>
            <a:r>
              <a:rPr lang="en-US" dirty="0" smtClean="0"/>
              <a:t>advantages </a:t>
            </a:r>
            <a:r>
              <a:rPr lang="en-US" dirty="0"/>
              <a:t>of multiple inheritance without some of the problems that are </a:t>
            </a:r>
            <a:r>
              <a:rPr lang="en-US" dirty="0" smtClean="0"/>
              <a:t>associated </a:t>
            </a:r>
            <a:r>
              <a:rPr lang="en-US" dirty="0"/>
              <a:t>with it. </a:t>
            </a:r>
            <a:endParaRPr lang="en-GB" dirty="0"/>
          </a:p>
        </p:txBody>
      </p:sp>
    </p:spTree>
    <p:extLst>
      <p:ext uri="{BB962C8B-B14F-4D97-AF65-F5344CB8AC3E}">
        <p14:creationId xmlns:p14="http://schemas.microsoft.com/office/powerpoint/2010/main" val="32231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A comparison of interfaces and abstract classes </a:t>
            </a:r>
            <a:br>
              <a:rPr lang="en-IE" dirty="0"/>
            </a:br>
            <a:endParaRPr lang="en-GB" dirty="0"/>
          </a:p>
        </p:txBody>
      </p:sp>
      <p:sp>
        <p:nvSpPr>
          <p:cNvPr id="3" name="Content Placeholder 2"/>
          <p:cNvSpPr>
            <a:spLocks noGrp="1"/>
          </p:cNvSpPr>
          <p:nvPr>
            <p:ph idx="1"/>
          </p:nvPr>
        </p:nvSpPr>
        <p:spPr>
          <a:xfrm>
            <a:off x="1251678" y="2286001"/>
            <a:ext cx="10178322" cy="4131275"/>
          </a:xfrm>
        </p:spPr>
        <p:txBody>
          <a:bodyPr>
            <a:normAutofit fontScale="85000" lnSpcReduction="10000"/>
          </a:bodyPr>
          <a:lstStyle/>
          <a:p>
            <a:r>
              <a:rPr lang="en-IE" dirty="0" smtClean="0"/>
              <a:t>Both </a:t>
            </a:r>
            <a:r>
              <a:rPr lang="en-IE" dirty="0"/>
              <a:t>interfaces and abstract classes provide signatures for properties and methods that a </a:t>
            </a:r>
            <a:r>
              <a:rPr lang="en-IE" dirty="0" smtClean="0"/>
              <a:t>class </a:t>
            </a:r>
            <a:r>
              <a:rPr lang="en-IE" dirty="0"/>
              <a:t>must implement. </a:t>
            </a:r>
          </a:p>
          <a:p>
            <a:r>
              <a:rPr lang="en-IE" dirty="0"/>
              <a:t>All of the members of an interface are abstract. In contrast, an abstract class can </a:t>
            </a:r>
            <a:r>
              <a:rPr lang="en-IE" dirty="0" smtClean="0"/>
              <a:t>implement </a:t>
            </a:r>
            <a:r>
              <a:rPr lang="en-IE" dirty="0"/>
              <a:t>some or all of its members. </a:t>
            </a:r>
          </a:p>
          <a:p>
            <a:r>
              <a:rPr lang="en-IE" dirty="0"/>
              <a:t>A class can inherit only one class (including abstract classes), but a class can implement </a:t>
            </a:r>
            <a:r>
              <a:rPr lang="en-IE" dirty="0" smtClean="0"/>
              <a:t>more </a:t>
            </a:r>
            <a:r>
              <a:rPr lang="en-IE" dirty="0"/>
              <a:t>than one interface. </a:t>
            </a:r>
          </a:p>
          <a:p>
            <a:r>
              <a:rPr lang="en-IE" dirty="0"/>
              <a:t>Interfaces can 't declare static members, but abstract classes can. </a:t>
            </a:r>
          </a:p>
          <a:p>
            <a:endParaRPr lang="en-GB" dirty="0"/>
          </a:p>
        </p:txBody>
      </p:sp>
    </p:spTree>
    <p:extLst>
      <p:ext uri="{BB962C8B-B14F-4D97-AF65-F5344CB8AC3E}">
        <p14:creationId xmlns:p14="http://schemas.microsoft.com/office/powerpoint/2010/main" val="397234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delegates</a:t>
            </a:r>
            <a:endParaRPr lang="en-GB" dirty="0"/>
          </a:p>
        </p:txBody>
      </p:sp>
    </p:spTree>
    <p:extLst>
      <p:ext uri="{BB962C8B-B14F-4D97-AF65-F5344CB8AC3E}">
        <p14:creationId xmlns:p14="http://schemas.microsoft.com/office/powerpoint/2010/main" val="163943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What is a </a:t>
            </a:r>
            <a:r>
              <a:rPr lang="en-IE" dirty="0" smtClean="0"/>
              <a:t>Delegate</a:t>
            </a:r>
            <a:r>
              <a:rPr lang="en-IE" dirty="0"/>
              <a:t/>
            </a:r>
            <a:br>
              <a:rPr lang="en-IE" dirty="0"/>
            </a:br>
            <a:endParaRPr lang="en-GB" dirty="0"/>
          </a:p>
        </p:txBody>
      </p:sp>
      <p:sp>
        <p:nvSpPr>
          <p:cNvPr id="3" name="Content Placeholder 2"/>
          <p:cNvSpPr>
            <a:spLocks noGrp="1"/>
          </p:cNvSpPr>
          <p:nvPr>
            <p:ph idx="1"/>
          </p:nvPr>
        </p:nvSpPr>
        <p:spPr>
          <a:xfrm>
            <a:off x="1119499" y="2136448"/>
            <a:ext cx="10656606" cy="4503633"/>
          </a:xfrm>
        </p:spPr>
        <p:txBody>
          <a:bodyPr>
            <a:normAutofit fontScale="77500" lnSpcReduction="20000"/>
          </a:bodyPr>
          <a:lstStyle/>
          <a:p>
            <a:r>
              <a:rPr lang="en-IE" dirty="0"/>
              <a:t>A function can have one or more parameters of different data types, but what if you want to pass a function itself as a parameter</a:t>
            </a:r>
            <a:r>
              <a:rPr lang="en-IE" dirty="0" smtClean="0"/>
              <a:t>?</a:t>
            </a:r>
            <a:endParaRPr lang="ga-IE" dirty="0" smtClean="0"/>
          </a:p>
          <a:p>
            <a:r>
              <a:rPr lang="en-IE" dirty="0" smtClean="0"/>
              <a:t> </a:t>
            </a:r>
            <a:r>
              <a:rPr lang="en-IE" dirty="0"/>
              <a:t>How does C# handle the </a:t>
            </a:r>
            <a:r>
              <a:rPr lang="en-IE" dirty="0" smtClean="0"/>
              <a:t>event </a:t>
            </a:r>
            <a:r>
              <a:rPr lang="en-IE" dirty="0"/>
              <a:t>handler? </a:t>
            </a:r>
            <a:endParaRPr lang="ga-IE" dirty="0" smtClean="0"/>
          </a:p>
          <a:p>
            <a:pPr lvl="1"/>
            <a:r>
              <a:rPr lang="en-IE" dirty="0" smtClean="0"/>
              <a:t>The </a:t>
            </a:r>
            <a:r>
              <a:rPr lang="en-IE" dirty="0"/>
              <a:t>answer is - </a:t>
            </a:r>
            <a:r>
              <a:rPr lang="en-IE" b="1" dirty="0"/>
              <a:t>delegate</a:t>
            </a:r>
            <a:r>
              <a:rPr lang="en-IE" dirty="0"/>
              <a:t>.</a:t>
            </a:r>
            <a:endParaRPr lang="ga-IE" dirty="0" smtClean="0"/>
          </a:p>
          <a:p>
            <a:r>
              <a:rPr lang="en-IE" dirty="0" smtClean="0"/>
              <a:t>A </a:t>
            </a:r>
            <a:r>
              <a:rPr lang="en-IE" dirty="0"/>
              <a:t>delegate is a reference type</a:t>
            </a:r>
            <a:r>
              <a:rPr lang="en-IE" dirty="0" smtClean="0"/>
              <a:t>, </a:t>
            </a:r>
            <a:r>
              <a:rPr lang="en-IE" dirty="0"/>
              <a:t>but instead of referring to an object, a delegate </a:t>
            </a:r>
            <a:r>
              <a:rPr lang="en-IE" b="1" dirty="0">
                <a:solidFill>
                  <a:srgbClr val="00B050"/>
                </a:solidFill>
              </a:rPr>
              <a:t>refers to a </a:t>
            </a:r>
            <a:r>
              <a:rPr lang="en-IE" b="1" i="1" dirty="0">
                <a:solidFill>
                  <a:srgbClr val="00B050"/>
                </a:solidFill>
              </a:rPr>
              <a:t>method</a:t>
            </a:r>
            <a:r>
              <a:rPr lang="en-IE" dirty="0"/>
              <a:t>. </a:t>
            </a:r>
            <a:endParaRPr lang="ga-IE" dirty="0" smtClean="0"/>
          </a:p>
          <a:p>
            <a:pPr lvl="1"/>
            <a:r>
              <a:rPr lang="en-IE" dirty="0" smtClean="0"/>
              <a:t>This </a:t>
            </a:r>
            <a:r>
              <a:rPr lang="en-IE" dirty="0"/>
              <a:t>is called </a:t>
            </a:r>
            <a:r>
              <a:rPr lang="en-IE" i="1" dirty="0">
                <a:solidFill>
                  <a:schemeClr val="tx2">
                    <a:lumMod val="50000"/>
                    <a:lumOff val="50000"/>
                  </a:schemeClr>
                </a:solidFill>
              </a:rPr>
              <a:t>encapsulating</a:t>
            </a:r>
            <a:r>
              <a:rPr lang="en-IE" dirty="0"/>
              <a:t> the method. </a:t>
            </a:r>
            <a:endParaRPr lang="ga-IE" dirty="0" smtClean="0"/>
          </a:p>
          <a:p>
            <a:r>
              <a:rPr lang="en-IE" dirty="0" smtClean="0"/>
              <a:t>When </a:t>
            </a:r>
            <a:r>
              <a:rPr lang="en-IE" dirty="0"/>
              <a:t>you create the delegate, you specify a method signature and return type; </a:t>
            </a:r>
            <a:r>
              <a:rPr lang="en-IE" b="1" dirty="0">
                <a:solidFill>
                  <a:schemeClr val="accent4">
                    <a:lumMod val="75000"/>
                  </a:schemeClr>
                </a:solidFill>
              </a:rPr>
              <a:t>you can encapsulate any matching method with that delegate</a:t>
            </a:r>
            <a:r>
              <a:rPr lang="en-IE" dirty="0"/>
              <a:t>.</a:t>
            </a:r>
          </a:p>
          <a:p>
            <a:endParaRPr lang="en-GB" dirty="0"/>
          </a:p>
        </p:txBody>
      </p:sp>
    </p:spTree>
    <p:extLst>
      <p:ext uri="{BB962C8B-B14F-4D97-AF65-F5344CB8AC3E}">
        <p14:creationId xmlns:p14="http://schemas.microsoft.com/office/powerpoint/2010/main" val="82870157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343</TotalTime>
  <Words>1501</Words>
  <Application>Microsoft Office PowerPoint</Application>
  <PresentationFormat>Widescreen</PresentationFormat>
  <Paragraphs>78</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Calibri</vt:lpstr>
      <vt:lpstr>Candara</vt:lpstr>
      <vt:lpstr>Gill Sans MT</vt:lpstr>
      <vt:lpstr>Impact</vt:lpstr>
      <vt:lpstr>Trebuchet MS</vt:lpstr>
      <vt:lpstr>Badge</vt:lpstr>
      <vt:lpstr>Interfaces  and  delegates</vt:lpstr>
      <vt:lpstr>interfaces</vt:lpstr>
      <vt:lpstr>What is an interface  </vt:lpstr>
      <vt:lpstr>PowerPoint Presentation</vt:lpstr>
      <vt:lpstr>Explanation of code</vt:lpstr>
      <vt:lpstr>Need for interfaces</vt:lpstr>
      <vt:lpstr>A comparison of interfaces and abstract classes  </vt:lpstr>
      <vt:lpstr>delegates</vt:lpstr>
      <vt:lpstr>What is a Delegate </vt:lpstr>
      <vt:lpstr>Declaring a delegate</vt:lpstr>
      <vt:lpstr>Declaring a delegate</vt:lpstr>
      <vt:lpstr>Delegate declaration</vt:lpstr>
      <vt:lpstr>Delegate usage</vt:lpstr>
      <vt:lpstr>Delegate usage</vt:lpstr>
      <vt:lpstr>Delegate usage</vt:lpstr>
      <vt:lpstr>Instantiate the two media players</vt:lpstr>
      <vt:lpstr>Instantiate the delegates</vt:lpstr>
      <vt:lpstr>Call the delegates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COB Tutor</dc:creator>
  <cp:lastModifiedBy>COB Tutor</cp:lastModifiedBy>
  <cp:revision>44</cp:revision>
  <dcterms:created xsi:type="dcterms:W3CDTF">2019-03-13T12:19:10Z</dcterms:created>
  <dcterms:modified xsi:type="dcterms:W3CDTF">2019-03-14T10:50:28Z</dcterms:modified>
</cp:coreProperties>
</file>