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81"/>
  </p:notesMasterIdLst>
  <p:sldIdLst>
    <p:sldId id="359" r:id="rId2"/>
    <p:sldId id="363" r:id="rId3"/>
    <p:sldId id="318" r:id="rId4"/>
    <p:sldId id="305" r:id="rId5"/>
    <p:sldId id="306" r:id="rId6"/>
    <p:sldId id="307" r:id="rId7"/>
    <p:sldId id="308" r:id="rId8"/>
    <p:sldId id="309" r:id="rId9"/>
    <p:sldId id="310" r:id="rId10"/>
    <p:sldId id="312" r:id="rId11"/>
    <p:sldId id="311" r:id="rId12"/>
    <p:sldId id="320" r:id="rId13"/>
    <p:sldId id="276" r:id="rId14"/>
    <p:sldId id="314" r:id="rId15"/>
    <p:sldId id="315" r:id="rId16"/>
    <p:sldId id="282" r:id="rId17"/>
    <p:sldId id="257" r:id="rId18"/>
    <p:sldId id="262" r:id="rId19"/>
    <p:sldId id="316" r:id="rId20"/>
    <p:sldId id="321" r:id="rId21"/>
    <p:sldId id="261" r:id="rId22"/>
    <p:sldId id="263" r:id="rId23"/>
    <p:sldId id="258" r:id="rId24"/>
    <p:sldId id="264" r:id="rId25"/>
    <p:sldId id="265" r:id="rId26"/>
    <p:sldId id="266" r:id="rId27"/>
    <p:sldId id="267" r:id="rId28"/>
    <p:sldId id="268" r:id="rId29"/>
    <p:sldId id="269" r:id="rId30"/>
    <p:sldId id="270" r:id="rId31"/>
    <p:sldId id="271" r:id="rId32"/>
    <p:sldId id="272" r:id="rId33"/>
    <p:sldId id="273" r:id="rId34"/>
    <p:sldId id="274" r:id="rId35"/>
    <p:sldId id="322" r:id="rId36"/>
    <p:sldId id="323" r:id="rId37"/>
    <p:sldId id="324" r:id="rId38"/>
    <p:sldId id="325" r:id="rId39"/>
    <p:sldId id="326" r:id="rId40"/>
    <p:sldId id="327" r:id="rId41"/>
    <p:sldId id="328" r:id="rId42"/>
    <p:sldId id="329" r:id="rId43"/>
    <p:sldId id="330" r:id="rId44"/>
    <p:sldId id="335" r:id="rId45"/>
    <p:sldId id="331" r:id="rId46"/>
    <p:sldId id="332" r:id="rId47"/>
    <p:sldId id="333" r:id="rId48"/>
    <p:sldId id="334" r:id="rId49"/>
    <p:sldId id="336" r:id="rId50"/>
    <p:sldId id="337" r:id="rId51"/>
    <p:sldId id="338" r:id="rId52"/>
    <p:sldId id="339" r:id="rId53"/>
    <p:sldId id="342" r:id="rId54"/>
    <p:sldId id="344" r:id="rId55"/>
    <p:sldId id="343"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283" r:id="rId71"/>
    <p:sldId id="281" r:id="rId72"/>
    <p:sldId id="360" r:id="rId73"/>
    <p:sldId id="361" r:id="rId74"/>
    <p:sldId id="362" r:id="rId75"/>
    <p:sldId id="284" r:id="rId76"/>
    <p:sldId id="285" r:id="rId77"/>
    <p:sldId id="286" r:id="rId78"/>
    <p:sldId id="287" r:id="rId79"/>
    <p:sldId id="288"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62" autoAdjust="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A7F9AB-A1D7-4116-8C50-3316711689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E"/>
        </a:p>
      </dgm:t>
    </dgm:pt>
    <dgm:pt modelId="{7DAF69C8-77E1-4CA2-8A7C-F88B22A4804E}">
      <dgm:prSet/>
      <dgm:spPr/>
      <dgm:t>
        <a:bodyPr/>
        <a:lstStyle/>
        <a:p>
          <a:r>
            <a:rPr lang="en-IE"/>
            <a:t>To add items to the end of the queue, use </a:t>
          </a:r>
          <a:r>
            <a:rPr lang="en-IE" b="1"/>
            <a:t>Enqueue</a:t>
          </a:r>
          <a:r>
            <a:rPr lang="en-IE"/>
            <a:t>() method.</a:t>
          </a:r>
          <a:br>
            <a:rPr lang="en-IE"/>
          </a:br>
          <a:endParaRPr lang="en-IE"/>
        </a:p>
      </dgm:t>
    </dgm:pt>
    <dgm:pt modelId="{82F69620-5D6E-43EC-921F-E55DFA430972}" type="parTrans" cxnId="{4A8400EB-7E9A-4AC2-9E13-E636EE3AACB7}">
      <dgm:prSet/>
      <dgm:spPr/>
      <dgm:t>
        <a:bodyPr/>
        <a:lstStyle/>
        <a:p>
          <a:endParaRPr lang="en-IE"/>
        </a:p>
      </dgm:t>
    </dgm:pt>
    <dgm:pt modelId="{C6674DC9-EA71-459B-8711-7A39F7339C9F}" type="sibTrans" cxnId="{4A8400EB-7E9A-4AC2-9E13-E636EE3AACB7}">
      <dgm:prSet/>
      <dgm:spPr/>
      <dgm:t>
        <a:bodyPr/>
        <a:lstStyle/>
        <a:p>
          <a:endParaRPr lang="en-IE"/>
        </a:p>
      </dgm:t>
    </dgm:pt>
    <dgm:pt modelId="{DB9EC377-6D7A-4F87-B91E-C9678AB044E9}">
      <dgm:prSet/>
      <dgm:spPr/>
      <dgm:t>
        <a:bodyPr/>
        <a:lstStyle/>
        <a:p>
          <a:r>
            <a:rPr lang="en-IE"/>
            <a:t>To remove an item that is present at the beginning of the queue, use </a:t>
          </a:r>
          <a:r>
            <a:rPr lang="en-IE" b="1"/>
            <a:t>Dequeue</a:t>
          </a:r>
          <a:r>
            <a:rPr lang="en-IE"/>
            <a:t>() method.</a:t>
          </a:r>
          <a:br>
            <a:rPr lang="en-IE"/>
          </a:br>
          <a:endParaRPr lang="en-IE"/>
        </a:p>
      </dgm:t>
    </dgm:pt>
    <dgm:pt modelId="{6B6E1877-0F58-44E2-B87B-CA0A8F16110B}" type="parTrans" cxnId="{3B2BDC63-8908-44AE-A115-73059870F870}">
      <dgm:prSet/>
      <dgm:spPr/>
      <dgm:t>
        <a:bodyPr/>
        <a:lstStyle/>
        <a:p>
          <a:endParaRPr lang="en-IE"/>
        </a:p>
      </dgm:t>
    </dgm:pt>
    <dgm:pt modelId="{A28E71BD-D5F3-43E0-B65B-32A86BEC4D27}" type="sibTrans" cxnId="{3B2BDC63-8908-44AE-A115-73059870F870}">
      <dgm:prSet/>
      <dgm:spPr/>
      <dgm:t>
        <a:bodyPr/>
        <a:lstStyle/>
        <a:p>
          <a:endParaRPr lang="en-IE"/>
        </a:p>
      </dgm:t>
    </dgm:pt>
    <dgm:pt modelId="{C964FEF1-7C3C-48A6-B81E-2B38973A8C15}">
      <dgm:prSet/>
      <dgm:spPr/>
      <dgm:t>
        <a:bodyPr/>
        <a:lstStyle/>
        <a:p>
          <a:r>
            <a:rPr lang="en-IE"/>
            <a:t>A foreach loop iterates thru the items in the queue, but will not remove them from the queue.</a:t>
          </a:r>
        </a:p>
      </dgm:t>
    </dgm:pt>
    <dgm:pt modelId="{2E54870D-FFC9-4371-ADA5-5AA8AF363DA7}" type="parTrans" cxnId="{5355F7DA-0250-46BF-BA8D-A10BF4B2A52B}">
      <dgm:prSet/>
      <dgm:spPr/>
      <dgm:t>
        <a:bodyPr/>
        <a:lstStyle/>
        <a:p>
          <a:endParaRPr lang="en-IE"/>
        </a:p>
      </dgm:t>
    </dgm:pt>
    <dgm:pt modelId="{63E99356-8651-4629-A5CB-100F5ECBDA5D}" type="sibTrans" cxnId="{5355F7DA-0250-46BF-BA8D-A10BF4B2A52B}">
      <dgm:prSet/>
      <dgm:spPr/>
      <dgm:t>
        <a:bodyPr/>
        <a:lstStyle/>
        <a:p>
          <a:endParaRPr lang="en-IE"/>
        </a:p>
      </dgm:t>
    </dgm:pt>
    <dgm:pt modelId="{CCD9034F-30E4-4382-9C3F-8A3141329423}">
      <dgm:prSet/>
      <dgm:spPr/>
      <dgm:t>
        <a:bodyPr/>
        <a:lstStyle/>
        <a:p>
          <a:r>
            <a:rPr lang="en-IE" b="1"/>
            <a:t>Peek</a:t>
          </a:r>
          <a:r>
            <a:rPr lang="en-IE"/>
            <a:t>() returns the item at the beginning of the queue, without removing it.</a:t>
          </a:r>
        </a:p>
      </dgm:t>
    </dgm:pt>
    <dgm:pt modelId="{7CC63312-22E4-4520-B89A-85B2DAA1AC2F}" type="parTrans" cxnId="{A5936E6E-9CA2-47EF-A7A6-A2164CCA2999}">
      <dgm:prSet/>
      <dgm:spPr/>
      <dgm:t>
        <a:bodyPr/>
        <a:lstStyle/>
        <a:p>
          <a:endParaRPr lang="en-IE"/>
        </a:p>
      </dgm:t>
    </dgm:pt>
    <dgm:pt modelId="{FDB539D9-01F1-45CC-960D-EBC1562D47EC}" type="sibTrans" cxnId="{A5936E6E-9CA2-47EF-A7A6-A2164CCA2999}">
      <dgm:prSet/>
      <dgm:spPr/>
      <dgm:t>
        <a:bodyPr/>
        <a:lstStyle/>
        <a:p>
          <a:endParaRPr lang="en-IE"/>
        </a:p>
      </dgm:t>
    </dgm:pt>
    <dgm:pt modelId="{0BBC3D3A-1D6D-4239-8EC6-0B83A073E505}">
      <dgm:prSet/>
      <dgm:spPr/>
      <dgm:t>
        <a:bodyPr/>
        <a:lstStyle/>
        <a:p>
          <a:r>
            <a:rPr lang="en-IE"/>
            <a:t>To check if an item, exists in the queue, use </a:t>
          </a:r>
          <a:r>
            <a:rPr lang="en-IE" b="1"/>
            <a:t>Contains</a:t>
          </a:r>
          <a:r>
            <a:rPr lang="en-IE"/>
            <a:t>() method.</a:t>
          </a:r>
        </a:p>
      </dgm:t>
    </dgm:pt>
    <dgm:pt modelId="{BA087B41-F686-4263-92E3-F3456051CC1D}" type="parTrans" cxnId="{7F9CB706-D152-4960-AFA2-93EA0062E015}">
      <dgm:prSet/>
      <dgm:spPr/>
      <dgm:t>
        <a:bodyPr/>
        <a:lstStyle/>
        <a:p>
          <a:endParaRPr lang="en-IE"/>
        </a:p>
      </dgm:t>
    </dgm:pt>
    <dgm:pt modelId="{15273E89-D540-46C0-B5AF-B1ED326F8420}" type="sibTrans" cxnId="{7F9CB706-D152-4960-AFA2-93EA0062E015}">
      <dgm:prSet/>
      <dgm:spPr/>
      <dgm:t>
        <a:bodyPr/>
        <a:lstStyle/>
        <a:p>
          <a:endParaRPr lang="en-IE"/>
        </a:p>
      </dgm:t>
    </dgm:pt>
    <dgm:pt modelId="{218F1756-BC61-414C-8E11-1C4CB1E9D01D}" type="pres">
      <dgm:prSet presAssocID="{68A7F9AB-A1D7-4116-8C50-3316711689E7}" presName="linear" presStyleCnt="0">
        <dgm:presLayoutVars>
          <dgm:animLvl val="lvl"/>
          <dgm:resizeHandles val="exact"/>
        </dgm:presLayoutVars>
      </dgm:prSet>
      <dgm:spPr/>
      <dgm:t>
        <a:bodyPr/>
        <a:lstStyle/>
        <a:p>
          <a:endParaRPr lang="en-GB"/>
        </a:p>
      </dgm:t>
    </dgm:pt>
    <dgm:pt modelId="{CA8D8F2B-E960-4720-B7EA-6B9C67E5E019}" type="pres">
      <dgm:prSet presAssocID="{7DAF69C8-77E1-4CA2-8A7C-F88B22A4804E}" presName="parentText" presStyleLbl="node1" presStyleIdx="0" presStyleCnt="5">
        <dgm:presLayoutVars>
          <dgm:chMax val="0"/>
          <dgm:bulletEnabled val="1"/>
        </dgm:presLayoutVars>
      </dgm:prSet>
      <dgm:spPr/>
      <dgm:t>
        <a:bodyPr/>
        <a:lstStyle/>
        <a:p>
          <a:endParaRPr lang="en-GB"/>
        </a:p>
      </dgm:t>
    </dgm:pt>
    <dgm:pt modelId="{C1E4D018-EB5C-40AA-BAAE-917E912672E2}" type="pres">
      <dgm:prSet presAssocID="{C6674DC9-EA71-459B-8711-7A39F7339C9F}" presName="spacer" presStyleCnt="0"/>
      <dgm:spPr/>
    </dgm:pt>
    <dgm:pt modelId="{43678864-5E5D-497A-9E6F-8507D4AAAF79}" type="pres">
      <dgm:prSet presAssocID="{DB9EC377-6D7A-4F87-B91E-C9678AB044E9}" presName="parentText" presStyleLbl="node1" presStyleIdx="1" presStyleCnt="5">
        <dgm:presLayoutVars>
          <dgm:chMax val="0"/>
          <dgm:bulletEnabled val="1"/>
        </dgm:presLayoutVars>
      </dgm:prSet>
      <dgm:spPr/>
      <dgm:t>
        <a:bodyPr/>
        <a:lstStyle/>
        <a:p>
          <a:endParaRPr lang="en-GB"/>
        </a:p>
      </dgm:t>
    </dgm:pt>
    <dgm:pt modelId="{8E811BCF-A94B-478C-BFC7-0343ADCA306F}" type="pres">
      <dgm:prSet presAssocID="{A28E71BD-D5F3-43E0-B65B-32A86BEC4D27}" presName="spacer" presStyleCnt="0"/>
      <dgm:spPr/>
    </dgm:pt>
    <dgm:pt modelId="{2BE2B830-9B37-46F7-A54D-A74A5E3466C5}" type="pres">
      <dgm:prSet presAssocID="{C964FEF1-7C3C-48A6-B81E-2B38973A8C15}" presName="parentText" presStyleLbl="node1" presStyleIdx="2" presStyleCnt="5">
        <dgm:presLayoutVars>
          <dgm:chMax val="0"/>
          <dgm:bulletEnabled val="1"/>
        </dgm:presLayoutVars>
      </dgm:prSet>
      <dgm:spPr/>
      <dgm:t>
        <a:bodyPr/>
        <a:lstStyle/>
        <a:p>
          <a:endParaRPr lang="en-GB"/>
        </a:p>
      </dgm:t>
    </dgm:pt>
    <dgm:pt modelId="{A2D99C08-AA1A-435A-B7F1-890E931E36A6}" type="pres">
      <dgm:prSet presAssocID="{63E99356-8651-4629-A5CB-100F5ECBDA5D}" presName="spacer" presStyleCnt="0"/>
      <dgm:spPr/>
    </dgm:pt>
    <dgm:pt modelId="{CA38A3E2-4DF7-4E67-AA13-FA582056E070}" type="pres">
      <dgm:prSet presAssocID="{CCD9034F-30E4-4382-9C3F-8A3141329423}" presName="parentText" presStyleLbl="node1" presStyleIdx="3" presStyleCnt="5">
        <dgm:presLayoutVars>
          <dgm:chMax val="0"/>
          <dgm:bulletEnabled val="1"/>
        </dgm:presLayoutVars>
      </dgm:prSet>
      <dgm:spPr/>
      <dgm:t>
        <a:bodyPr/>
        <a:lstStyle/>
        <a:p>
          <a:endParaRPr lang="en-GB"/>
        </a:p>
      </dgm:t>
    </dgm:pt>
    <dgm:pt modelId="{CA31FE16-EAD4-4ED8-8CA4-2EFBE5C25558}" type="pres">
      <dgm:prSet presAssocID="{FDB539D9-01F1-45CC-960D-EBC1562D47EC}" presName="spacer" presStyleCnt="0"/>
      <dgm:spPr/>
    </dgm:pt>
    <dgm:pt modelId="{A28DB9AA-25A0-4912-89BB-6E9556BF1A15}" type="pres">
      <dgm:prSet presAssocID="{0BBC3D3A-1D6D-4239-8EC6-0B83A073E505}" presName="parentText" presStyleLbl="node1" presStyleIdx="4" presStyleCnt="5">
        <dgm:presLayoutVars>
          <dgm:chMax val="0"/>
          <dgm:bulletEnabled val="1"/>
        </dgm:presLayoutVars>
      </dgm:prSet>
      <dgm:spPr/>
      <dgm:t>
        <a:bodyPr/>
        <a:lstStyle/>
        <a:p>
          <a:endParaRPr lang="en-GB"/>
        </a:p>
      </dgm:t>
    </dgm:pt>
  </dgm:ptLst>
  <dgm:cxnLst>
    <dgm:cxn modelId="{5355F7DA-0250-46BF-BA8D-A10BF4B2A52B}" srcId="{68A7F9AB-A1D7-4116-8C50-3316711689E7}" destId="{C964FEF1-7C3C-48A6-B81E-2B38973A8C15}" srcOrd="2" destOrd="0" parTransId="{2E54870D-FFC9-4371-ADA5-5AA8AF363DA7}" sibTransId="{63E99356-8651-4629-A5CB-100F5ECBDA5D}"/>
    <dgm:cxn modelId="{3B2BDC63-8908-44AE-A115-73059870F870}" srcId="{68A7F9AB-A1D7-4116-8C50-3316711689E7}" destId="{DB9EC377-6D7A-4F87-B91E-C9678AB044E9}" srcOrd="1" destOrd="0" parTransId="{6B6E1877-0F58-44E2-B87B-CA0A8F16110B}" sibTransId="{A28E71BD-D5F3-43E0-B65B-32A86BEC4D27}"/>
    <dgm:cxn modelId="{30A17F04-D854-45DB-A751-6EEB0151EC64}" type="presOf" srcId="{0BBC3D3A-1D6D-4239-8EC6-0B83A073E505}" destId="{A28DB9AA-25A0-4912-89BB-6E9556BF1A15}" srcOrd="0" destOrd="0" presId="urn:microsoft.com/office/officeart/2005/8/layout/vList2"/>
    <dgm:cxn modelId="{9D8D79D6-7AC8-4770-9D2F-B45EBE027A7B}" type="presOf" srcId="{68A7F9AB-A1D7-4116-8C50-3316711689E7}" destId="{218F1756-BC61-414C-8E11-1C4CB1E9D01D}" srcOrd="0" destOrd="0" presId="urn:microsoft.com/office/officeart/2005/8/layout/vList2"/>
    <dgm:cxn modelId="{A5936E6E-9CA2-47EF-A7A6-A2164CCA2999}" srcId="{68A7F9AB-A1D7-4116-8C50-3316711689E7}" destId="{CCD9034F-30E4-4382-9C3F-8A3141329423}" srcOrd="3" destOrd="0" parTransId="{7CC63312-22E4-4520-B89A-85B2DAA1AC2F}" sibTransId="{FDB539D9-01F1-45CC-960D-EBC1562D47EC}"/>
    <dgm:cxn modelId="{EF0E6106-0588-455C-B732-D14B8DFCF6D9}" type="presOf" srcId="{7DAF69C8-77E1-4CA2-8A7C-F88B22A4804E}" destId="{CA8D8F2B-E960-4720-B7EA-6B9C67E5E019}" srcOrd="0" destOrd="0" presId="urn:microsoft.com/office/officeart/2005/8/layout/vList2"/>
    <dgm:cxn modelId="{7F9CB706-D152-4960-AFA2-93EA0062E015}" srcId="{68A7F9AB-A1D7-4116-8C50-3316711689E7}" destId="{0BBC3D3A-1D6D-4239-8EC6-0B83A073E505}" srcOrd="4" destOrd="0" parTransId="{BA087B41-F686-4263-92E3-F3456051CC1D}" sibTransId="{15273E89-D540-46C0-B5AF-B1ED326F8420}"/>
    <dgm:cxn modelId="{6CDA9309-6BC3-4F14-AF1B-ADF530B787CC}" type="presOf" srcId="{C964FEF1-7C3C-48A6-B81E-2B38973A8C15}" destId="{2BE2B830-9B37-46F7-A54D-A74A5E3466C5}" srcOrd="0" destOrd="0" presId="urn:microsoft.com/office/officeart/2005/8/layout/vList2"/>
    <dgm:cxn modelId="{7BC6A759-8566-44B4-B9E8-414770DD5B63}" type="presOf" srcId="{DB9EC377-6D7A-4F87-B91E-C9678AB044E9}" destId="{43678864-5E5D-497A-9E6F-8507D4AAAF79}" srcOrd="0" destOrd="0" presId="urn:microsoft.com/office/officeart/2005/8/layout/vList2"/>
    <dgm:cxn modelId="{FABF5672-C41C-4AD7-84F9-BB77DF61E41D}" type="presOf" srcId="{CCD9034F-30E4-4382-9C3F-8A3141329423}" destId="{CA38A3E2-4DF7-4E67-AA13-FA582056E070}" srcOrd="0" destOrd="0" presId="urn:microsoft.com/office/officeart/2005/8/layout/vList2"/>
    <dgm:cxn modelId="{4A8400EB-7E9A-4AC2-9E13-E636EE3AACB7}" srcId="{68A7F9AB-A1D7-4116-8C50-3316711689E7}" destId="{7DAF69C8-77E1-4CA2-8A7C-F88B22A4804E}" srcOrd="0" destOrd="0" parTransId="{82F69620-5D6E-43EC-921F-E55DFA430972}" sibTransId="{C6674DC9-EA71-459B-8711-7A39F7339C9F}"/>
    <dgm:cxn modelId="{48AAE3D8-D47F-41D3-B58D-7F0528A0DC29}" type="presParOf" srcId="{218F1756-BC61-414C-8E11-1C4CB1E9D01D}" destId="{CA8D8F2B-E960-4720-B7EA-6B9C67E5E019}" srcOrd="0" destOrd="0" presId="urn:microsoft.com/office/officeart/2005/8/layout/vList2"/>
    <dgm:cxn modelId="{50A7EA6F-F4BC-4FE2-8C22-87EAEA653719}" type="presParOf" srcId="{218F1756-BC61-414C-8E11-1C4CB1E9D01D}" destId="{C1E4D018-EB5C-40AA-BAAE-917E912672E2}" srcOrd="1" destOrd="0" presId="urn:microsoft.com/office/officeart/2005/8/layout/vList2"/>
    <dgm:cxn modelId="{B94BB5EC-6B7C-4F85-8849-9B03582998E8}" type="presParOf" srcId="{218F1756-BC61-414C-8E11-1C4CB1E9D01D}" destId="{43678864-5E5D-497A-9E6F-8507D4AAAF79}" srcOrd="2" destOrd="0" presId="urn:microsoft.com/office/officeart/2005/8/layout/vList2"/>
    <dgm:cxn modelId="{8BCF78B3-8239-43C6-B932-B74DCB911A52}" type="presParOf" srcId="{218F1756-BC61-414C-8E11-1C4CB1E9D01D}" destId="{8E811BCF-A94B-478C-BFC7-0343ADCA306F}" srcOrd="3" destOrd="0" presId="urn:microsoft.com/office/officeart/2005/8/layout/vList2"/>
    <dgm:cxn modelId="{ABB2C58C-7012-4747-9DD2-99BA1BD12352}" type="presParOf" srcId="{218F1756-BC61-414C-8E11-1C4CB1E9D01D}" destId="{2BE2B830-9B37-46F7-A54D-A74A5E3466C5}" srcOrd="4" destOrd="0" presId="urn:microsoft.com/office/officeart/2005/8/layout/vList2"/>
    <dgm:cxn modelId="{825F209E-D51E-47F4-A88C-60CF18E05531}" type="presParOf" srcId="{218F1756-BC61-414C-8E11-1C4CB1E9D01D}" destId="{A2D99C08-AA1A-435A-B7F1-890E931E36A6}" srcOrd="5" destOrd="0" presId="urn:microsoft.com/office/officeart/2005/8/layout/vList2"/>
    <dgm:cxn modelId="{5B27526C-A25A-49E7-B919-D9D42649A55A}" type="presParOf" srcId="{218F1756-BC61-414C-8E11-1C4CB1E9D01D}" destId="{CA38A3E2-4DF7-4E67-AA13-FA582056E070}" srcOrd="6" destOrd="0" presId="urn:microsoft.com/office/officeart/2005/8/layout/vList2"/>
    <dgm:cxn modelId="{00462513-9C02-4FD3-9636-86FC59AB77AC}" type="presParOf" srcId="{218F1756-BC61-414C-8E11-1C4CB1E9D01D}" destId="{CA31FE16-EAD4-4ED8-8CA4-2EFBE5C25558}" srcOrd="7" destOrd="0" presId="urn:microsoft.com/office/officeart/2005/8/layout/vList2"/>
    <dgm:cxn modelId="{D6145F35-E172-42CD-A9DB-51AD4026F0B0}" type="presParOf" srcId="{218F1756-BC61-414C-8E11-1C4CB1E9D01D}" destId="{A28DB9AA-25A0-4912-89BB-6E9556BF1A1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42712-2B86-49D3-9168-EF57DFE582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E"/>
        </a:p>
      </dgm:t>
    </dgm:pt>
    <dgm:pt modelId="{F3C11995-FAEB-4485-88BF-C20774A4334A}">
      <dgm:prSet custT="1"/>
      <dgm:spPr/>
      <dgm:t>
        <a:bodyPr/>
        <a:lstStyle/>
        <a:p>
          <a:r>
            <a:rPr lang="en-IE" sz="1600" dirty="0">
              <a:solidFill>
                <a:schemeClr val="bg1"/>
              </a:solidFill>
            </a:rPr>
            <a:t>To insert an item at the top of the stack, use </a:t>
          </a:r>
          <a:r>
            <a:rPr lang="en-IE" sz="1600" b="1" dirty="0">
              <a:solidFill>
                <a:schemeClr val="bg1"/>
              </a:solidFill>
            </a:rPr>
            <a:t>Push</a:t>
          </a:r>
          <a:r>
            <a:rPr lang="en-IE" sz="1600" dirty="0">
              <a:solidFill>
                <a:schemeClr val="bg1"/>
              </a:solidFill>
            </a:rPr>
            <a:t>() method.</a:t>
          </a:r>
          <a:r>
            <a:rPr lang="en-IE" sz="1600" dirty="0"/>
            <a:t/>
          </a:r>
          <a:br>
            <a:rPr lang="en-IE" sz="1600" dirty="0"/>
          </a:br>
          <a:endParaRPr lang="en-IE" sz="1600" dirty="0"/>
        </a:p>
      </dgm:t>
    </dgm:pt>
    <dgm:pt modelId="{E0682587-ADAC-4394-A583-8DFFF6E90429}" type="parTrans" cxnId="{383255DB-790D-4217-BF76-9E0FF16EEE17}">
      <dgm:prSet/>
      <dgm:spPr/>
      <dgm:t>
        <a:bodyPr/>
        <a:lstStyle/>
        <a:p>
          <a:endParaRPr lang="en-IE"/>
        </a:p>
      </dgm:t>
    </dgm:pt>
    <dgm:pt modelId="{60B60592-DCF9-4D1F-81AF-842F2958664D}" type="sibTrans" cxnId="{383255DB-790D-4217-BF76-9E0FF16EEE17}">
      <dgm:prSet/>
      <dgm:spPr/>
      <dgm:t>
        <a:bodyPr/>
        <a:lstStyle/>
        <a:p>
          <a:endParaRPr lang="en-IE"/>
        </a:p>
      </dgm:t>
    </dgm:pt>
    <dgm:pt modelId="{7F7C311B-FAE2-4459-9B1E-D0921849666C}">
      <dgm:prSet custT="1"/>
      <dgm:spPr/>
      <dgm:t>
        <a:bodyPr/>
        <a:lstStyle/>
        <a:p>
          <a:r>
            <a:rPr lang="en-IE" sz="1400" dirty="0">
              <a:solidFill>
                <a:schemeClr val="bg1"/>
              </a:solidFill>
            </a:rPr>
            <a:t>To remove and return the item that is present at the top of the stack, use </a:t>
          </a:r>
          <a:r>
            <a:rPr lang="en-IE" sz="1400" b="1" dirty="0">
              <a:solidFill>
                <a:schemeClr val="bg1"/>
              </a:solidFill>
            </a:rPr>
            <a:t>Pop</a:t>
          </a:r>
          <a:r>
            <a:rPr lang="en-IE" sz="1400" dirty="0">
              <a:solidFill>
                <a:schemeClr val="bg1"/>
              </a:solidFill>
            </a:rPr>
            <a:t>() method.</a:t>
          </a:r>
          <a:r>
            <a:rPr lang="en-IE" sz="1400" dirty="0"/>
            <a:t/>
          </a:r>
          <a:br>
            <a:rPr lang="en-IE" sz="1400" dirty="0"/>
          </a:br>
          <a:endParaRPr lang="en-IE" sz="1400" dirty="0"/>
        </a:p>
      </dgm:t>
    </dgm:pt>
    <dgm:pt modelId="{E0335056-0876-47B7-9D9C-0EE442E9720A}" type="parTrans" cxnId="{A7B26188-5944-4D5E-98F0-214E74AC4B78}">
      <dgm:prSet/>
      <dgm:spPr/>
      <dgm:t>
        <a:bodyPr/>
        <a:lstStyle/>
        <a:p>
          <a:endParaRPr lang="en-IE"/>
        </a:p>
      </dgm:t>
    </dgm:pt>
    <dgm:pt modelId="{F21696E9-2121-4649-9563-A79AA1E7FE8D}" type="sibTrans" cxnId="{A7B26188-5944-4D5E-98F0-214E74AC4B78}">
      <dgm:prSet/>
      <dgm:spPr/>
      <dgm:t>
        <a:bodyPr/>
        <a:lstStyle/>
        <a:p>
          <a:endParaRPr lang="en-IE"/>
        </a:p>
      </dgm:t>
    </dgm:pt>
    <dgm:pt modelId="{0553AE11-2875-4D7A-AA3D-EE80ED96E8CD}">
      <dgm:prSet custT="1"/>
      <dgm:spPr/>
      <dgm:t>
        <a:bodyPr/>
        <a:lstStyle/>
        <a:p>
          <a:r>
            <a:rPr lang="en-IE" sz="1400" dirty="0">
              <a:solidFill>
                <a:schemeClr val="bg1"/>
              </a:solidFill>
            </a:rPr>
            <a:t>A foreach loop iterates thru the items in the stack, but will not remove them from the stack. The items from the stack are retrieved in </a:t>
          </a:r>
          <a:r>
            <a:rPr lang="en-IE" sz="1400" b="1" dirty="0">
              <a:solidFill>
                <a:schemeClr val="bg1"/>
              </a:solidFill>
            </a:rPr>
            <a:t>LIFO </a:t>
          </a:r>
          <a:r>
            <a:rPr lang="en-IE" sz="1400" dirty="0">
              <a:solidFill>
                <a:schemeClr val="bg1"/>
              </a:solidFill>
            </a:rPr>
            <a:t>(Last In First Out), order. The last element added to the Stack is the first one to be removed.</a:t>
          </a:r>
          <a:r>
            <a:rPr lang="en-IE" sz="1400" dirty="0"/>
            <a:t/>
          </a:r>
          <a:br>
            <a:rPr lang="en-IE" sz="1400" dirty="0"/>
          </a:br>
          <a:endParaRPr lang="en-IE" sz="1400" dirty="0"/>
        </a:p>
      </dgm:t>
    </dgm:pt>
    <dgm:pt modelId="{5C537B38-0F39-40CC-8CCB-B6032DA818AA}" type="parTrans" cxnId="{73AF9DDB-283F-4FF6-899B-601C268DA6B0}">
      <dgm:prSet/>
      <dgm:spPr/>
      <dgm:t>
        <a:bodyPr/>
        <a:lstStyle/>
        <a:p>
          <a:endParaRPr lang="en-IE"/>
        </a:p>
      </dgm:t>
    </dgm:pt>
    <dgm:pt modelId="{83DFCC39-1F94-4C53-9987-E4F85BCC2D43}" type="sibTrans" cxnId="{73AF9DDB-283F-4FF6-899B-601C268DA6B0}">
      <dgm:prSet/>
      <dgm:spPr/>
      <dgm:t>
        <a:bodyPr/>
        <a:lstStyle/>
        <a:p>
          <a:endParaRPr lang="en-IE"/>
        </a:p>
      </dgm:t>
    </dgm:pt>
    <dgm:pt modelId="{7AF6B9D0-90AE-4EC8-BECF-2AE719DD8740}">
      <dgm:prSet custT="1"/>
      <dgm:spPr/>
      <dgm:t>
        <a:bodyPr/>
        <a:lstStyle/>
        <a:p>
          <a:r>
            <a:rPr lang="en-IE" sz="1600" dirty="0">
              <a:solidFill>
                <a:schemeClr val="bg1"/>
              </a:solidFill>
            </a:rPr>
            <a:t>To check if an item exists in the stack, use </a:t>
          </a:r>
          <a:r>
            <a:rPr lang="en-IE" sz="1600" b="1" dirty="0">
              <a:solidFill>
                <a:schemeClr val="bg1"/>
              </a:solidFill>
            </a:rPr>
            <a:t>Contains</a:t>
          </a:r>
          <a:r>
            <a:rPr lang="en-IE" sz="1600" dirty="0">
              <a:solidFill>
                <a:schemeClr val="bg1"/>
              </a:solidFill>
            </a:rPr>
            <a:t>() method.</a:t>
          </a:r>
          <a:r>
            <a:rPr lang="en-IE" sz="1600" dirty="0"/>
            <a:t/>
          </a:r>
          <a:br>
            <a:rPr lang="en-IE" sz="1600" dirty="0"/>
          </a:br>
          <a:endParaRPr lang="en-IE" sz="1600" dirty="0"/>
        </a:p>
      </dgm:t>
    </dgm:pt>
    <dgm:pt modelId="{222C76F6-BF84-4438-8FE9-7D3B61E0C247}" type="parTrans" cxnId="{18742F8B-CC9C-419B-905F-C3DD8914F52C}">
      <dgm:prSet/>
      <dgm:spPr/>
      <dgm:t>
        <a:bodyPr/>
        <a:lstStyle/>
        <a:p>
          <a:endParaRPr lang="en-IE"/>
        </a:p>
      </dgm:t>
    </dgm:pt>
    <dgm:pt modelId="{9E463800-8AEE-44ED-8BBB-4B4DF999506D}" type="sibTrans" cxnId="{18742F8B-CC9C-419B-905F-C3DD8914F52C}">
      <dgm:prSet/>
      <dgm:spPr/>
      <dgm:t>
        <a:bodyPr/>
        <a:lstStyle/>
        <a:p>
          <a:endParaRPr lang="en-IE"/>
        </a:p>
      </dgm:t>
    </dgm:pt>
    <dgm:pt modelId="{DD663E8E-FCDE-441E-A8C2-482BC77295E4}">
      <dgm:prSet custT="1"/>
      <dgm:spPr/>
      <dgm:t>
        <a:bodyPr/>
        <a:lstStyle/>
        <a:p>
          <a:r>
            <a:rPr lang="en-IE" sz="1400" b="1" dirty="0">
              <a:solidFill>
                <a:schemeClr val="bg1"/>
              </a:solidFill>
            </a:rPr>
            <a:t>What is the difference between Pop() and Peek() methods?</a:t>
          </a:r>
          <a:r>
            <a:rPr lang="en-IE" sz="1400" dirty="0">
              <a:solidFill>
                <a:schemeClr val="bg1"/>
              </a:solidFill>
            </a:rPr>
            <a:t/>
          </a:r>
          <a:br>
            <a:rPr lang="en-IE" sz="1400" dirty="0">
              <a:solidFill>
                <a:schemeClr val="bg1"/>
              </a:solidFill>
            </a:rPr>
          </a:br>
          <a:r>
            <a:rPr lang="en-IE" sz="1400" dirty="0">
              <a:solidFill>
                <a:schemeClr val="bg1"/>
              </a:solidFill>
            </a:rPr>
            <a:t>Pop() method removes and returns the item at the top of the stack, where as Peek() returns the item at the top of the stack, without removing it</a:t>
          </a:r>
          <a:r>
            <a:rPr lang="en-IE" sz="1400" dirty="0"/>
            <a:t>.</a:t>
          </a:r>
          <a:br>
            <a:rPr lang="en-IE" sz="1400" dirty="0"/>
          </a:br>
          <a:endParaRPr lang="en-IE" sz="1400" dirty="0"/>
        </a:p>
      </dgm:t>
    </dgm:pt>
    <dgm:pt modelId="{B8BCA3CA-AA13-479F-AA07-FF6AEFF51A03}" type="parTrans" cxnId="{E45BE3E9-5065-478A-99CC-A89462FCA96B}">
      <dgm:prSet/>
      <dgm:spPr/>
      <dgm:t>
        <a:bodyPr/>
        <a:lstStyle/>
        <a:p>
          <a:endParaRPr lang="en-IE"/>
        </a:p>
      </dgm:t>
    </dgm:pt>
    <dgm:pt modelId="{5F9BE5B2-6309-429E-8B9D-B0BB32DD0943}" type="sibTrans" cxnId="{E45BE3E9-5065-478A-99CC-A89462FCA96B}">
      <dgm:prSet/>
      <dgm:spPr/>
      <dgm:t>
        <a:bodyPr/>
        <a:lstStyle/>
        <a:p>
          <a:endParaRPr lang="en-IE"/>
        </a:p>
      </dgm:t>
    </dgm:pt>
    <dgm:pt modelId="{2C5DE5B0-AEF0-479F-84FE-72CA3B15B364}" type="pres">
      <dgm:prSet presAssocID="{A8342712-2B86-49D3-9168-EF57DFE582C1}" presName="linear" presStyleCnt="0">
        <dgm:presLayoutVars>
          <dgm:animLvl val="lvl"/>
          <dgm:resizeHandles val="exact"/>
        </dgm:presLayoutVars>
      </dgm:prSet>
      <dgm:spPr/>
      <dgm:t>
        <a:bodyPr/>
        <a:lstStyle/>
        <a:p>
          <a:endParaRPr lang="en-GB"/>
        </a:p>
      </dgm:t>
    </dgm:pt>
    <dgm:pt modelId="{A9E74B43-AF57-458D-8D3C-514C5546E436}" type="pres">
      <dgm:prSet presAssocID="{F3C11995-FAEB-4485-88BF-C20774A4334A}" presName="parentText" presStyleLbl="node1" presStyleIdx="0" presStyleCnt="5">
        <dgm:presLayoutVars>
          <dgm:chMax val="0"/>
          <dgm:bulletEnabled val="1"/>
        </dgm:presLayoutVars>
      </dgm:prSet>
      <dgm:spPr/>
      <dgm:t>
        <a:bodyPr/>
        <a:lstStyle/>
        <a:p>
          <a:endParaRPr lang="en-GB"/>
        </a:p>
      </dgm:t>
    </dgm:pt>
    <dgm:pt modelId="{4208C23C-2351-4613-82E0-4A28E4E995D7}" type="pres">
      <dgm:prSet presAssocID="{60B60592-DCF9-4D1F-81AF-842F2958664D}" presName="spacer" presStyleCnt="0"/>
      <dgm:spPr/>
    </dgm:pt>
    <dgm:pt modelId="{94F8E585-3FDA-45A0-9654-4104796041FA}" type="pres">
      <dgm:prSet presAssocID="{7F7C311B-FAE2-4459-9B1E-D0921849666C}" presName="parentText" presStyleLbl="node1" presStyleIdx="1" presStyleCnt="5">
        <dgm:presLayoutVars>
          <dgm:chMax val="0"/>
          <dgm:bulletEnabled val="1"/>
        </dgm:presLayoutVars>
      </dgm:prSet>
      <dgm:spPr/>
      <dgm:t>
        <a:bodyPr/>
        <a:lstStyle/>
        <a:p>
          <a:endParaRPr lang="en-GB"/>
        </a:p>
      </dgm:t>
    </dgm:pt>
    <dgm:pt modelId="{E1C456AE-79C5-483A-B1B6-7707DCF8724B}" type="pres">
      <dgm:prSet presAssocID="{F21696E9-2121-4649-9563-A79AA1E7FE8D}" presName="spacer" presStyleCnt="0"/>
      <dgm:spPr/>
    </dgm:pt>
    <dgm:pt modelId="{7586DC7D-48D5-488F-9C05-BFF2912D9D2C}" type="pres">
      <dgm:prSet presAssocID="{0553AE11-2875-4D7A-AA3D-EE80ED96E8CD}" presName="parentText" presStyleLbl="node1" presStyleIdx="2" presStyleCnt="5">
        <dgm:presLayoutVars>
          <dgm:chMax val="0"/>
          <dgm:bulletEnabled val="1"/>
        </dgm:presLayoutVars>
      </dgm:prSet>
      <dgm:spPr/>
      <dgm:t>
        <a:bodyPr/>
        <a:lstStyle/>
        <a:p>
          <a:endParaRPr lang="en-GB"/>
        </a:p>
      </dgm:t>
    </dgm:pt>
    <dgm:pt modelId="{40C2C14E-DDA5-49FB-82F5-E09C5A70F226}" type="pres">
      <dgm:prSet presAssocID="{83DFCC39-1F94-4C53-9987-E4F85BCC2D43}" presName="spacer" presStyleCnt="0"/>
      <dgm:spPr/>
    </dgm:pt>
    <dgm:pt modelId="{FA48F34B-7182-4A2E-9A08-EFFE0FED5265}" type="pres">
      <dgm:prSet presAssocID="{7AF6B9D0-90AE-4EC8-BECF-2AE719DD8740}" presName="parentText" presStyleLbl="node1" presStyleIdx="3" presStyleCnt="5">
        <dgm:presLayoutVars>
          <dgm:chMax val="0"/>
          <dgm:bulletEnabled val="1"/>
        </dgm:presLayoutVars>
      </dgm:prSet>
      <dgm:spPr/>
      <dgm:t>
        <a:bodyPr/>
        <a:lstStyle/>
        <a:p>
          <a:endParaRPr lang="en-GB"/>
        </a:p>
      </dgm:t>
    </dgm:pt>
    <dgm:pt modelId="{BC43BE09-C264-4B61-A260-BC34BBE3DAE7}" type="pres">
      <dgm:prSet presAssocID="{9E463800-8AEE-44ED-8BBB-4B4DF999506D}" presName="spacer" presStyleCnt="0"/>
      <dgm:spPr/>
    </dgm:pt>
    <dgm:pt modelId="{8568024A-17C9-4548-925A-2E4B8D327472}" type="pres">
      <dgm:prSet presAssocID="{DD663E8E-FCDE-441E-A8C2-482BC77295E4}" presName="parentText" presStyleLbl="node1" presStyleIdx="4" presStyleCnt="5">
        <dgm:presLayoutVars>
          <dgm:chMax val="0"/>
          <dgm:bulletEnabled val="1"/>
        </dgm:presLayoutVars>
      </dgm:prSet>
      <dgm:spPr/>
      <dgm:t>
        <a:bodyPr/>
        <a:lstStyle/>
        <a:p>
          <a:endParaRPr lang="en-GB"/>
        </a:p>
      </dgm:t>
    </dgm:pt>
  </dgm:ptLst>
  <dgm:cxnLst>
    <dgm:cxn modelId="{18742F8B-CC9C-419B-905F-C3DD8914F52C}" srcId="{A8342712-2B86-49D3-9168-EF57DFE582C1}" destId="{7AF6B9D0-90AE-4EC8-BECF-2AE719DD8740}" srcOrd="3" destOrd="0" parTransId="{222C76F6-BF84-4438-8FE9-7D3B61E0C247}" sibTransId="{9E463800-8AEE-44ED-8BBB-4B4DF999506D}"/>
    <dgm:cxn modelId="{8B9CABC1-DE00-4BB9-A57D-896229505C47}" type="presOf" srcId="{7AF6B9D0-90AE-4EC8-BECF-2AE719DD8740}" destId="{FA48F34B-7182-4A2E-9A08-EFFE0FED5265}" srcOrd="0" destOrd="0" presId="urn:microsoft.com/office/officeart/2005/8/layout/vList2"/>
    <dgm:cxn modelId="{A717555D-D0E3-42FD-AA8F-0A3834727B32}" type="presOf" srcId="{0553AE11-2875-4D7A-AA3D-EE80ED96E8CD}" destId="{7586DC7D-48D5-488F-9C05-BFF2912D9D2C}" srcOrd="0" destOrd="0" presId="urn:microsoft.com/office/officeart/2005/8/layout/vList2"/>
    <dgm:cxn modelId="{E2729F19-B864-4240-96A6-C6604FF4360B}" type="presOf" srcId="{A8342712-2B86-49D3-9168-EF57DFE582C1}" destId="{2C5DE5B0-AEF0-479F-84FE-72CA3B15B364}" srcOrd="0" destOrd="0" presId="urn:microsoft.com/office/officeart/2005/8/layout/vList2"/>
    <dgm:cxn modelId="{A7B26188-5944-4D5E-98F0-214E74AC4B78}" srcId="{A8342712-2B86-49D3-9168-EF57DFE582C1}" destId="{7F7C311B-FAE2-4459-9B1E-D0921849666C}" srcOrd="1" destOrd="0" parTransId="{E0335056-0876-47B7-9D9C-0EE442E9720A}" sibTransId="{F21696E9-2121-4649-9563-A79AA1E7FE8D}"/>
    <dgm:cxn modelId="{E45BE3E9-5065-478A-99CC-A89462FCA96B}" srcId="{A8342712-2B86-49D3-9168-EF57DFE582C1}" destId="{DD663E8E-FCDE-441E-A8C2-482BC77295E4}" srcOrd="4" destOrd="0" parTransId="{B8BCA3CA-AA13-479F-AA07-FF6AEFF51A03}" sibTransId="{5F9BE5B2-6309-429E-8B9D-B0BB32DD0943}"/>
    <dgm:cxn modelId="{383255DB-790D-4217-BF76-9E0FF16EEE17}" srcId="{A8342712-2B86-49D3-9168-EF57DFE582C1}" destId="{F3C11995-FAEB-4485-88BF-C20774A4334A}" srcOrd="0" destOrd="0" parTransId="{E0682587-ADAC-4394-A583-8DFFF6E90429}" sibTransId="{60B60592-DCF9-4D1F-81AF-842F2958664D}"/>
    <dgm:cxn modelId="{73AF9DDB-283F-4FF6-899B-601C268DA6B0}" srcId="{A8342712-2B86-49D3-9168-EF57DFE582C1}" destId="{0553AE11-2875-4D7A-AA3D-EE80ED96E8CD}" srcOrd="2" destOrd="0" parTransId="{5C537B38-0F39-40CC-8CCB-B6032DA818AA}" sibTransId="{83DFCC39-1F94-4C53-9987-E4F85BCC2D43}"/>
    <dgm:cxn modelId="{48723D24-6C73-4F49-9E34-FED07FF4BB04}" type="presOf" srcId="{F3C11995-FAEB-4485-88BF-C20774A4334A}" destId="{A9E74B43-AF57-458D-8D3C-514C5546E436}" srcOrd="0" destOrd="0" presId="urn:microsoft.com/office/officeart/2005/8/layout/vList2"/>
    <dgm:cxn modelId="{8265B541-B5F9-43E2-8D1A-9EC1C3B82ADF}" type="presOf" srcId="{7F7C311B-FAE2-4459-9B1E-D0921849666C}" destId="{94F8E585-3FDA-45A0-9654-4104796041FA}" srcOrd="0" destOrd="0" presId="urn:microsoft.com/office/officeart/2005/8/layout/vList2"/>
    <dgm:cxn modelId="{CA39BAA0-3975-4077-AD8E-5E94CE470C80}" type="presOf" srcId="{DD663E8E-FCDE-441E-A8C2-482BC77295E4}" destId="{8568024A-17C9-4548-925A-2E4B8D327472}" srcOrd="0" destOrd="0" presId="urn:microsoft.com/office/officeart/2005/8/layout/vList2"/>
    <dgm:cxn modelId="{02B54021-B1D8-4637-83B4-29E7A8A136A7}" type="presParOf" srcId="{2C5DE5B0-AEF0-479F-84FE-72CA3B15B364}" destId="{A9E74B43-AF57-458D-8D3C-514C5546E436}" srcOrd="0" destOrd="0" presId="urn:microsoft.com/office/officeart/2005/8/layout/vList2"/>
    <dgm:cxn modelId="{51151C40-88D1-4944-B101-82C86F6755C5}" type="presParOf" srcId="{2C5DE5B0-AEF0-479F-84FE-72CA3B15B364}" destId="{4208C23C-2351-4613-82E0-4A28E4E995D7}" srcOrd="1" destOrd="0" presId="urn:microsoft.com/office/officeart/2005/8/layout/vList2"/>
    <dgm:cxn modelId="{3867EFD3-B5D9-4B16-AC40-AADEE1782490}" type="presParOf" srcId="{2C5DE5B0-AEF0-479F-84FE-72CA3B15B364}" destId="{94F8E585-3FDA-45A0-9654-4104796041FA}" srcOrd="2" destOrd="0" presId="urn:microsoft.com/office/officeart/2005/8/layout/vList2"/>
    <dgm:cxn modelId="{C2DB945A-9D0D-4260-AD23-F07F3CD95779}" type="presParOf" srcId="{2C5DE5B0-AEF0-479F-84FE-72CA3B15B364}" destId="{E1C456AE-79C5-483A-B1B6-7707DCF8724B}" srcOrd="3" destOrd="0" presId="urn:microsoft.com/office/officeart/2005/8/layout/vList2"/>
    <dgm:cxn modelId="{BB3C6951-4130-46DF-AA37-FF39E2B5E0AE}" type="presParOf" srcId="{2C5DE5B0-AEF0-479F-84FE-72CA3B15B364}" destId="{7586DC7D-48D5-488F-9C05-BFF2912D9D2C}" srcOrd="4" destOrd="0" presId="urn:microsoft.com/office/officeart/2005/8/layout/vList2"/>
    <dgm:cxn modelId="{E523AE72-F347-438B-9709-BC904CEFB02F}" type="presParOf" srcId="{2C5DE5B0-AEF0-479F-84FE-72CA3B15B364}" destId="{40C2C14E-DDA5-49FB-82F5-E09C5A70F226}" srcOrd="5" destOrd="0" presId="urn:microsoft.com/office/officeart/2005/8/layout/vList2"/>
    <dgm:cxn modelId="{C4F53BF8-A660-457B-BF1E-B4C3BDA39833}" type="presParOf" srcId="{2C5DE5B0-AEF0-479F-84FE-72CA3B15B364}" destId="{FA48F34B-7182-4A2E-9A08-EFFE0FED5265}" srcOrd="6" destOrd="0" presId="urn:microsoft.com/office/officeart/2005/8/layout/vList2"/>
    <dgm:cxn modelId="{6A952759-73F3-4AB3-AA4F-E575D2FE13E1}" type="presParOf" srcId="{2C5DE5B0-AEF0-479F-84FE-72CA3B15B364}" destId="{BC43BE09-C264-4B61-A260-BC34BBE3DAE7}" srcOrd="7" destOrd="0" presId="urn:microsoft.com/office/officeart/2005/8/layout/vList2"/>
    <dgm:cxn modelId="{53C2DF0C-6C23-44C5-8C4E-3B9881AC7F71}" type="presParOf" srcId="{2C5DE5B0-AEF0-479F-84FE-72CA3B15B364}" destId="{8568024A-17C9-4548-925A-2E4B8D32747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AB073C-0F30-431A-88E0-B9A6C321F7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E"/>
        </a:p>
      </dgm:t>
    </dgm:pt>
    <dgm:pt modelId="{FF925895-A516-4DE7-9233-89A4A99656AB}">
      <dgm:prSet/>
      <dgm:spPr/>
      <dgm:t>
        <a:bodyPr/>
        <a:lstStyle/>
        <a:p>
          <a:r>
            <a:rPr lang="en-IE"/>
            <a:t>1. A dictionary is a collection of (key, value) pairs.</a:t>
          </a:r>
        </a:p>
      </dgm:t>
    </dgm:pt>
    <dgm:pt modelId="{DA71056F-7C32-43F1-BF31-022B4A7E19DA}" type="parTrans" cxnId="{1B01627C-AC65-4B1D-9EC3-07E8CFA57604}">
      <dgm:prSet/>
      <dgm:spPr/>
      <dgm:t>
        <a:bodyPr/>
        <a:lstStyle/>
        <a:p>
          <a:endParaRPr lang="en-IE"/>
        </a:p>
      </dgm:t>
    </dgm:pt>
    <dgm:pt modelId="{271551D1-0518-487C-A590-69A14258F327}" type="sibTrans" cxnId="{1B01627C-AC65-4B1D-9EC3-07E8CFA57604}">
      <dgm:prSet/>
      <dgm:spPr/>
      <dgm:t>
        <a:bodyPr/>
        <a:lstStyle/>
        <a:p>
          <a:endParaRPr lang="en-IE"/>
        </a:p>
      </dgm:t>
    </dgm:pt>
    <dgm:pt modelId="{DFBE7EA4-D03F-4867-9FEA-E697DEA0D860}">
      <dgm:prSet/>
      <dgm:spPr/>
      <dgm:t>
        <a:bodyPr/>
        <a:lstStyle/>
        <a:p>
          <a:r>
            <a:rPr lang="en-IE"/>
            <a:t>2. Dictionary class is present in System.Collections.Generic namespace.</a:t>
          </a:r>
        </a:p>
      </dgm:t>
    </dgm:pt>
    <dgm:pt modelId="{BA33FB9E-E39D-4194-85E7-EFAAD79E106A}" type="parTrans" cxnId="{126AAC0D-0DD9-4758-ADEF-47BD71C22738}">
      <dgm:prSet/>
      <dgm:spPr/>
      <dgm:t>
        <a:bodyPr/>
        <a:lstStyle/>
        <a:p>
          <a:endParaRPr lang="en-IE"/>
        </a:p>
      </dgm:t>
    </dgm:pt>
    <dgm:pt modelId="{A40BD765-0714-4F5E-B600-00540112F48A}" type="sibTrans" cxnId="{126AAC0D-0DD9-4758-ADEF-47BD71C22738}">
      <dgm:prSet/>
      <dgm:spPr/>
      <dgm:t>
        <a:bodyPr/>
        <a:lstStyle/>
        <a:p>
          <a:endParaRPr lang="en-IE"/>
        </a:p>
      </dgm:t>
    </dgm:pt>
    <dgm:pt modelId="{00861C43-E814-4CC9-8027-379592D3DF7C}">
      <dgm:prSet/>
      <dgm:spPr/>
      <dgm:t>
        <a:bodyPr/>
        <a:lstStyle/>
        <a:p>
          <a:r>
            <a:rPr lang="en-IE"/>
            <a:t>3. When creating a dictionary, we need to specify the type for key and value.</a:t>
          </a:r>
        </a:p>
      </dgm:t>
    </dgm:pt>
    <dgm:pt modelId="{84F9AB8F-D466-42D5-802D-21C28208DAA7}" type="parTrans" cxnId="{F5B594B1-67A0-4321-A94A-202C9CC32A4F}">
      <dgm:prSet/>
      <dgm:spPr/>
      <dgm:t>
        <a:bodyPr/>
        <a:lstStyle/>
        <a:p>
          <a:endParaRPr lang="en-IE"/>
        </a:p>
      </dgm:t>
    </dgm:pt>
    <dgm:pt modelId="{D7D54FDB-2F46-4747-9EFD-52D9A65EEAC2}" type="sibTrans" cxnId="{F5B594B1-67A0-4321-A94A-202C9CC32A4F}">
      <dgm:prSet/>
      <dgm:spPr/>
      <dgm:t>
        <a:bodyPr/>
        <a:lstStyle/>
        <a:p>
          <a:endParaRPr lang="en-IE"/>
        </a:p>
      </dgm:t>
    </dgm:pt>
    <dgm:pt modelId="{D8C7E69D-BDB4-48F1-B102-9657E1F896E4}">
      <dgm:prSet/>
      <dgm:spPr/>
      <dgm:t>
        <a:bodyPr/>
        <a:lstStyle/>
        <a:p>
          <a:r>
            <a:rPr lang="en-IE"/>
            <a:t>4. Dictionary provides fast lookups for values using keys.</a:t>
          </a:r>
        </a:p>
      </dgm:t>
    </dgm:pt>
    <dgm:pt modelId="{6A08F341-5590-434E-9CDE-FC88C9216AD9}" type="parTrans" cxnId="{C8E80B6B-CDA5-4042-A831-62BA6230F4E9}">
      <dgm:prSet/>
      <dgm:spPr/>
      <dgm:t>
        <a:bodyPr/>
        <a:lstStyle/>
        <a:p>
          <a:endParaRPr lang="en-IE"/>
        </a:p>
      </dgm:t>
    </dgm:pt>
    <dgm:pt modelId="{1B117256-EBA9-4B4D-B3E6-A7A6996E1E47}" type="sibTrans" cxnId="{C8E80B6B-CDA5-4042-A831-62BA6230F4E9}">
      <dgm:prSet/>
      <dgm:spPr/>
      <dgm:t>
        <a:bodyPr/>
        <a:lstStyle/>
        <a:p>
          <a:endParaRPr lang="en-IE"/>
        </a:p>
      </dgm:t>
    </dgm:pt>
    <dgm:pt modelId="{3FAB8446-9593-4328-ADFE-62BBF7BC7E9F}">
      <dgm:prSet/>
      <dgm:spPr/>
      <dgm:t>
        <a:bodyPr/>
        <a:lstStyle/>
        <a:p>
          <a:r>
            <a:rPr lang="en-IE"/>
            <a:t>5. Keys in the dictionary must be unique.</a:t>
          </a:r>
        </a:p>
      </dgm:t>
    </dgm:pt>
    <dgm:pt modelId="{92346977-0541-4ADE-A5CB-6EDAC0F34BDA}" type="parTrans" cxnId="{3E1FE4CB-7C71-4B7F-BD63-DE2CB47D37A1}">
      <dgm:prSet/>
      <dgm:spPr/>
      <dgm:t>
        <a:bodyPr/>
        <a:lstStyle/>
        <a:p>
          <a:endParaRPr lang="en-IE"/>
        </a:p>
      </dgm:t>
    </dgm:pt>
    <dgm:pt modelId="{2E9FF69E-03A1-465F-A78B-D692A2BB60A6}" type="sibTrans" cxnId="{3E1FE4CB-7C71-4B7F-BD63-DE2CB47D37A1}">
      <dgm:prSet/>
      <dgm:spPr/>
      <dgm:t>
        <a:bodyPr/>
        <a:lstStyle/>
        <a:p>
          <a:endParaRPr lang="en-IE"/>
        </a:p>
      </dgm:t>
    </dgm:pt>
    <dgm:pt modelId="{B591FB8E-F066-4406-8FF3-8405873F8E14}" type="pres">
      <dgm:prSet presAssocID="{32AB073C-0F30-431A-88E0-B9A6C321F7BE}" presName="linear" presStyleCnt="0">
        <dgm:presLayoutVars>
          <dgm:animLvl val="lvl"/>
          <dgm:resizeHandles val="exact"/>
        </dgm:presLayoutVars>
      </dgm:prSet>
      <dgm:spPr/>
      <dgm:t>
        <a:bodyPr/>
        <a:lstStyle/>
        <a:p>
          <a:endParaRPr lang="en-GB"/>
        </a:p>
      </dgm:t>
    </dgm:pt>
    <dgm:pt modelId="{CBE7608D-019C-4E6C-AE2F-E9F4561BE59D}" type="pres">
      <dgm:prSet presAssocID="{FF925895-A516-4DE7-9233-89A4A99656AB}" presName="parentText" presStyleLbl="node1" presStyleIdx="0" presStyleCnt="5">
        <dgm:presLayoutVars>
          <dgm:chMax val="0"/>
          <dgm:bulletEnabled val="1"/>
        </dgm:presLayoutVars>
      </dgm:prSet>
      <dgm:spPr/>
      <dgm:t>
        <a:bodyPr/>
        <a:lstStyle/>
        <a:p>
          <a:endParaRPr lang="en-GB"/>
        </a:p>
      </dgm:t>
    </dgm:pt>
    <dgm:pt modelId="{E5B1D792-928B-46D1-9657-627BD68698CC}" type="pres">
      <dgm:prSet presAssocID="{271551D1-0518-487C-A590-69A14258F327}" presName="spacer" presStyleCnt="0"/>
      <dgm:spPr/>
    </dgm:pt>
    <dgm:pt modelId="{27E1E997-8312-4DEF-AB3D-5675067D18AE}" type="pres">
      <dgm:prSet presAssocID="{DFBE7EA4-D03F-4867-9FEA-E697DEA0D860}" presName="parentText" presStyleLbl="node1" presStyleIdx="1" presStyleCnt="5">
        <dgm:presLayoutVars>
          <dgm:chMax val="0"/>
          <dgm:bulletEnabled val="1"/>
        </dgm:presLayoutVars>
      </dgm:prSet>
      <dgm:spPr/>
      <dgm:t>
        <a:bodyPr/>
        <a:lstStyle/>
        <a:p>
          <a:endParaRPr lang="en-GB"/>
        </a:p>
      </dgm:t>
    </dgm:pt>
    <dgm:pt modelId="{6A16DAC8-CA49-4308-9D2F-50B838CB67F1}" type="pres">
      <dgm:prSet presAssocID="{A40BD765-0714-4F5E-B600-00540112F48A}" presName="spacer" presStyleCnt="0"/>
      <dgm:spPr/>
    </dgm:pt>
    <dgm:pt modelId="{1F4ED825-E684-4552-87AA-5228D5A1BD62}" type="pres">
      <dgm:prSet presAssocID="{00861C43-E814-4CC9-8027-379592D3DF7C}" presName="parentText" presStyleLbl="node1" presStyleIdx="2" presStyleCnt="5">
        <dgm:presLayoutVars>
          <dgm:chMax val="0"/>
          <dgm:bulletEnabled val="1"/>
        </dgm:presLayoutVars>
      </dgm:prSet>
      <dgm:spPr/>
      <dgm:t>
        <a:bodyPr/>
        <a:lstStyle/>
        <a:p>
          <a:endParaRPr lang="en-GB"/>
        </a:p>
      </dgm:t>
    </dgm:pt>
    <dgm:pt modelId="{2FA9301D-A960-401E-BD0F-D53A70C23942}" type="pres">
      <dgm:prSet presAssocID="{D7D54FDB-2F46-4747-9EFD-52D9A65EEAC2}" presName="spacer" presStyleCnt="0"/>
      <dgm:spPr/>
    </dgm:pt>
    <dgm:pt modelId="{9983D933-2A14-445B-A31A-842571CDB305}" type="pres">
      <dgm:prSet presAssocID="{D8C7E69D-BDB4-48F1-B102-9657E1F896E4}" presName="parentText" presStyleLbl="node1" presStyleIdx="3" presStyleCnt="5">
        <dgm:presLayoutVars>
          <dgm:chMax val="0"/>
          <dgm:bulletEnabled val="1"/>
        </dgm:presLayoutVars>
      </dgm:prSet>
      <dgm:spPr/>
      <dgm:t>
        <a:bodyPr/>
        <a:lstStyle/>
        <a:p>
          <a:endParaRPr lang="en-GB"/>
        </a:p>
      </dgm:t>
    </dgm:pt>
    <dgm:pt modelId="{05B4DE5A-1025-4F55-87F6-901E83CB6B50}" type="pres">
      <dgm:prSet presAssocID="{1B117256-EBA9-4B4D-B3E6-A7A6996E1E47}" presName="spacer" presStyleCnt="0"/>
      <dgm:spPr/>
    </dgm:pt>
    <dgm:pt modelId="{3E231E12-4CF3-417F-82A7-A4CBEA7858E6}" type="pres">
      <dgm:prSet presAssocID="{3FAB8446-9593-4328-ADFE-62BBF7BC7E9F}" presName="parentText" presStyleLbl="node1" presStyleIdx="4" presStyleCnt="5">
        <dgm:presLayoutVars>
          <dgm:chMax val="0"/>
          <dgm:bulletEnabled val="1"/>
        </dgm:presLayoutVars>
      </dgm:prSet>
      <dgm:spPr/>
      <dgm:t>
        <a:bodyPr/>
        <a:lstStyle/>
        <a:p>
          <a:endParaRPr lang="en-GB"/>
        </a:p>
      </dgm:t>
    </dgm:pt>
  </dgm:ptLst>
  <dgm:cxnLst>
    <dgm:cxn modelId="{C8E80B6B-CDA5-4042-A831-62BA6230F4E9}" srcId="{32AB073C-0F30-431A-88E0-B9A6C321F7BE}" destId="{D8C7E69D-BDB4-48F1-B102-9657E1F896E4}" srcOrd="3" destOrd="0" parTransId="{6A08F341-5590-434E-9CDE-FC88C9216AD9}" sibTransId="{1B117256-EBA9-4B4D-B3E6-A7A6996E1E47}"/>
    <dgm:cxn modelId="{1B01627C-AC65-4B1D-9EC3-07E8CFA57604}" srcId="{32AB073C-0F30-431A-88E0-B9A6C321F7BE}" destId="{FF925895-A516-4DE7-9233-89A4A99656AB}" srcOrd="0" destOrd="0" parTransId="{DA71056F-7C32-43F1-BF31-022B4A7E19DA}" sibTransId="{271551D1-0518-487C-A590-69A14258F327}"/>
    <dgm:cxn modelId="{3E1FE4CB-7C71-4B7F-BD63-DE2CB47D37A1}" srcId="{32AB073C-0F30-431A-88E0-B9A6C321F7BE}" destId="{3FAB8446-9593-4328-ADFE-62BBF7BC7E9F}" srcOrd="4" destOrd="0" parTransId="{92346977-0541-4ADE-A5CB-6EDAC0F34BDA}" sibTransId="{2E9FF69E-03A1-465F-A78B-D692A2BB60A6}"/>
    <dgm:cxn modelId="{358B061D-0994-4087-A5F9-8AE9F2F8FF5A}" type="presOf" srcId="{00861C43-E814-4CC9-8027-379592D3DF7C}" destId="{1F4ED825-E684-4552-87AA-5228D5A1BD62}" srcOrd="0" destOrd="0" presId="urn:microsoft.com/office/officeart/2005/8/layout/vList2"/>
    <dgm:cxn modelId="{F5B594B1-67A0-4321-A94A-202C9CC32A4F}" srcId="{32AB073C-0F30-431A-88E0-B9A6C321F7BE}" destId="{00861C43-E814-4CC9-8027-379592D3DF7C}" srcOrd="2" destOrd="0" parTransId="{84F9AB8F-D466-42D5-802D-21C28208DAA7}" sibTransId="{D7D54FDB-2F46-4747-9EFD-52D9A65EEAC2}"/>
    <dgm:cxn modelId="{EBE659D8-8DC4-46BB-90DE-DD88887A3651}" type="presOf" srcId="{D8C7E69D-BDB4-48F1-B102-9657E1F896E4}" destId="{9983D933-2A14-445B-A31A-842571CDB305}" srcOrd="0" destOrd="0" presId="urn:microsoft.com/office/officeart/2005/8/layout/vList2"/>
    <dgm:cxn modelId="{B51272AA-08FB-4A6C-8D6C-7EBC46903BE6}" type="presOf" srcId="{FF925895-A516-4DE7-9233-89A4A99656AB}" destId="{CBE7608D-019C-4E6C-AE2F-E9F4561BE59D}" srcOrd="0" destOrd="0" presId="urn:microsoft.com/office/officeart/2005/8/layout/vList2"/>
    <dgm:cxn modelId="{11C3916C-BE55-46C9-89C7-B87A10DCDB6C}" type="presOf" srcId="{32AB073C-0F30-431A-88E0-B9A6C321F7BE}" destId="{B591FB8E-F066-4406-8FF3-8405873F8E14}" srcOrd="0" destOrd="0" presId="urn:microsoft.com/office/officeart/2005/8/layout/vList2"/>
    <dgm:cxn modelId="{BF96ED93-E61F-496E-A5A4-A92B9338601B}" type="presOf" srcId="{3FAB8446-9593-4328-ADFE-62BBF7BC7E9F}" destId="{3E231E12-4CF3-417F-82A7-A4CBEA7858E6}" srcOrd="0" destOrd="0" presId="urn:microsoft.com/office/officeart/2005/8/layout/vList2"/>
    <dgm:cxn modelId="{126AAC0D-0DD9-4758-ADEF-47BD71C22738}" srcId="{32AB073C-0F30-431A-88E0-B9A6C321F7BE}" destId="{DFBE7EA4-D03F-4867-9FEA-E697DEA0D860}" srcOrd="1" destOrd="0" parTransId="{BA33FB9E-E39D-4194-85E7-EFAAD79E106A}" sibTransId="{A40BD765-0714-4F5E-B600-00540112F48A}"/>
    <dgm:cxn modelId="{311EBC01-277C-4CC7-AA30-3058762223B7}" type="presOf" srcId="{DFBE7EA4-D03F-4867-9FEA-E697DEA0D860}" destId="{27E1E997-8312-4DEF-AB3D-5675067D18AE}" srcOrd="0" destOrd="0" presId="urn:microsoft.com/office/officeart/2005/8/layout/vList2"/>
    <dgm:cxn modelId="{51695401-3DF8-4F7E-BA36-B710924814FB}" type="presParOf" srcId="{B591FB8E-F066-4406-8FF3-8405873F8E14}" destId="{CBE7608D-019C-4E6C-AE2F-E9F4561BE59D}" srcOrd="0" destOrd="0" presId="urn:microsoft.com/office/officeart/2005/8/layout/vList2"/>
    <dgm:cxn modelId="{EC355DD0-38B4-45EC-8E41-AF7C4FB7161A}" type="presParOf" srcId="{B591FB8E-F066-4406-8FF3-8405873F8E14}" destId="{E5B1D792-928B-46D1-9657-627BD68698CC}" srcOrd="1" destOrd="0" presId="urn:microsoft.com/office/officeart/2005/8/layout/vList2"/>
    <dgm:cxn modelId="{8D4C4F3B-8D09-47ED-91AC-5A1E561CDCBF}" type="presParOf" srcId="{B591FB8E-F066-4406-8FF3-8405873F8E14}" destId="{27E1E997-8312-4DEF-AB3D-5675067D18AE}" srcOrd="2" destOrd="0" presId="urn:microsoft.com/office/officeart/2005/8/layout/vList2"/>
    <dgm:cxn modelId="{7502CA52-4BEB-4BF8-B940-FAFCC78549AC}" type="presParOf" srcId="{B591FB8E-F066-4406-8FF3-8405873F8E14}" destId="{6A16DAC8-CA49-4308-9D2F-50B838CB67F1}" srcOrd="3" destOrd="0" presId="urn:microsoft.com/office/officeart/2005/8/layout/vList2"/>
    <dgm:cxn modelId="{8B216471-03AC-44F6-A2A6-A3C1C59B847D}" type="presParOf" srcId="{B591FB8E-F066-4406-8FF3-8405873F8E14}" destId="{1F4ED825-E684-4552-87AA-5228D5A1BD62}" srcOrd="4" destOrd="0" presId="urn:microsoft.com/office/officeart/2005/8/layout/vList2"/>
    <dgm:cxn modelId="{23B5628A-716B-43FD-89DB-83B244F1AE69}" type="presParOf" srcId="{B591FB8E-F066-4406-8FF3-8405873F8E14}" destId="{2FA9301D-A960-401E-BD0F-D53A70C23942}" srcOrd="5" destOrd="0" presId="urn:microsoft.com/office/officeart/2005/8/layout/vList2"/>
    <dgm:cxn modelId="{2EB73738-6582-45AC-900F-8B19318E6823}" type="presParOf" srcId="{B591FB8E-F066-4406-8FF3-8405873F8E14}" destId="{9983D933-2A14-445B-A31A-842571CDB305}" srcOrd="6" destOrd="0" presId="urn:microsoft.com/office/officeart/2005/8/layout/vList2"/>
    <dgm:cxn modelId="{C8D5D028-E880-4766-95A1-77B6E1449F6F}" type="presParOf" srcId="{B591FB8E-F066-4406-8FF3-8405873F8E14}" destId="{05B4DE5A-1025-4F55-87F6-901E83CB6B50}" srcOrd="7" destOrd="0" presId="urn:microsoft.com/office/officeart/2005/8/layout/vList2"/>
    <dgm:cxn modelId="{F7AA7BF7-FDBF-47FD-8998-06CA0CF3310C}" type="presParOf" srcId="{B591FB8E-F066-4406-8FF3-8405873F8E14}" destId="{3E231E12-4CF3-417F-82A7-A4CBEA7858E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D8F2B-E960-4720-B7EA-6B9C67E5E019}">
      <dsp:nvSpPr>
        <dsp:cNvPr id="0" name=""/>
        <dsp:cNvSpPr/>
      </dsp:nvSpPr>
      <dsp:spPr>
        <a:xfrm>
          <a:off x="0" y="210338"/>
          <a:ext cx="10966886" cy="7558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E" sz="1900" kern="1200"/>
            <a:t>To add items to the end of the queue, use </a:t>
          </a:r>
          <a:r>
            <a:rPr lang="en-IE" sz="1900" b="1" kern="1200"/>
            <a:t>Enqueue</a:t>
          </a:r>
          <a:r>
            <a:rPr lang="en-IE" sz="1900" kern="1200"/>
            <a:t>() method.</a:t>
          </a:r>
          <a:br>
            <a:rPr lang="en-IE" sz="1900" kern="1200"/>
          </a:br>
          <a:endParaRPr lang="en-IE" sz="1900" kern="1200"/>
        </a:p>
      </dsp:txBody>
      <dsp:txXfrm>
        <a:off x="36896" y="247234"/>
        <a:ext cx="10893094" cy="682028"/>
      </dsp:txXfrm>
    </dsp:sp>
    <dsp:sp modelId="{43678864-5E5D-497A-9E6F-8507D4AAAF79}">
      <dsp:nvSpPr>
        <dsp:cNvPr id="0" name=""/>
        <dsp:cNvSpPr/>
      </dsp:nvSpPr>
      <dsp:spPr>
        <a:xfrm>
          <a:off x="0" y="1020878"/>
          <a:ext cx="10966886" cy="7558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E" sz="1900" kern="1200"/>
            <a:t>To remove an item that is present at the beginning of the queue, use </a:t>
          </a:r>
          <a:r>
            <a:rPr lang="en-IE" sz="1900" b="1" kern="1200"/>
            <a:t>Dequeue</a:t>
          </a:r>
          <a:r>
            <a:rPr lang="en-IE" sz="1900" kern="1200"/>
            <a:t>() method.</a:t>
          </a:r>
          <a:br>
            <a:rPr lang="en-IE" sz="1900" kern="1200"/>
          </a:br>
          <a:endParaRPr lang="en-IE" sz="1900" kern="1200"/>
        </a:p>
      </dsp:txBody>
      <dsp:txXfrm>
        <a:off x="36896" y="1057774"/>
        <a:ext cx="10893094" cy="682028"/>
      </dsp:txXfrm>
    </dsp:sp>
    <dsp:sp modelId="{2BE2B830-9B37-46F7-A54D-A74A5E3466C5}">
      <dsp:nvSpPr>
        <dsp:cNvPr id="0" name=""/>
        <dsp:cNvSpPr/>
      </dsp:nvSpPr>
      <dsp:spPr>
        <a:xfrm>
          <a:off x="0" y="1831419"/>
          <a:ext cx="10966886" cy="7558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E" sz="1900" kern="1200"/>
            <a:t>A foreach loop iterates thru the items in the queue, but will not remove them from the queue.</a:t>
          </a:r>
        </a:p>
      </dsp:txBody>
      <dsp:txXfrm>
        <a:off x="36896" y="1868315"/>
        <a:ext cx="10893094" cy="682028"/>
      </dsp:txXfrm>
    </dsp:sp>
    <dsp:sp modelId="{CA38A3E2-4DF7-4E67-AA13-FA582056E070}">
      <dsp:nvSpPr>
        <dsp:cNvPr id="0" name=""/>
        <dsp:cNvSpPr/>
      </dsp:nvSpPr>
      <dsp:spPr>
        <a:xfrm>
          <a:off x="0" y="2641959"/>
          <a:ext cx="10966886" cy="7558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E" sz="1900" b="1" kern="1200"/>
            <a:t>Peek</a:t>
          </a:r>
          <a:r>
            <a:rPr lang="en-IE" sz="1900" kern="1200"/>
            <a:t>() returns the item at the beginning of the queue, without removing it.</a:t>
          </a:r>
        </a:p>
      </dsp:txBody>
      <dsp:txXfrm>
        <a:off x="36896" y="2678855"/>
        <a:ext cx="10893094" cy="682028"/>
      </dsp:txXfrm>
    </dsp:sp>
    <dsp:sp modelId="{A28DB9AA-25A0-4912-89BB-6E9556BF1A15}">
      <dsp:nvSpPr>
        <dsp:cNvPr id="0" name=""/>
        <dsp:cNvSpPr/>
      </dsp:nvSpPr>
      <dsp:spPr>
        <a:xfrm>
          <a:off x="0" y="3452499"/>
          <a:ext cx="10966886" cy="7558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E" sz="1900" kern="1200"/>
            <a:t>To check if an item, exists in the queue, use </a:t>
          </a:r>
          <a:r>
            <a:rPr lang="en-IE" sz="1900" b="1" kern="1200"/>
            <a:t>Contains</a:t>
          </a:r>
          <a:r>
            <a:rPr lang="en-IE" sz="1900" kern="1200"/>
            <a:t>() method.</a:t>
          </a:r>
        </a:p>
      </dsp:txBody>
      <dsp:txXfrm>
        <a:off x="36896" y="3489395"/>
        <a:ext cx="10893094" cy="682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74B43-AF57-458D-8D3C-514C5546E436}">
      <dsp:nvSpPr>
        <dsp:cNvPr id="0" name=""/>
        <dsp:cNvSpPr/>
      </dsp:nvSpPr>
      <dsp:spPr>
        <a:xfrm>
          <a:off x="0" y="928"/>
          <a:ext cx="11397999" cy="8733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E" sz="1600" kern="1200" dirty="0">
              <a:solidFill>
                <a:schemeClr val="bg1"/>
              </a:solidFill>
            </a:rPr>
            <a:t>To insert an item at the top of the stack, use </a:t>
          </a:r>
          <a:r>
            <a:rPr lang="en-IE" sz="1600" b="1" kern="1200" dirty="0">
              <a:solidFill>
                <a:schemeClr val="bg1"/>
              </a:solidFill>
            </a:rPr>
            <a:t>Push</a:t>
          </a:r>
          <a:r>
            <a:rPr lang="en-IE" sz="1600" kern="1200" dirty="0">
              <a:solidFill>
                <a:schemeClr val="bg1"/>
              </a:solidFill>
            </a:rPr>
            <a:t>() method.</a:t>
          </a:r>
          <a:r>
            <a:rPr lang="en-IE" sz="1600" kern="1200" dirty="0"/>
            <a:t/>
          </a:r>
          <a:br>
            <a:rPr lang="en-IE" sz="1600" kern="1200" dirty="0"/>
          </a:br>
          <a:endParaRPr lang="en-IE" sz="1600" kern="1200" dirty="0"/>
        </a:p>
      </dsp:txBody>
      <dsp:txXfrm>
        <a:off x="42633" y="43561"/>
        <a:ext cx="11312733" cy="788081"/>
      </dsp:txXfrm>
    </dsp:sp>
    <dsp:sp modelId="{94F8E585-3FDA-45A0-9654-4104796041FA}">
      <dsp:nvSpPr>
        <dsp:cNvPr id="0" name=""/>
        <dsp:cNvSpPr/>
      </dsp:nvSpPr>
      <dsp:spPr>
        <a:xfrm>
          <a:off x="0" y="886792"/>
          <a:ext cx="11397999" cy="8733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E" sz="1400" kern="1200" dirty="0">
              <a:solidFill>
                <a:schemeClr val="bg1"/>
              </a:solidFill>
            </a:rPr>
            <a:t>To remove and return the item that is present at the top of the stack, use </a:t>
          </a:r>
          <a:r>
            <a:rPr lang="en-IE" sz="1400" b="1" kern="1200" dirty="0">
              <a:solidFill>
                <a:schemeClr val="bg1"/>
              </a:solidFill>
            </a:rPr>
            <a:t>Pop</a:t>
          </a:r>
          <a:r>
            <a:rPr lang="en-IE" sz="1400" kern="1200" dirty="0">
              <a:solidFill>
                <a:schemeClr val="bg1"/>
              </a:solidFill>
            </a:rPr>
            <a:t>() method.</a:t>
          </a:r>
          <a:r>
            <a:rPr lang="en-IE" sz="1400" kern="1200" dirty="0"/>
            <a:t/>
          </a:r>
          <a:br>
            <a:rPr lang="en-IE" sz="1400" kern="1200" dirty="0"/>
          </a:br>
          <a:endParaRPr lang="en-IE" sz="1400" kern="1200" dirty="0"/>
        </a:p>
      </dsp:txBody>
      <dsp:txXfrm>
        <a:off x="42633" y="929425"/>
        <a:ext cx="11312733" cy="788081"/>
      </dsp:txXfrm>
    </dsp:sp>
    <dsp:sp modelId="{7586DC7D-48D5-488F-9C05-BFF2912D9D2C}">
      <dsp:nvSpPr>
        <dsp:cNvPr id="0" name=""/>
        <dsp:cNvSpPr/>
      </dsp:nvSpPr>
      <dsp:spPr>
        <a:xfrm>
          <a:off x="0" y="1772655"/>
          <a:ext cx="11397999" cy="8733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E" sz="1400" kern="1200" dirty="0">
              <a:solidFill>
                <a:schemeClr val="bg1"/>
              </a:solidFill>
            </a:rPr>
            <a:t>A foreach loop iterates thru the items in the stack, but will not remove them from the stack. The items from the stack are retrieved in </a:t>
          </a:r>
          <a:r>
            <a:rPr lang="en-IE" sz="1400" b="1" kern="1200" dirty="0">
              <a:solidFill>
                <a:schemeClr val="bg1"/>
              </a:solidFill>
            </a:rPr>
            <a:t>LIFO </a:t>
          </a:r>
          <a:r>
            <a:rPr lang="en-IE" sz="1400" kern="1200" dirty="0">
              <a:solidFill>
                <a:schemeClr val="bg1"/>
              </a:solidFill>
            </a:rPr>
            <a:t>(Last In First Out), order. The last element added to the Stack is the first one to be removed.</a:t>
          </a:r>
          <a:r>
            <a:rPr lang="en-IE" sz="1400" kern="1200" dirty="0"/>
            <a:t/>
          </a:r>
          <a:br>
            <a:rPr lang="en-IE" sz="1400" kern="1200" dirty="0"/>
          </a:br>
          <a:endParaRPr lang="en-IE" sz="1400" kern="1200" dirty="0"/>
        </a:p>
      </dsp:txBody>
      <dsp:txXfrm>
        <a:off x="42633" y="1815288"/>
        <a:ext cx="11312733" cy="788081"/>
      </dsp:txXfrm>
    </dsp:sp>
    <dsp:sp modelId="{FA48F34B-7182-4A2E-9A08-EFFE0FED5265}">
      <dsp:nvSpPr>
        <dsp:cNvPr id="0" name=""/>
        <dsp:cNvSpPr/>
      </dsp:nvSpPr>
      <dsp:spPr>
        <a:xfrm>
          <a:off x="0" y="2658518"/>
          <a:ext cx="11397999" cy="8733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E" sz="1600" kern="1200" dirty="0">
              <a:solidFill>
                <a:schemeClr val="bg1"/>
              </a:solidFill>
            </a:rPr>
            <a:t>To check if an item exists in the stack, use </a:t>
          </a:r>
          <a:r>
            <a:rPr lang="en-IE" sz="1600" b="1" kern="1200" dirty="0">
              <a:solidFill>
                <a:schemeClr val="bg1"/>
              </a:solidFill>
            </a:rPr>
            <a:t>Contains</a:t>
          </a:r>
          <a:r>
            <a:rPr lang="en-IE" sz="1600" kern="1200" dirty="0">
              <a:solidFill>
                <a:schemeClr val="bg1"/>
              </a:solidFill>
            </a:rPr>
            <a:t>() method.</a:t>
          </a:r>
          <a:r>
            <a:rPr lang="en-IE" sz="1600" kern="1200" dirty="0"/>
            <a:t/>
          </a:r>
          <a:br>
            <a:rPr lang="en-IE" sz="1600" kern="1200" dirty="0"/>
          </a:br>
          <a:endParaRPr lang="en-IE" sz="1600" kern="1200" dirty="0"/>
        </a:p>
      </dsp:txBody>
      <dsp:txXfrm>
        <a:off x="42633" y="2701151"/>
        <a:ext cx="11312733" cy="788081"/>
      </dsp:txXfrm>
    </dsp:sp>
    <dsp:sp modelId="{8568024A-17C9-4548-925A-2E4B8D327472}">
      <dsp:nvSpPr>
        <dsp:cNvPr id="0" name=""/>
        <dsp:cNvSpPr/>
      </dsp:nvSpPr>
      <dsp:spPr>
        <a:xfrm>
          <a:off x="0" y="3544381"/>
          <a:ext cx="11397999" cy="8733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E" sz="1400" b="1" kern="1200" dirty="0">
              <a:solidFill>
                <a:schemeClr val="bg1"/>
              </a:solidFill>
            </a:rPr>
            <a:t>What is the difference between Pop() and Peek() methods?</a:t>
          </a:r>
          <a:r>
            <a:rPr lang="en-IE" sz="1400" kern="1200" dirty="0">
              <a:solidFill>
                <a:schemeClr val="bg1"/>
              </a:solidFill>
            </a:rPr>
            <a:t/>
          </a:r>
          <a:br>
            <a:rPr lang="en-IE" sz="1400" kern="1200" dirty="0">
              <a:solidFill>
                <a:schemeClr val="bg1"/>
              </a:solidFill>
            </a:rPr>
          </a:br>
          <a:r>
            <a:rPr lang="en-IE" sz="1400" kern="1200" dirty="0">
              <a:solidFill>
                <a:schemeClr val="bg1"/>
              </a:solidFill>
            </a:rPr>
            <a:t>Pop() method removes and returns the item at the top of the stack, where as Peek() returns the item at the top of the stack, without removing it</a:t>
          </a:r>
          <a:r>
            <a:rPr lang="en-IE" sz="1400" kern="1200" dirty="0"/>
            <a:t>.</a:t>
          </a:r>
          <a:br>
            <a:rPr lang="en-IE" sz="1400" kern="1200" dirty="0"/>
          </a:br>
          <a:endParaRPr lang="en-IE" sz="1400" kern="1200" dirty="0"/>
        </a:p>
      </dsp:txBody>
      <dsp:txXfrm>
        <a:off x="42633" y="3587014"/>
        <a:ext cx="11312733" cy="788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7608D-019C-4E6C-AE2F-E9F4561BE59D}">
      <dsp:nvSpPr>
        <dsp:cNvPr id="0" name=""/>
        <dsp:cNvSpPr/>
      </dsp:nvSpPr>
      <dsp:spPr>
        <a:xfrm>
          <a:off x="0" y="697711"/>
          <a:ext cx="11394001"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IE" sz="2300" kern="1200"/>
            <a:t>1. A dictionary is a collection of (key, value) pairs.</a:t>
          </a:r>
        </a:p>
      </dsp:txBody>
      <dsp:txXfrm>
        <a:off x="26930" y="724641"/>
        <a:ext cx="11340141" cy="497795"/>
      </dsp:txXfrm>
    </dsp:sp>
    <dsp:sp modelId="{27E1E997-8312-4DEF-AB3D-5675067D18AE}">
      <dsp:nvSpPr>
        <dsp:cNvPr id="0" name=""/>
        <dsp:cNvSpPr/>
      </dsp:nvSpPr>
      <dsp:spPr>
        <a:xfrm>
          <a:off x="0" y="1315606"/>
          <a:ext cx="11394001"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IE" sz="2300" kern="1200"/>
            <a:t>2. Dictionary class is present in System.Collections.Generic namespace.</a:t>
          </a:r>
        </a:p>
      </dsp:txBody>
      <dsp:txXfrm>
        <a:off x="26930" y="1342536"/>
        <a:ext cx="11340141" cy="497795"/>
      </dsp:txXfrm>
    </dsp:sp>
    <dsp:sp modelId="{1F4ED825-E684-4552-87AA-5228D5A1BD62}">
      <dsp:nvSpPr>
        <dsp:cNvPr id="0" name=""/>
        <dsp:cNvSpPr/>
      </dsp:nvSpPr>
      <dsp:spPr>
        <a:xfrm>
          <a:off x="0" y="1933501"/>
          <a:ext cx="11394001"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IE" sz="2300" kern="1200"/>
            <a:t>3. When creating a dictionary, we need to specify the type for key and value.</a:t>
          </a:r>
        </a:p>
      </dsp:txBody>
      <dsp:txXfrm>
        <a:off x="26930" y="1960431"/>
        <a:ext cx="11340141" cy="497795"/>
      </dsp:txXfrm>
    </dsp:sp>
    <dsp:sp modelId="{9983D933-2A14-445B-A31A-842571CDB305}">
      <dsp:nvSpPr>
        <dsp:cNvPr id="0" name=""/>
        <dsp:cNvSpPr/>
      </dsp:nvSpPr>
      <dsp:spPr>
        <a:xfrm>
          <a:off x="0" y="2551396"/>
          <a:ext cx="11394001"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IE" sz="2300" kern="1200"/>
            <a:t>4. Dictionary provides fast lookups for values using keys.</a:t>
          </a:r>
        </a:p>
      </dsp:txBody>
      <dsp:txXfrm>
        <a:off x="26930" y="2578326"/>
        <a:ext cx="11340141" cy="497795"/>
      </dsp:txXfrm>
    </dsp:sp>
    <dsp:sp modelId="{3E231E12-4CF3-417F-82A7-A4CBEA7858E6}">
      <dsp:nvSpPr>
        <dsp:cNvPr id="0" name=""/>
        <dsp:cNvSpPr/>
      </dsp:nvSpPr>
      <dsp:spPr>
        <a:xfrm>
          <a:off x="0" y="3169291"/>
          <a:ext cx="11394001"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IE" sz="2300" kern="1200"/>
            <a:t>5. Keys in the dictionary must be unique.</a:t>
          </a:r>
        </a:p>
      </dsp:txBody>
      <dsp:txXfrm>
        <a:off x="26930" y="3196221"/>
        <a:ext cx="11340141"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EC9AB-D86B-4B40-9A04-E5B0A5948B18}" type="datetimeFigureOut">
              <a:rPr lang="en-IE" smtClean="0"/>
              <a:t>19/03/2019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09BE5-7691-4047-97A9-85BF1FB83FB9}" type="slidenum">
              <a:rPr lang="en-IE" smtClean="0"/>
              <a:t>‹#›</a:t>
            </a:fld>
            <a:endParaRPr lang="en-IE"/>
          </a:p>
        </p:txBody>
      </p:sp>
    </p:spTree>
    <p:extLst>
      <p:ext uri="{BB962C8B-B14F-4D97-AF65-F5344CB8AC3E}">
        <p14:creationId xmlns:p14="http://schemas.microsoft.com/office/powerpoint/2010/main" val="312338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3909BE5-7691-4047-97A9-85BF1FB83FB9}" type="slidenum">
              <a:rPr lang="en-IE" smtClean="0"/>
              <a:t>4</a:t>
            </a:fld>
            <a:endParaRPr lang="en-IE"/>
          </a:p>
        </p:txBody>
      </p:sp>
    </p:spTree>
    <p:extLst>
      <p:ext uri="{BB962C8B-B14F-4D97-AF65-F5344CB8AC3E}">
        <p14:creationId xmlns:p14="http://schemas.microsoft.com/office/powerpoint/2010/main" val="213114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Capacity of empty list is 0. If one element is added capacity becomes 4. If 5</a:t>
            </a:r>
            <a:r>
              <a:rPr lang="en-IE" baseline="30000" dirty="0"/>
              <a:t>th</a:t>
            </a:r>
            <a:r>
              <a:rPr lang="en-IE" dirty="0"/>
              <a:t> element is added to the list capacity becomes 8 and so on…</a:t>
            </a:r>
          </a:p>
        </p:txBody>
      </p:sp>
      <p:sp>
        <p:nvSpPr>
          <p:cNvPr id="4" name="Slide Number Placeholder 3"/>
          <p:cNvSpPr>
            <a:spLocks noGrp="1"/>
          </p:cNvSpPr>
          <p:nvPr>
            <p:ph type="sldNum" sz="quarter" idx="5"/>
          </p:nvPr>
        </p:nvSpPr>
        <p:spPr/>
        <p:txBody>
          <a:bodyPr/>
          <a:lstStyle/>
          <a:p>
            <a:fld id="{13909BE5-7691-4047-97A9-85BF1FB83FB9}" type="slidenum">
              <a:rPr lang="en-IE" smtClean="0"/>
              <a:t>21</a:t>
            </a:fld>
            <a:endParaRPr lang="en-IE"/>
          </a:p>
        </p:txBody>
      </p:sp>
    </p:spTree>
    <p:extLst>
      <p:ext uri="{BB962C8B-B14F-4D97-AF65-F5344CB8AC3E}">
        <p14:creationId xmlns:p14="http://schemas.microsoft.com/office/powerpoint/2010/main" val="35771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276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0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4741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3/19/2019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3382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40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309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607769"/>
            <a:ext cx="10571998" cy="970450"/>
          </a:xfrm>
        </p:spPr>
        <p:txBody>
          <a:bodyPr/>
          <a:lstStyle>
            <a:lvl1pPr algn="ctr">
              <a:defRPr>
                <a:latin typeface="Eras Medium ITC" panose="020B0602030504020804" pitchFamily="34" charset="0"/>
              </a:defRPr>
            </a:lvl1pPr>
          </a:lstStyle>
          <a:p>
            <a:r>
              <a:rPr lang="en-US" dirty="0"/>
              <a:t>Click to edit Master title style</a:t>
            </a:r>
          </a:p>
        </p:txBody>
      </p:sp>
      <p:sp>
        <p:nvSpPr>
          <p:cNvPr id="3" name="Content Placeholder 2"/>
          <p:cNvSpPr>
            <a:spLocks noGrp="1"/>
          </p:cNvSpPr>
          <p:nvPr>
            <p:ph idx="1"/>
          </p:nvPr>
        </p:nvSpPr>
        <p:spPr>
          <a:xfrm>
            <a:off x="711200" y="2185988"/>
            <a:ext cx="10966886" cy="4418658"/>
          </a:xfrm>
        </p:spPr>
        <p:txBody>
          <a:bodyPr>
            <a:normAutofit/>
          </a:bodyPr>
          <a:lstStyle>
            <a:lvl1pPr>
              <a:lnSpc>
                <a:spcPct val="150000"/>
              </a:lnSpc>
              <a:defRPr sz="2800">
                <a:latin typeface="Candara" panose="020E0502030303020204" pitchFamily="34" charset="0"/>
              </a:defRPr>
            </a:lvl1pPr>
            <a:lvl2pPr>
              <a:lnSpc>
                <a:spcPct val="150000"/>
              </a:lnSpc>
              <a:defRPr sz="2400">
                <a:solidFill>
                  <a:schemeClr val="accent4">
                    <a:lumMod val="75000"/>
                  </a:schemeClr>
                </a:solidFill>
                <a:latin typeface="Candara" panose="020E0502030303020204" pitchFamily="34" charset="0"/>
              </a:defRPr>
            </a:lvl2pPr>
            <a:lvl3pPr>
              <a:lnSpc>
                <a:spcPct val="150000"/>
              </a:lnSpc>
              <a:defRPr sz="2000">
                <a:latin typeface="Candara" panose="020E0502030303020204" pitchFamily="34" charset="0"/>
              </a:defRPr>
            </a:lvl3pPr>
            <a:lvl4pPr>
              <a:lnSpc>
                <a:spcPct val="150000"/>
              </a:lnSpc>
              <a:defRPr sz="1800">
                <a:latin typeface="Candara" panose="020E0502030303020204" pitchFamily="34" charset="0"/>
              </a:defRPr>
            </a:lvl4pPr>
            <a:lvl5pPr>
              <a:lnSpc>
                <a:spcPct val="150000"/>
              </a:lnSpc>
              <a:defRPr sz="1800">
                <a:latin typeface="Candara" panose="020E05020303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301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167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31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31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09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7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3/19/2019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68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3/19/2019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67034"/>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0E0E9B-253A-436F-86CF-70458EFA5C6A}"/>
              </a:ext>
            </a:extLst>
          </p:cNvPr>
          <p:cNvSpPr>
            <a:spLocks noGrp="1"/>
          </p:cNvSpPr>
          <p:nvPr>
            <p:ph type="ctrTitle"/>
          </p:nvPr>
        </p:nvSpPr>
        <p:spPr/>
        <p:txBody>
          <a:bodyPr/>
          <a:lstStyle/>
          <a:p>
            <a:r>
              <a:rPr lang="en-IE" dirty="0"/>
              <a:t>Collections and Generics</a:t>
            </a:r>
          </a:p>
        </p:txBody>
      </p:sp>
      <p:sp>
        <p:nvSpPr>
          <p:cNvPr id="3" name="Subtitle 2">
            <a:extLst>
              <a:ext uri="{FF2B5EF4-FFF2-40B4-BE49-F238E27FC236}">
                <a16:creationId xmlns="" xmlns:a16="http://schemas.microsoft.com/office/drawing/2014/main" id="{574537FD-D091-4501-AAD6-97B994586771}"/>
              </a:ext>
            </a:extLst>
          </p:cNvPr>
          <p:cNvSpPr>
            <a:spLocks noGrp="1"/>
          </p:cNvSpPr>
          <p:nvPr>
            <p:ph type="subTitle" idx="1"/>
          </p:nvPr>
        </p:nvSpPr>
        <p:spPr/>
        <p:txBody>
          <a:bodyPr/>
          <a:lstStyle/>
          <a:p>
            <a:r>
              <a:rPr lang="en-IE" dirty="0"/>
              <a:t>Chapter - 12</a:t>
            </a:r>
          </a:p>
        </p:txBody>
      </p:sp>
    </p:spTree>
    <p:extLst>
      <p:ext uri="{BB962C8B-B14F-4D97-AF65-F5344CB8AC3E}">
        <p14:creationId xmlns:p14="http://schemas.microsoft.com/office/powerpoint/2010/main" val="4188244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22560" y="971550"/>
            <a:ext cx="7277100" cy="4914900"/>
          </a:xfrm>
          <a:prstGeom prst="rect">
            <a:avLst/>
          </a:prstGeom>
        </p:spPr>
      </p:pic>
      <p:sp>
        <p:nvSpPr>
          <p:cNvPr id="3" name="TextBox 2"/>
          <p:cNvSpPr txBox="1"/>
          <p:nvPr/>
        </p:nvSpPr>
        <p:spPr>
          <a:xfrm>
            <a:off x="192748" y="3504617"/>
            <a:ext cx="2447814" cy="1938992"/>
          </a:xfrm>
          <a:prstGeom prst="rect">
            <a:avLst/>
          </a:prstGeom>
          <a:noFill/>
        </p:spPr>
        <p:txBody>
          <a:bodyPr wrap="square" rtlCol="0">
            <a:spAutoFit/>
          </a:bodyPr>
          <a:lstStyle/>
          <a:p>
            <a:r>
              <a:rPr lang="ga-IE" sz="2400" b="1" dirty="0">
                <a:solidFill>
                  <a:schemeClr val="accent1"/>
                </a:solidFill>
              </a:rPr>
              <a:t>Adding another datatype – not strongly data -typed</a:t>
            </a:r>
            <a:endParaRPr lang="en-GB" sz="2400" b="1" dirty="0">
              <a:solidFill>
                <a:schemeClr val="accent1"/>
              </a:solidFill>
            </a:endParaRPr>
          </a:p>
        </p:txBody>
      </p:sp>
      <p:sp>
        <p:nvSpPr>
          <p:cNvPr id="4" name="Left Arrow 3"/>
          <p:cNvSpPr/>
          <p:nvPr/>
        </p:nvSpPr>
        <p:spPr>
          <a:xfrm>
            <a:off x="2754885" y="4474113"/>
            <a:ext cx="1482811" cy="1280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207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62250" y="1162050"/>
            <a:ext cx="6667500" cy="4533900"/>
          </a:xfrm>
          <a:prstGeom prst="rect">
            <a:avLst/>
          </a:prstGeom>
        </p:spPr>
      </p:pic>
      <p:sp>
        <p:nvSpPr>
          <p:cNvPr id="3" name="TextBox 2"/>
          <p:cNvSpPr txBox="1"/>
          <p:nvPr/>
        </p:nvSpPr>
        <p:spPr>
          <a:xfrm>
            <a:off x="139959" y="2699775"/>
            <a:ext cx="2296255" cy="1569660"/>
          </a:xfrm>
          <a:prstGeom prst="rect">
            <a:avLst/>
          </a:prstGeom>
          <a:noFill/>
        </p:spPr>
        <p:txBody>
          <a:bodyPr wrap="square" rtlCol="0">
            <a:spAutoFit/>
          </a:bodyPr>
          <a:lstStyle/>
          <a:p>
            <a:r>
              <a:rPr lang="ga-IE" sz="2400" b="1" dirty="0">
                <a:solidFill>
                  <a:schemeClr val="accent1"/>
                </a:solidFill>
              </a:rPr>
              <a:t>Boxing and unboxing – unwanted overhead</a:t>
            </a:r>
            <a:endParaRPr lang="en-GB" sz="2400" b="1" dirty="0">
              <a:solidFill>
                <a:schemeClr val="accent1"/>
              </a:solidFill>
            </a:endParaRPr>
          </a:p>
        </p:txBody>
      </p:sp>
      <p:sp>
        <p:nvSpPr>
          <p:cNvPr id="4" name="Left Arrow 3"/>
          <p:cNvSpPr/>
          <p:nvPr/>
        </p:nvSpPr>
        <p:spPr>
          <a:xfrm>
            <a:off x="2314832" y="3484605"/>
            <a:ext cx="1581665" cy="1070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164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Collections</a:t>
            </a:r>
            <a:endParaRPr lang="en-GB" dirty="0"/>
          </a:p>
        </p:txBody>
      </p:sp>
      <p:sp>
        <p:nvSpPr>
          <p:cNvPr id="3" name="Content Placeholder 2"/>
          <p:cNvSpPr>
            <a:spLocks noGrp="1"/>
          </p:cNvSpPr>
          <p:nvPr>
            <p:ph idx="1"/>
          </p:nvPr>
        </p:nvSpPr>
        <p:spPr>
          <a:xfrm>
            <a:off x="74645" y="2587925"/>
            <a:ext cx="11603441" cy="4016720"/>
          </a:xfrm>
        </p:spPr>
        <p:txBody>
          <a:bodyPr>
            <a:normAutofit fontScale="62500" lnSpcReduction="20000"/>
          </a:bodyPr>
          <a:lstStyle/>
          <a:p>
            <a:r>
              <a:rPr lang="en-IE" sz="2900" dirty="0"/>
              <a:t>A collection is a set of similar type of objects that are grouped together.</a:t>
            </a:r>
          </a:p>
          <a:p>
            <a:r>
              <a:rPr lang="en-IE" sz="2900" b="1" i="1" dirty="0" err="1">
                <a:solidFill>
                  <a:schemeClr val="accent1">
                    <a:lumMod val="60000"/>
                    <a:lumOff val="40000"/>
                  </a:schemeClr>
                </a:solidFill>
              </a:rPr>
              <a:t>System.Collections</a:t>
            </a:r>
            <a:r>
              <a:rPr lang="en-IE" sz="2900" dirty="0"/>
              <a:t> namespace contains specialized classes for storing and accessing the data.</a:t>
            </a:r>
            <a:endParaRPr lang="ga-IE" sz="2900" dirty="0"/>
          </a:p>
          <a:p>
            <a:r>
              <a:rPr lang="en-IE" sz="2900" dirty="0" smtClean="0"/>
              <a:t>Collections </a:t>
            </a:r>
            <a:r>
              <a:rPr lang="en-IE" sz="2900" dirty="0"/>
              <a:t>can contain mainly two types:</a:t>
            </a:r>
          </a:p>
          <a:p>
            <a:pPr lvl="1"/>
            <a:r>
              <a:rPr lang="en-IE" sz="2900" dirty="0">
                <a:solidFill>
                  <a:schemeClr val="accent2"/>
                </a:solidFill>
              </a:rPr>
              <a:t>Arrays</a:t>
            </a:r>
          </a:p>
          <a:p>
            <a:pPr lvl="1"/>
            <a:r>
              <a:rPr lang="en-IE" sz="2900" dirty="0">
                <a:solidFill>
                  <a:schemeClr val="accent2"/>
                </a:solidFill>
              </a:rPr>
              <a:t>Advance</a:t>
            </a:r>
            <a:r>
              <a:rPr lang="ga-IE" sz="2900" dirty="0">
                <a:solidFill>
                  <a:schemeClr val="accent2"/>
                </a:solidFill>
              </a:rPr>
              <a:t>d</a:t>
            </a:r>
            <a:r>
              <a:rPr lang="en-IE" sz="2900" dirty="0">
                <a:solidFill>
                  <a:schemeClr val="accent2"/>
                </a:solidFill>
              </a:rPr>
              <a:t> Collections</a:t>
            </a:r>
            <a:r>
              <a:rPr lang="en-IE" sz="2900" dirty="0"/>
              <a:t/>
            </a:r>
            <a:br>
              <a:rPr lang="en-IE" sz="2900" dirty="0"/>
            </a:br>
            <a:endParaRPr lang="en-IE" sz="2900" dirty="0"/>
          </a:p>
          <a:p>
            <a:pPr lvl="2"/>
            <a:r>
              <a:rPr lang="en-IE" sz="2500" dirty="0">
                <a:solidFill>
                  <a:srgbClr val="FFC000"/>
                </a:solidFill>
              </a:rPr>
              <a:t>Non Generic</a:t>
            </a:r>
          </a:p>
          <a:p>
            <a:pPr lvl="2"/>
            <a:r>
              <a:rPr lang="en-IE" sz="2500" dirty="0">
                <a:solidFill>
                  <a:srgbClr val="FFC000"/>
                </a:solidFill>
              </a:rPr>
              <a:t>Generic</a:t>
            </a:r>
          </a:p>
          <a:p>
            <a:endParaRPr lang="en-IE" dirty="0"/>
          </a:p>
          <a:p>
            <a:endParaRPr lang="en-GB" dirty="0"/>
          </a:p>
        </p:txBody>
      </p:sp>
      <p:pic>
        <p:nvPicPr>
          <p:cNvPr id="4" name="Picture 3"/>
          <p:cNvPicPr>
            <a:picLocks noChangeAspect="1"/>
          </p:cNvPicPr>
          <p:nvPr/>
        </p:nvPicPr>
        <p:blipFill>
          <a:blip r:embed="rId2"/>
          <a:stretch>
            <a:fillRect/>
          </a:stretch>
        </p:blipFill>
        <p:spPr>
          <a:xfrm>
            <a:off x="5272631" y="3471222"/>
            <a:ext cx="6567916" cy="3181002"/>
          </a:xfrm>
          <a:prstGeom prst="rect">
            <a:avLst/>
          </a:prstGeom>
        </p:spPr>
      </p:pic>
    </p:spTree>
    <p:extLst>
      <p:ext uri="{BB962C8B-B14F-4D97-AF65-F5344CB8AC3E}">
        <p14:creationId xmlns:p14="http://schemas.microsoft.com/office/powerpoint/2010/main" val="81273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solidFill>
                  <a:schemeClr val="tx1"/>
                </a:solidFill>
              </a:rPr>
              <a:t>G</a:t>
            </a:r>
            <a:r>
              <a:rPr lang="en-IE" dirty="0" err="1">
                <a:solidFill>
                  <a:schemeClr val="tx1"/>
                </a:solidFill>
              </a:rPr>
              <a:t>eneric</a:t>
            </a:r>
            <a:r>
              <a:rPr lang="en-IE" dirty="0">
                <a:solidFill>
                  <a:schemeClr val="tx1"/>
                </a:solidFill>
              </a:rPr>
              <a:t> collections and non-generic collections</a:t>
            </a:r>
          </a:p>
        </p:txBody>
      </p:sp>
      <p:sp>
        <p:nvSpPr>
          <p:cNvPr id="3" name="Content Placeholder 2"/>
          <p:cNvSpPr>
            <a:spLocks noGrp="1"/>
          </p:cNvSpPr>
          <p:nvPr>
            <p:ph idx="1"/>
          </p:nvPr>
        </p:nvSpPr>
        <p:spPr>
          <a:xfrm>
            <a:off x="223935" y="2183363"/>
            <a:ext cx="11454151" cy="4421283"/>
          </a:xfrm>
        </p:spPr>
        <p:txBody>
          <a:bodyPr>
            <a:normAutofit fontScale="85000" lnSpcReduction="20000"/>
          </a:bodyPr>
          <a:lstStyle/>
          <a:p>
            <a:r>
              <a:rPr lang="en-IE" dirty="0"/>
              <a:t>Generic collections were added in the </a:t>
            </a:r>
            <a:r>
              <a:rPr lang="en-IE" b="1" dirty="0">
                <a:solidFill>
                  <a:srgbClr val="00B0F0"/>
                </a:solidFill>
              </a:rPr>
              <a:t>.NET Framework 2.0 </a:t>
            </a:r>
            <a:r>
              <a:rPr lang="en-IE" dirty="0"/>
              <a:t>and provide collections that are type-safe at compile time. </a:t>
            </a:r>
          </a:p>
          <a:p>
            <a:r>
              <a:rPr lang="en-IE" dirty="0"/>
              <a:t>Because of this, generic collections typically offer better performance. Generic collections </a:t>
            </a:r>
            <a:r>
              <a:rPr lang="en-IE" b="1" dirty="0">
                <a:solidFill>
                  <a:srgbClr val="00B0F0"/>
                </a:solidFill>
              </a:rPr>
              <a:t>accept a type parameter when they are constructed </a:t>
            </a:r>
            <a:r>
              <a:rPr lang="en-IE" dirty="0"/>
              <a:t>and do not require that you cast to and from the </a:t>
            </a:r>
            <a:r>
              <a:rPr lang="en-IE" u="sng" dirty="0"/>
              <a:t>Object</a:t>
            </a:r>
            <a:r>
              <a:rPr lang="en-IE" dirty="0"/>
              <a:t> type when you add or remove items from the collection. </a:t>
            </a:r>
          </a:p>
          <a:p>
            <a:r>
              <a:rPr lang="en-IE" dirty="0"/>
              <a:t>Non-generic collections store items as </a:t>
            </a:r>
            <a:r>
              <a:rPr lang="en-IE" u="sng" dirty="0"/>
              <a:t>Object</a:t>
            </a:r>
            <a:r>
              <a:rPr lang="en-IE" dirty="0"/>
              <a:t>, require casting. However, you may see non-generic collections in older code.</a:t>
            </a:r>
          </a:p>
        </p:txBody>
      </p:sp>
    </p:spTree>
    <p:extLst>
      <p:ext uri="{BB962C8B-B14F-4D97-AF65-F5344CB8AC3E}">
        <p14:creationId xmlns:p14="http://schemas.microsoft.com/office/powerpoint/2010/main" val="21698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Generics has best of both the worlds</a:t>
            </a:r>
            <a:endParaRPr lang="en-GB" dirty="0"/>
          </a:p>
        </p:txBody>
      </p:sp>
      <p:sp>
        <p:nvSpPr>
          <p:cNvPr id="3" name="Content Placeholder 2"/>
          <p:cNvSpPr>
            <a:spLocks noGrp="1"/>
          </p:cNvSpPr>
          <p:nvPr>
            <p:ph idx="1"/>
          </p:nvPr>
        </p:nvSpPr>
        <p:spPr>
          <a:xfrm>
            <a:off x="998376" y="2677886"/>
            <a:ext cx="10679710" cy="3926760"/>
          </a:xfrm>
        </p:spPr>
        <p:txBody>
          <a:bodyPr>
            <a:normAutofit fontScale="92500"/>
          </a:bodyPr>
          <a:lstStyle/>
          <a:p>
            <a:r>
              <a:rPr lang="ga-IE" dirty="0"/>
              <a:t>Type safe like arrays</a:t>
            </a:r>
          </a:p>
          <a:p>
            <a:r>
              <a:rPr lang="ga-IE" dirty="0"/>
              <a:t>Grow automatically in sizes like arrayList</a:t>
            </a:r>
          </a:p>
          <a:p>
            <a:r>
              <a:rPr lang="ga-IE" dirty="0"/>
              <a:t>Has a range of convinient methods to work with like Add, Remove etc.,</a:t>
            </a:r>
            <a:endParaRPr lang="en-IE" dirty="0"/>
          </a:p>
          <a:p>
            <a:r>
              <a:rPr lang="ga-IE" dirty="0"/>
              <a:t>G</a:t>
            </a:r>
            <a:r>
              <a:rPr lang="en-IE" dirty="0" err="1" smtClean="0"/>
              <a:t>eneric</a:t>
            </a:r>
            <a:r>
              <a:rPr lang="en-IE" dirty="0" smtClean="0"/>
              <a:t> </a:t>
            </a:r>
            <a:r>
              <a:rPr lang="en-IE" dirty="0"/>
              <a:t>collections typically offer better performance as they do not require casting.</a:t>
            </a:r>
            <a:endParaRPr lang="ga-IE" dirty="0"/>
          </a:p>
          <a:p>
            <a:endParaRPr lang="en-GB" dirty="0"/>
          </a:p>
        </p:txBody>
      </p:sp>
    </p:spTree>
    <p:extLst>
      <p:ext uri="{BB962C8B-B14F-4D97-AF65-F5344CB8AC3E}">
        <p14:creationId xmlns:p14="http://schemas.microsoft.com/office/powerpoint/2010/main" val="295126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4223" y="793102"/>
            <a:ext cx="11080832" cy="4497355"/>
          </a:xfrm>
          <a:prstGeom prst="rect">
            <a:avLst/>
          </a:prstGeom>
        </p:spPr>
      </p:pic>
    </p:spTree>
    <p:extLst>
      <p:ext uri="{BB962C8B-B14F-4D97-AF65-F5344CB8AC3E}">
        <p14:creationId xmlns:p14="http://schemas.microsoft.com/office/powerpoint/2010/main" val="427640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Lists</a:t>
            </a:r>
          </a:p>
        </p:txBody>
      </p:sp>
    </p:spTree>
    <p:extLst>
      <p:ext uri="{BB962C8B-B14F-4D97-AF65-F5344CB8AC3E}">
        <p14:creationId xmlns:p14="http://schemas.microsoft.com/office/powerpoint/2010/main" val="39877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sz="5400" dirty="0"/>
              <a:t>What are Lists ?</a:t>
            </a:r>
          </a:p>
        </p:txBody>
      </p:sp>
      <p:sp>
        <p:nvSpPr>
          <p:cNvPr id="3" name="Content Placeholder 2"/>
          <p:cNvSpPr>
            <a:spLocks noGrp="1"/>
          </p:cNvSpPr>
          <p:nvPr>
            <p:ph idx="1"/>
          </p:nvPr>
        </p:nvSpPr>
        <p:spPr>
          <a:xfrm>
            <a:off x="810000" y="2346036"/>
            <a:ext cx="10868086" cy="4258610"/>
          </a:xfrm>
        </p:spPr>
        <p:txBody>
          <a:bodyPr>
            <a:normAutofit fontScale="92500" lnSpcReduction="20000"/>
          </a:bodyPr>
          <a:lstStyle/>
          <a:p>
            <a:r>
              <a:rPr lang="en-IE" dirty="0"/>
              <a:t>A list is a collection of items that can be accessed by index and provides functionality to search, sort and manipulate list items. </a:t>
            </a:r>
          </a:p>
          <a:p>
            <a:r>
              <a:rPr lang="en-IE" dirty="0"/>
              <a:t>The List&lt;T&gt; class defined in the </a:t>
            </a:r>
            <a:r>
              <a:rPr lang="en-IE" b="1" dirty="0" err="1">
                <a:solidFill>
                  <a:schemeClr val="accent2"/>
                </a:solidFill>
              </a:rPr>
              <a:t>System.Collections.Generic</a:t>
            </a:r>
            <a:r>
              <a:rPr lang="en-IE" b="1" dirty="0">
                <a:solidFill>
                  <a:schemeClr val="accent2"/>
                </a:solidFill>
              </a:rPr>
              <a:t> </a:t>
            </a:r>
            <a:r>
              <a:rPr lang="en-IE" dirty="0"/>
              <a:t>namespace is a generic class and can store any data types to create a list. Before you use the List class in your code, you must import the </a:t>
            </a:r>
            <a:r>
              <a:rPr lang="en-IE" dirty="0" err="1"/>
              <a:t>System.Collections.Generic</a:t>
            </a:r>
            <a:r>
              <a:rPr lang="en-IE" dirty="0"/>
              <a:t> namespace using the following line. </a:t>
            </a:r>
          </a:p>
          <a:p>
            <a:pPr lvl="1"/>
            <a:r>
              <a:rPr lang="en-IE" b="1" dirty="0">
                <a:solidFill>
                  <a:schemeClr val="accent2"/>
                </a:solidFill>
              </a:rPr>
              <a:t>using </a:t>
            </a:r>
            <a:r>
              <a:rPr lang="en-IE" b="1" dirty="0" err="1">
                <a:solidFill>
                  <a:schemeClr val="accent2"/>
                </a:solidFill>
              </a:rPr>
              <a:t>System.Collections.Generic</a:t>
            </a:r>
            <a:r>
              <a:rPr lang="en-IE" b="1" dirty="0">
                <a:solidFill>
                  <a:schemeClr val="accent2"/>
                </a:solidFill>
              </a:rPr>
              <a:t>;  	</a:t>
            </a:r>
          </a:p>
          <a:p>
            <a:endParaRPr lang="en-IE" dirty="0"/>
          </a:p>
        </p:txBody>
      </p:sp>
    </p:spTree>
    <p:extLst>
      <p:ext uri="{BB962C8B-B14F-4D97-AF65-F5344CB8AC3E}">
        <p14:creationId xmlns:p14="http://schemas.microsoft.com/office/powerpoint/2010/main" val="308310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644" y="770460"/>
            <a:ext cx="10571998" cy="970450"/>
          </a:xfrm>
        </p:spPr>
        <p:txBody>
          <a:bodyPr/>
          <a:lstStyle/>
          <a:p>
            <a:r>
              <a:rPr lang="en-IE"/>
              <a:t>The C# List&lt;T&gt; Object </a:t>
            </a:r>
            <a:br>
              <a:rPr lang="en-IE"/>
            </a:br>
            <a:endParaRPr lang="en-IE"/>
          </a:p>
        </p:txBody>
      </p:sp>
      <p:sp>
        <p:nvSpPr>
          <p:cNvPr id="3" name="Content Placeholder 2"/>
          <p:cNvSpPr>
            <a:spLocks noGrp="1"/>
          </p:cNvSpPr>
          <p:nvPr>
            <p:ph idx="1"/>
          </p:nvPr>
        </p:nvSpPr>
        <p:spPr/>
        <p:txBody>
          <a:bodyPr/>
          <a:lstStyle/>
          <a:p>
            <a:r>
              <a:rPr lang="en-IE" dirty="0"/>
              <a:t>List&lt;T&gt; class in C# represents a strongly typed list of objects. List&lt;T&gt; provides functionality to create a list of objects, find list items, sort list, search list, and manipulate list items. </a:t>
            </a:r>
          </a:p>
          <a:p>
            <a:r>
              <a:rPr lang="en-IE" dirty="0"/>
              <a:t>In List&lt;</a:t>
            </a:r>
            <a:r>
              <a:rPr lang="en-IE" b="1" dirty="0">
                <a:solidFill>
                  <a:schemeClr val="accent1">
                    <a:lumMod val="60000"/>
                    <a:lumOff val="40000"/>
                  </a:schemeClr>
                </a:solidFill>
              </a:rPr>
              <a:t>T</a:t>
            </a:r>
            <a:r>
              <a:rPr lang="en-IE" dirty="0"/>
              <a:t>&gt;, </a:t>
            </a:r>
            <a:r>
              <a:rPr lang="en-IE" dirty="0">
                <a:solidFill>
                  <a:schemeClr val="accent5">
                    <a:lumMod val="75000"/>
                  </a:schemeClr>
                </a:solidFill>
              </a:rPr>
              <a:t>T is the type of </a:t>
            </a:r>
            <a:r>
              <a:rPr lang="ga-IE" dirty="0" smtClean="0">
                <a:solidFill>
                  <a:schemeClr val="accent5">
                    <a:lumMod val="75000"/>
                  </a:schemeClr>
                </a:solidFill>
              </a:rPr>
              <a:t>elements in the list</a:t>
            </a:r>
            <a:r>
              <a:rPr lang="en-IE" dirty="0" smtClean="0"/>
              <a:t>.</a:t>
            </a:r>
            <a:endParaRPr lang="en-IE" dirty="0"/>
          </a:p>
          <a:p>
            <a:endParaRPr lang="en-IE" dirty="0"/>
          </a:p>
        </p:txBody>
      </p:sp>
    </p:spTree>
    <p:extLst>
      <p:ext uri="{BB962C8B-B14F-4D97-AF65-F5344CB8AC3E}">
        <p14:creationId xmlns:p14="http://schemas.microsoft.com/office/powerpoint/2010/main" val="428906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Using List&lt;T&gt;</a:t>
            </a:r>
            <a:endParaRPr lang="en-GB" dirty="0"/>
          </a:p>
        </p:txBody>
      </p:sp>
      <p:pic>
        <p:nvPicPr>
          <p:cNvPr id="4" name="Content Placeholder 3"/>
          <p:cNvPicPr>
            <a:picLocks noGrp="1" noChangeAspect="1"/>
          </p:cNvPicPr>
          <p:nvPr>
            <p:ph idx="1"/>
          </p:nvPr>
        </p:nvPicPr>
        <p:blipFill>
          <a:blip r:embed="rId2"/>
          <a:stretch>
            <a:fillRect/>
          </a:stretch>
        </p:blipFill>
        <p:spPr>
          <a:xfrm>
            <a:off x="2370431" y="2185988"/>
            <a:ext cx="7647987" cy="4418012"/>
          </a:xfrm>
          <a:prstGeom prst="rect">
            <a:avLst/>
          </a:prstGeom>
        </p:spPr>
      </p:pic>
    </p:spTree>
    <p:extLst>
      <p:ext uri="{BB962C8B-B14F-4D97-AF65-F5344CB8AC3E}">
        <p14:creationId xmlns:p14="http://schemas.microsoft.com/office/powerpoint/2010/main" val="172320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Ref : https://www.youtube.com/watch?v=ecbv4bsxkvk</a:t>
            </a:r>
          </a:p>
          <a:p>
            <a:endParaRPr lang="en-GB" dirty="0"/>
          </a:p>
        </p:txBody>
      </p:sp>
    </p:spTree>
    <p:extLst>
      <p:ext uri="{BB962C8B-B14F-4D97-AF65-F5344CB8AC3E}">
        <p14:creationId xmlns:p14="http://schemas.microsoft.com/office/powerpoint/2010/main" val="149959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0077450" cy="2524125"/>
          </a:xfrm>
          <a:prstGeom prst="rect">
            <a:avLst/>
          </a:prstGeom>
        </p:spPr>
      </p:pic>
      <p:pic>
        <p:nvPicPr>
          <p:cNvPr id="3" name="Picture 2"/>
          <p:cNvPicPr>
            <a:picLocks noChangeAspect="1"/>
          </p:cNvPicPr>
          <p:nvPr/>
        </p:nvPicPr>
        <p:blipFill>
          <a:blip r:embed="rId3"/>
          <a:stretch>
            <a:fillRect/>
          </a:stretch>
        </p:blipFill>
        <p:spPr>
          <a:xfrm>
            <a:off x="28575" y="2740303"/>
            <a:ext cx="5010150" cy="2819400"/>
          </a:xfrm>
          <a:prstGeom prst="rect">
            <a:avLst/>
          </a:prstGeom>
        </p:spPr>
      </p:pic>
      <p:pic>
        <p:nvPicPr>
          <p:cNvPr id="4" name="Picture 3"/>
          <p:cNvPicPr>
            <a:picLocks noChangeAspect="1"/>
          </p:cNvPicPr>
          <p:nvPr/>
        </p:nvPicPr>
        <p:blipFill>
          <a:blip r:embed="rId4"/>
          <a:stretch>
            <a:fillRect/>
          </a:stretch>
        </p:blipFill>
        <p:spPr>
          <a:xfrm>
            <a:off x="28575" y="5559703"/>
            <a:ext cx="11449050" cy="1171575"/>
          </a:xfrm>
          <a:prstGeom prst="rect">
            <a:avLst/>
          </a:prstGeom>
        </p:spPr>
      </p:pic>
      <p:sp>
        <p:nvSpPr>
          <p:cNvPr id="5" name="Left Arrow 4"/>
          <p:cNvSpPr/>
          <p:nvPr/>
        </p:nvSpPr>
        <p:spPr>
          <a:xfrm>
            <a:off x="3929449" y="5296930"/>
            <a:ext cx="2644346" cy="1318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738551" y="5124887"/>
            <a:ext cx="2677298" cy="369332"/>
          </a:xfrm>
          <a:prstGeom prst="rect">
            <a:avLst/>
          </a:prstGeom>
          <a:noFill/>
        </p:spPr>
        <p:txBody>
          <a:bodyPr wrap="square" rtlCol="0">
            <a:spAutoFit/>
          </a:bodyPr>
          <a:lstStyle/>
          <a:p>
            <a:r>
              <a:rPr lang="ga-IE" dirty="0">
                <a:solidFill>
                  <a:schemeClr val="accent5">
                    <a:lumMod val="75000"/>
                  </a:schemeClr>
                </a:solidFill>
              </a:rPr>
              <a:t>Strongly typed</a:t>
            </a:r>
            <a:endParaRPr lang="en-GB" dirty="0">
              <a:solidFill>
                <a:schemeClr val="accent5">
                  <a:lumMod val="75000"/>
                </a:schemeClr>
              </a:solidFill>
            </a:endParaRPr>
          </a:p>
        </p:txBody>
      </p:sp>
    </p:spTree>
    <p:extLst>
      <p:ext uri="{BB962C8B-B14F-4D97-AF65-F5344CB8AC3E}">
        <p14:creationId xmlns:p14="http://schemas.microsoft.com/office/powerpoint/2010/main" val="3351211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7"/>
            <a:ext cx="10571998" cy="1409321"/>
          </a:xfrm>
        </p:spPr>
        <p:txBody>
          <a:bodyPr/>
          <a:lstStyle/>
          <a:p>
            <a:r>
              <a:rPr lang="en-IE" dirty="0"/>
              <a:t>Creating List&lt;T&gt; object </a:t>
            </a:r>
            <a:br>
              <a:rPr lang="en-IE" dirty="0"/>
            </a:br>
            <a:endParaRPr lang="en-IE" dirty="0"/>
          </a:p>
        </p:txBody>
      </p:sp>
      <p:sp>
        <p:nvSpPr>
          <p:cNvPr id="3" name="Content Placeholder 2"/>
          <p:cNvSpPr>
            <a:spLocks noGrp="1"/>
          </p:cNvSpPr>
          <p:nvPr>
            <p:ph idx="1"/>
          </p:nvPr>
        </p:nvSpPr>
        <p:spPr/>
        <p:txBody>
          <a:bodyPr>
            <a:normAutofit/>
          </a:bodyPr>
          <a:lstStyle/>
          <a:p>
            <a:r>
              <a:rPr lang="en-IE" dirty="0"/>
              <a:t>List&lt;T&gt; class constructor is used to create a List object of type T. It can either be empty or take an Integer value as an argument that defines the initial size of the list, also known as </a:t>
            </a:r>
            <a:r>
              <a:rPr lang="en-IE" b="1" dirty="0">
                <a:solidFill>
                  <a:schemeClr val="accent1"/>
                </a:solidFill>
              </a:rPr>
              <a:t>capacity</a:t>
            </a:r>
            <a:r>
              <a:rPr lang="en-IE" dirty="0"/>
              <a:t>. </a:t>
            </a:r>
          </a:p>
          <a:p>
            <a:r>
              <a:rPr lang="en-IE" dirty="0"/>
              <a:t>If there is no integer passed in the constructor, the size of the list is dynamic and grows every time an item is added to the array. You can also pass an initial collection of elements when initializing an object. </a:t>
            </a:r>
          </a:p>
        </p:txBody>
      </p:sp>
    </p:spTree>
    <p:extLst>
      <p:ext uri="{BB962C8B-B14F-4D97-AF65-F5344CB8AC3E}">
        <p14:creationId xmlns:p14="http://schemas.microsoft.com/office/powerpoint/2010/main" val="382865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5854" y="709126"/>
            <a:ext cx="9953672" cy="4353815"/>
          </a:xfrm>
          <a:prstGeom prst="rect">
            <a:avLst/>
          </a:prstGeom>
        </p:spPr>
      </p:pic>
    </p:spTree>
    <p:extLst>
      <p:ext uri="{BB962C8B-B14F-4D97-AF65-F5344CB8AC3E}">
        <p14:creationId xmlns:p14="http://schemas.microsoft.com/office/powerpoint/2010/main" val="1850378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1270776"/>
          </a:xfrm>
        </p:spPr>
        <p:txBody>
          <a:bodyPr/>
          <a:lstStyle/>
          <a:p>
            <a:r>
              <a:rPr lang="en-IE" dirty="0"/>
              <a:t>Adding items to a List </a:t>
            </a:r>
            <a:br>
              <a:rPr lang="en-IE" dirty="0"/>
            </a:br>
            <a:endParaRPr lang="en-IE" dirty="0"/>
          </a:p>
        </p:txBody>
      </p:sp>
      <p:sp>
        <p:nvSpPr>
          <p:cNvPr id="3" name="Content Placeholder 2"/>
          <p:cNvSpPr>
            <a:spLocks noGrp="1"/>
          </p:cNvSpPr>
          <p:nvPr>
            <p:ph idx="1"/>
          </p:nvPr>
        </p:nvSpPr>
        <p:spPr>
          <a:xfrm>
            <a:off x="295563" y="1982788"/>
            <a:ext cx="10966886" cy="4418658"/>
          </a:xfrm>
        </p:spPr>
        <p:txBody>
          <a:bodyPr/>
          <a:lstStyle/>
          <a:p>
            <a:r>
              <a:rPr lang="en-IE" dirty="0"/>
              <a:t>The following code snippet creates a List of string types and adds items to it. </a:t>
            </a:r>
          </a:p>
          <a:p>
            <a:endParaRPr lang="en-IE" dirty="0"/>
          </a:p>
          <a:p>
            <a:endParaRPr lang="en-IE" dirty="0"/>
          </a:p>
        </p:txBody>
      </p:sp>
      <p:pic>
        <p:nvPicPr>
          <p:cNvPr id="4" name="Picture 3"/>
          <p:cNvPicPr>
            <a:picLocks noChangeAspect="1"/>
          </p:cNvPicPr>
          <p:nvPr/>
        </p:nvPicPr>
        <p:blipFill>
          <a:blip r:embed="rId2"/>
          <a:stretch>
            <a:fillRect/>
          </a:stretch>
        </p:blipFill>
        <p:spPr>
          <a:xfrm>
            <a:off x="3161943" y="3827012"/>
            <a:ext cx="6607208" cy="2728137"/>
          </a:xfrm>
          <a:prstGeom prst="rect">
            <a:avLst/>
          </a:prstGeom>
        </p:spPr>
      </p:pic>
    </p:spTree>
    <p:extLst>
      <p:ext uri="{BB962C8B-B14F-4D97-AF65-F5344CB8AC3E}">
        <p14:creationId xmlns:p14="http://schemas.microsoft.com/office/powerpoint/2010/main" val="619407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AddRange</a:t>
            </a:r>
            <a:r>
              <a:rPr lang="en-IE" dirty="0"/>
              <a:t>()</a:t>
            </a:r>
          </a:p>
        </p:txBody>
      </p:sp>
      <p:sp>
        <p:nvSpPr>
          <p:cNvPr id="3" name="Content Placeholder 2"/>
          <p:cNvSpPr>
            <a:spLocks noGrp="1"/>
          </p:cNvSpPr>
          <p:nvPr>
            <p:ph idx="1"/>
          </p:nvPr>
        </p:nvSpPr>
        <p:spPr/>
        <p:txBody>
          <a:bodyPr/>
          <a:lstStyle/>
          <a:p>
            <a:r>
              <a:rPr lang="en-IE" dirty="0"/>
              <a:t>The </a:t>
            </a:r>
            <a:r>
              <a:rPr lang="en-IE" dirty="0" err="1"/>
              <a:t>AddRange</a:t>
            </a:r>
            <a:r>
              <a:rPr lang="en-IE" dirty="0"/>
              <a:t> method is used to add a collection to a List. The code snippet adds an array of strings to a List.</a:t>
            </a:r>
          </a:p>
          <a:p>
            <a:endParaRPr lang="en-IE" dirty="0"/>
          </a:p>
          <a:p>
            <a:endParaRPr lang="en-IE" dirty="0"/>
          </a:p>
          <a:p>
            <a:endParaRPr lang="en-IE" dirty="0"/>
          </a:p>
        </p:txBody>
      </p:sp>
      <p:pic>
        <p:nvPicPr>
          <p:cNvPr id="4" name="Picture 3"/>
          <p:cNvPicPr>
            <a:picLocks noChangeAspect="1"/>
          </p:cNvPicPr>
          <p:nvPr/>
        </p:nvPicPr>
        <p:blipFill>
          <a:blip r:embed="rId2"/>
          <a:stretch>
            <a:fillRect/>
          </a:stretch>
        </p:blipFill>
        <p:spPr>
          <a:xfrm>
            <a:off x="3245283" y="3960379"/>
            <a:ext cx="6828942" cy="2070965"/>
          </a:xfrm>
          <a:prstGeom prst="rect">
            <a:avLst/>
          </a:prstGeom>
        </p:spPr>
      </p:pic>
    </p:spTree>
    <p:extLst>
      <p:ext uri="{BB962C8B-B14F-4D97-AF65-F5344CB8AC3E}">
        <p14:creationId xmlns:p14="http://schemas.microsoft.com/office/powerpoint/2010/main" val="717827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Reading from a List</a:t>
            </a:r>
          </a:p>
        </p:txBody>
      </p:sp>
      <p:sp>
        <p:nvSpPr>
          <p:cNvPr id="3" name="Content Placeholder 2"/>
          <p:cNvSpPr>
            <a:spLocks noGrp="1"/>
          </p:cNvSpPr>
          <p:nvPr>
            <p:ph idx="1"/>
          </p:nvPr>
        </p:nvSpPr>
        <p:spPr>
          <a:xfrm>
            <a:off x="73892" y="1930400"/>
            <a:ext cx="7509164" cy="4821382"/>
          </a:xfrm>
        </p:spPr>
        <p:txBody>
          <a:bodyPr>
            <a:normAutofit fontScale="62500" lnSpcReduction="20000"/>
          </a:bodyPr>
          <a:lstStyle/>
          <a:p>
            <a:endParaRPr lang="en-IE" sz="2000" dirty="0"/>
          </a:p>
          <a:p>
            <a:endParaRPr lang="en-IE" sz="2000" dirty="0"/>
          </a:p>
          <a:p>
            <a:endParaRPr lang="en-IE" sz="2000" dirty="0"/>
          </a:p>
          <a:p>
            <a:pPr>
              <a:lnSpc>
                <a:spcPct val="170000"/>
              </a:lnSpc>
            </a:pPr>
            <a:r>
              <a:rPr lang="en-IE" sz="3400" dirty="0" smtClean="0"/>
              <a:t>We </a:t>
            </a:r>
            <a:r>
              <a:rPr lang="en-IE" sz="3400" dirty="0"/>
              <a:t>can use a </a:t>
            </a:r>
            <a:r>
              <a:rPr lang="en-IE" sz="3400" dirty="0" err="1"/>
              <a:t>foreach</a:t>
            </a:r>
            <a:r>
              <a:rPr lang="en-IE" sz="3400" dirty="0"/>
              <a:t> loop to loop through its items. The code snippet </a:t>
            </a:r>
            <a:r>
              <a:rPr lang="en-IE" sz="3400" dirty="0" smtClean="0"/>
              <a:t>reads </a:t>
            </a:r>
            <a:r>
              <a:rPr lang="en-IE" sz="3400" dirty="0"/>
              <a:t>all items of a List and displays on the console.</a:t>
            </a:r>
          </a:p>
          <a:p>
            <a:pPr>
              <a:lnSpc>
                <a:spcPct val="170000"/>
              </a:lnSpc>
            </a:pPr>
            <a:r>
              <a:rPr lang="en-IE" sz="3400" dirty="0"/>
              <a:t>To retrieve an item at a specific position in the List, we can use the collection’s index. The following code snippet reads the 3rd item in the List.</a:t>
            </a:r>
          </a:p>
          <a:p>
            <a:pPr lvl="1"/>
            <a:r>
              <a:rPr lang="en-IE" sz="3600" dirty="0" err="1"/>
              <a:t>Console.WriteLine</a:t>
            </a:r>
            <a:r>
              <a:rPr lang="en-IE" sz="3600" dirty="0"/>
              <a:t>(authors[2])</a:t>
            </a:r>
          </a:p>
          <a:p>
            <a:endParaRPr lang="en-IE" sz="2000" dirty="0"/>
          </a:p>
          <a:p>
            <a:endParaRPr lang="en-IE" dirty="0"/>
          </a:p>
          <a:p>
            <a:endParaRPr lang="en-IE" dirty="0"/>
          </a:p>
          <a:p>
            <a:endParaRPr lang="en-IE" dirty="0"/>
          </a:p>
        </p:txBody>
      </p:sp>
      <p:pic>
        <p:nvPicPr>
          <p:cNvPr id="4" name="Picture 3"/>
          <p:cNvPicPr>
            <a:picLocks noChangeAspect="1"/>
          </p:cNvPicPr>
          <p:nvPr/>
        </p:nvPicPr>
        <p:blipFill rotWithShape="1">
          <a:blip r:embed="rId2"/>
          <a:srcRect b="82441"/>
          <a:stretch/>
        </p:blipFill>
        <p:spPr>
          <a:xfrm>
            <a:off x="7486339" y="2537131"/>
            <a:ext cx="4310052" cy="826555"/>
          </a:xfrm>
          <a:prstGeom prst="rect">
            <a:avLst/>
          </a:prstGeom>
        </p:spPr>
      </p:pic>
    </p:spTree>
    <p:extLst>
      <p:ext uri="{BB962C8B-B14F-4D97-AF65-F5344CB8AC3E}">
        <p14:creationId xmlns:p14="http://schemas.microsoft.com/office/powerpoint/2010/main" val="3483098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7"/>
            <a:ext cx="10571998" cy="1418557"/>
          </a:xfrm>
        </p:spPr>
        <p:txBody>
          <a:bodyPr/>
          <a:lstStyle/>
          <a:p>
            <a:r>
              <a:rPr lang="en-IE" dirty="0"/>
              <a:t/>
            </a:r>
            <a:br>
              <a:rPr lang="en-IE" dirty="0"/>
            </a:br>
            <a:r>
              <a:rPr lang="en-IE" dirty="0"/>
              <a:t/>
            </a:r>
            <a:br>
              <a:rPr lang="en-IE" dirty="0"/>
            </a:br>
            <a:r>
              <a:rPr lang="en-IE" dirty="0"/>
              <a:t>Insert Items at a Position in a C# List </a:t>
            </a:r>
            <a:br>
              <a:rPr lang="en-IE" dirty="0"/>
            </a:br>
            <a:endParaRPr lang="en-IE" dirty="0"/>
          </a:p>
        </p:txBody>
      </p:sp>
      <p:sp>
        <p:nvSpPr>
          <p:cNvPr id="3" name="Content Placeholder 2"/>
          <p:cNvSpPr>
            <a:spLocks noGrp="1"/>
          </p:cNvSpPr>
          <p:nvPr>
            <p:ph idx="1"/>
          </p:nvPr>
        </p:nvSpPr>
        <p:spPr>
          <a:xfrm>
            <a:off x="223935" y="2185990"/>
            <a:ext cx="11441591" cy="2829356"/>
          </a:xfrm>
        </p:spPr>
        <p:txBody>
          <a:bodyPr>
            <a:normAutofit fontScale="85000" lnSpcReduction="20000"/>
          </a:bodyPr>
          <a:lstStyle/>
          <a:p>
            <a:r>
              <a:rPr lang="en-IE" dirty="0"/>
              <a:t>The </a:t>
            </a:r>
            <a:r>
              <a:rPr lang="en-IE" b="1" dirty="0">
                <a:solidFill>
                  <a:srgbClr val="00B0F0"/>
                </a:solidFill>
              </a:rPr>
              <a:t>Insert method </a:t>
            </a:r>
            <a:r>
              <a:rPr lang="en-IE" dirty="0"/>
              <a:t>of List class inserts an object at a given position. The first parameter of the method is the 0th based index in the List.</a:t>
            </a:r>
          </a:p>
          <a:p>
            <a:r>
              <a:rPr lang="en-IE" dirty="0"/>
              <a:t>The </a:t>
            </a:r>
            <a:r>
              <a:rPr lang="en-IE" b="1" dirty="0" err="1">
                <a:solidFill>
                  <a:srgbClr val="00B0F0"/>
                </a:solidFill>
              </a:rPr>
              <a:t>InsertRange</a:t>
            </a:r>
            <a:r>
              <a:rPr lang="en-IE" b="1" dirty="0">
                <a:solidFill>
                  <a:srgbClr val="00B0F0"/>
                </a:solidFill>
              </a:rPr>
              <a:t> method </a:t>
            </a:r>
            <a:r>
              <a:rPr lang="en-IE" dirty="0"/>
              <a:t>can insert a collection at the given position. </a:t>
            </a:r>
          </a:p>
          <a:p>
            <a:r>
              <a:rPr lang="en-IE" dirty="0"/>
              <a:t>The code snippet below inserts a string at the 3rd position and an array at the 2nd position of the List&lt;T&gt;.</a:t>
            </a:r>
          </a:p>
        </p:txBody>
      </p:sp>
      <p:pic>
        <p:nvPicPr>
          <p:cNvPr id="5" name="Picture 4"/>
          <p:cNvPicPr>
            <a:picLocks noChangeAspect="1"/>
          </p:cNvPicPr>
          <p:nvPr/>
        </p:nvPicPr>
        <p:blipFill>
          <a:blip r:embed="rId2"/>
          <a:stretch>
            <a:fillRect/>
          </a:stretch>
        </p:blipFill>
        <p:spPr>
          <a:xfrm>
            <a:off x="2750849" y="5172364"/>
            <a:ext cx="8714194" cy="1505527"/>
          </a:xfrm>
          <a:prstGeom prst="rect">
            <a:avLst/>
          </a:prstGeom>
        </p:spPr>
      </p:pic>
    </p:spTree>
    <p:extLst>
      <p:ext uri="{BB962C8B-B14F-4D97-AF65-F5344CB8AC3E}">
        <p14:creationId xmlns:p14="http://schemas.microsoft.com/office/powerpoint/2010/main" val="3535979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Remove Items of a C# List</a:t>
            </a:r>
          </a:p>
        </p:txBody>
      </p:sp>
      <p:sp>
        <p:nvSpPr>
          <p:cNvPr id="3" name="Content Placeholder 2"/>
          <p:cNvSpPr>
            <a:spLocks noGrp="1"/>
          </p:cNvSpPr>
          <p:nvPr>
            <p:ph idx="1"/>
          </p:nvPr>
        </p:nvSpPr>
        <p:spPr/>
        <p:txBody>
          <a:bodyPr/>
          <a:lstStyle/>
          <a:p>
            <a:r>
              <a:rPr lang="en-IE" dirty="0"/>
              <a:t>The List class provides Remove methods that can be used to remove an item or a range of items. </a:t>
            </a:r>
          </a:p>
          <a:p>
            <a:r>
              <a:rPr lang="en-IE" dirty="0"/>
              <a:t>The Remove method removes the first occurrence of the given item in the List. The following code snippet removes the first occurrence of ‘New Author1’.</a:t>
            </a:r>
          </a:p>
          <a:p>
            <a:endParaRPr lang="en-IE" dirty="0"/>
          </a:p>
        </p:txBody>
      </p:sp>
    </p:spTree>
    <p:extLst>
      <p:ext uri="{BB962C8B-B14F-4D97-AF65-F5344CB8AC3E}">
        <p14:creationId xmlns:p14="http://schemas.microsoft.com/office/powerpoint/2010/main" val="1910833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0424" y="335474"/>
            <a:ext cx="9469964" cy="5563604"/>
          </a:xfrm>
          <a:prstGeom prst="rect">
            <a:avLst/>
          </a:prstGeom>
        </p:spPr>
      </p:pic>
    </p:spTree>
    <p:extLst>
      <p:ext uri="{BB962C8B-B14F-4D97-AF65-F5344CB8AC3E}">
        <p14:creationId xmlns:p14="http://schemas.microsoft.com/office/powerpoint/2010/main" val="613650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Find an Item in a C# List</a:t>
            </a:r>
            <a:br>
              <a:rPr lang="en-IE" dirty="0"/>
            </a:br>
            <a:endParaRPr lang="en-IE" dirty="0"/>
          </a:p>
        </p:txBody>
      </p:sp>
      <p:sp>
        <p:nvSpPr>
          <p:cNvPr id="3" name="Content Placeholder 2"/>
          <p:cNvSpPr>
            <a:spLocks noGrp="1"/>
          </p:cNvSpPr>
          <p:nvPr>
            <p:ph idx="1"/>
          </p:nvPr>
        </p:nvSpPr>
        <p:spPr/>
        <p:txBody>
          <a:bodyPr/>
          <a:lstStyle/>
          <a:p>
            <a:r>
              <a:rPr lang="en-IE" dirty="0"/>
              <a:t>The </a:t>
            </a:r>
            <a:r>
              <a:rPr lang="en-IE" dirty="0" err="1"/>
              <a:t>IndexOf</a:t>
            </a:r>
            <a:r>
              <a:rPr lang="en-IE" dirty="0"/>
              <a:t> method finds an item in a List. </a:t>
            </a:r>
            <a:r>
              <a:rPr lang="en-IE" b="1" dirty="0">
                <a:solidFill>
                  <a:srgbClr val="00B0F0"/>
                </a:solidFill>
              </a:rPr>
              <a:t>The </a:t>
            </a:r>
            <a:r>
              <a:rPr lang="en-IE" b="1" dirty="0" err="1">
                <a:solidFill>
                  <a:srgbClr val="00B0F0"/>
                </a:solidFill>
              </a:rPr>
              <a:t>IndexOf</a:t>
            </a:r>
            <a:r>
              <a:rPr lang="en-IE" b="1" dirty="0">
                <a:solidFill>
                  <a:srgbClr val="00B0F0"/>
                </a:solidFill>
              </a:rPr>
              <a:t> method returns -1 if there are no items found in the List. </a:t>
            </a:r>
          </a:p>
          <a:p>
            <a:r>
              <a:rPr lang="en-IE" dirty="0"/>
              <a:t>The following code snippet finds a string and returns the matched position of the item.</a:t>
            </a:r>
          </a:p>
          <a:p>
            <a:endParaRPr lang="en-IE" dirty="0"/>
          </a:p>
          <a:p>
            <a:endParaRPr lang="en-IE" dirty="0"/>
          </a:p>
        </p:txBody>
      </p:sp>
      <p:pic>
        <p:nvPicPr>
          <p:cNvPr id="4" name="Picture 3"/>
          <p:cNvPicPr>
            <a:picLocks noChangeAspect="1"/>
          </p:cNvPicPr>
          <p:nvPr/>
        </p:nvPicPr>
        <p:blipFill>
          <a:blip r:embed="rId2"/>
          <a:stretch>
            <a:fillRect/>
          </a:stretch>
        </p:blipFill>
        <p:spPr>
          <a:xfrm>
            <a:off x="3378199" y="5112614"/>
            <a:ext cx="7161748" cy="1492031"/>
          </a:xfrm>
          <a:prstGeom prst="rect">
            <a:avLst/>
          </a:prstGeom>
        </p:spPr>
      </p:pic>
    </p:spTree>
    <p:extLst>
      <p:ext uri="{BB962C8B-B14F-4D97-AF65-F5344CB8AC3E}">
        <p14:creationId xmlns:p14="http://schemas.microsoft.com/office/powerpoint/2010/main" val="416700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What are Generics/Need for Generics</a:t>
            </a:r>
            <a:endParaRPr lang="en-GB" dirty="0"/>
          </a:p>
        </p:txBody>
      </p:sp>
      <p:sp>
        <p:nvSpPr>
          <p:cNvPr id="3" name="Content Placeholder 2"/>
          <p:cNvSpPr>
            <a:spLocks noGrp="1"/>
          </p:cNvSpPr>
          <p:nvPr>
            <p:ph idx="1"/>
          </p:nvPr>
        </p:nvSpPr>
        <p:spPr>
          <a:xfrm>
            <a:off x="181232" y="2185988"/>
            <a:ext cx="11496854" cy="4418658"/>
          </a:xfrm>
        </p:spPr>
        <p:txBody>
          <a:bodyPr>
            <a:normAutofit/>
          </a:bodyPr>
          <a:lstStyle/>
          <a:p>
            <a:pPr>
              <a:lnSpc>
                <a:spcPct val="170000"/>
              </a:lnSpc>
            </a:pPr>
            <a:r>
              <a:rPr lang="en-IE" sz="1800" dirty="0" smtClean="0">
                <a:solidFill>
                  <a:schemeClr val="accent2"/>
                </a:solidFill>
              </a:rPr>
              <a:t>A </a:t>
            </a:r>
            <a:r>
              <a:rPr lang="en-IE" sz="1800" dirty="0">
                <a:solidFill>
                  <a:schemeClr val="accent2"/>
                </a:solidFill>
              </a:rPr>
              <a:t>primary limitation of collections is the absence of effective type checking</a:t>
            </a:r>
            <a:r>
              <a:rPr lang="en-IE" sz="1800" dirty="0"/>
              <a:t>. This means that you can put any object in a collection because all classes in the C# programming language extend from the object base class. This compromises type safety and contradicts the basic definition of C# as a type-safe language. In addition, using collections involves a significant performance overhead in the form of implicit and explicit type casting that is required to add or retrieve objects from a collection</a:t>
            </a:r>
            <a:r>
              <a:rPr lang="en-IE" sz="1800" dirty="0" smtClean="0"/>
              <a:t>.</a:t>
            </a:r>
            <a:endParaRPr lang="ga-IE" sz="1800" dirty="0" smtClean="0"/>
          </a:p>
          <a:p>
            <a:pPr>
              <a:lnSpc>
                <a:spcPct val="170000"/>
              </a:lnSpc>
            </a:pPr>
            <a:r>
              <a:rPr lang="en-IE" sz="1800" b="1" dirty="0">
                <a:solidFill>
                  <a:schemeClr val="accent2"/>
                </a:solidFill>
              </a:rPr>
              <a:t>Generics</a:t>
            </a:r>
            <a:r>
              <a:rPr lang="ga-IE" sz="1800" b="1" dirty="0">
                <a:solidFill>
                  <a:schemeClr val="accent2"/>
                </a:solidFill>
              </a:rPr>
              <a:t> ( a class )</a:t>
            </a:r>
            <a:r>
              <a:rPr lang="en-IE" sz="1800" b="1" dirty="0">
                <a:solidFill>
                  <a:schemeClr val="accent2"/>
                </a:solidFill>
              </a:rPr>
              <a:t> in C# is its most powerful feature</a:t>
            </a:r>
            <a:r>
              <a:rPr lang="en-IE" sz="1800" dirty="0"/>
              <a:t>. It allows you to define the </a:t>
            </a:r>
            <a:r>
              <a:rPr lang="en-IE" sz="1800" b="1" dirty="0">
                <a:solidFill>
                  <a:schemeClr val="accent1">
                    <a:lumMod val="60000"/>
                    <a:lumOff val="40000"/>
                  </a:schemeClr>
                </a:solidFill>
              </a:rPr>
              <a:t>type-safe data structures</a:t>
            </a:r>
            <a:r>
              <a:rPr lang="en-IE" sz="1800" dirty="0"/>
              <a:t>.</a:t>
            </a:r>
            <a:endParaRPr lang="ga-IE" sz="1800" dirty="0"/>
          </a:p>
          <a:p>
            <a:pPr>
              <a:lnSpc>
                <a:spcPct val="170000"/>
              </a:lnSpc>
            </a:pPr>
            <a:r>
              <a:rPr lang="en-IE" sz="1800" dirty="0"/>
              <a:t>The basic idea behind using Generic</a:t>
            </a:r>
            <a:r>
              <a:rPr lang="ga-IE" sz="1800" dirty="0"/>
              <a:t>s</a:t>
            </a:r>
            <a:r>
              <a:rPr lang="en-IE" sz="1800" dirty="0"/>
              <a:t> is to allow type (Integer, String, … </a:t>
            </a:r>
            <a:r>
              <a:rPr lang="en-IE" sz="1800" dirty="0" err="1"/>
              <a:t>etc</a:t>
            </a:r>
            <a:r>
              <a:rPr lang="ga-IE" sz="1800" dirty="0"/>
              <a:t>.,</a:t>
            </a:r>
            <a:r>
              <a:rPr lang="en-IE" sz="1800" dirty="0"/>
              <a:t> and user-defined types) to be used as a parameter to methods, classes, and interfaces.</a:t>
            </a:r>
            <a:endParaRPr lang="ga-IE" sz="1800" dirty="0"/>
          </a:p>
          <a:p>
            <a:pPr>
              <a:lnSpc>
                <a:spcPct val="170000"/>
              </a:lnSpc>
            </a:pPr>
            <a:endParaRPr lang="ga-IE" sz="1800" dirty="0" smtClean="0"/>
          </a:p>
        </p:txBody>
      </p:sp>
    </p:spTree>
    <p:extLst>
      <p:ext uri="{BB962C8B-B14F-4D97-AF65-F5344CB8AC3E}">
        <p14:creationId xmlns:p14="http://schemas.microsoft.com/office/powerpoint/2010/main" val="3896147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7781" y="0"/>
            <a:ext cx="7102763" cy="6850534"/>
          </a:xfrm>
          <a:prstGeom prst="rect">
            <a:avLst/>
          </a:prstGeom>
        </p:spPr>
      </p:pic>
    </p:spTree>
    <p:extLst>
      <p:ext uri="{BB962C8B-B14F-4D97-AF65-F5344CB8AC3E}">
        <p14:creationId xmlns:p14="http://schemas.microsoft.com/office/powerpoint/2010/main" val="131713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Sort a C# List Items </a:t>
            </a:r>
            <a:br>
              <a:rPr lang="en-IE" dirty="0"/>
            </a:br>
            <a:endParaRPr lang="en-IE" dirty="0"/>
          </a:p>
        </p:txBody>
      </p:sp>
      <p:sp>
        <p:nvSpPr>
          <p:cNvPr id="3" name="Content Placeholder 2"/>
          <p:cNvSpPr>
            <a:spLocks noGrp="1"/>
          </p:cNvSpPr>
          <p:nvPr>
            <p:ph idx="1"/>
          </p:nvPr>
        </p:nvSpPr>
        <p:spPr/>
        <p:txBody>
          <a:bodyPr/>
          <a:lstStyle/>
          <a:p>
            <a:r>
              <a:rPr lang="en-IE" dirty="0"/>
              <a:t>The Sort method of List&lt;T&gt; sorts all items of the List using the </a:t>
            </a:r>
            <a:r>
              <a:rPr lang="en-IE" dirty="0" err="1"/>
              <a:t>QuickSort</a:t>
            </a:r>
            <a:r>
              <a:rPr lang="en-IE" dirty="0"/>
              <a:t> algorithm. </a:t>
            </a:r>
          </a:p>
          <a:p>
            <a:r>
              <a:rPr lang="en-IE" dirty="0"/>
              <a:t>The following code example in Listing 8 sorts a List items and displays both original order and sorted order of the List items.</a:t>
            </a:r>
          </a:p>
          <a:p>
            <a:endParaRPr lang="en-IE" dirty="0"/>
          </a:p>
        </p:txBody>
      </p:sp>
    </p:spTree>
    <p:extLst>
      <p:ext uri="{BB962C8B-B14F-4D97-AF65-F5344CB8AC3E}">
        <p14:creationId xmlns:p14="http://schemas.microsoft.com/office/powerpoint/2010/main" val="3980865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50707"/>
          <a:stretch/>
        </p:blipFill>
        <p:spPr>
          <a:xfrm>
            <a:off x="217500" y="304798"/>
            <a:ext cx="5912978" cy="5340221"/>
          </a:xfrm>
          <a:prstGeom prst="rect">
            <a:avLst/>
          </a:prstGeom>
        </p:spPr>
      </p:pic>
      <p:pic>
        <p:nvPicPr>
          <p:cNvPr id="3" name="Picture 2"/>
          <p:cNvPicPr>
            <a:picLocks noChangeAspect="1"/>
          </p:cNvPicPr>
          <p:nvPr/>
        </p:nvPicPr>
        <p:blipFill rotWithShape="1">
          <a:blip r:embed="rId3"/>
          <a:srcRect r="10078"/>
          <a:stretch/>
        </p:blipFill>
        <p:spPr>
          <a:xfrm>
            <a:off x="6349712" y="304799"/>
            <a:ext cx="5842288" cy="5340220"/>
          </a:xfrm>
          <a:prstGeom prst="rect">
            <a:avLst/>
          </a:prstGeom>
        </p:spPr>
      </p:pic>
    </p:spTree>
    <p:extLst>
      <p:ext uri="{BB962C8B-B14F-4D97-AF65-F5344CB8AC3E}">
        <p14:creationId xmlns:p14="http://schemas.microsoft.com/office/powerpoint/2010/main" val="26566244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Reverse an </a:t>
            </a:r>
            <a:r>
              <a:rPr lang="en-IE" dirty="0" err="1"/>
              <a:t>ArrayList</a:t>
            </a:r>
            <a:r>
              <a:rPr lang="en-IE" dirty="0"/>
              <a:t> </a:t>
            </a:r>
            <a:br>
              <a:rPr lang="en-IE" dirty="0"/>
            </a:br>
            <a:endParaRPr lang="en-IE" dirty="0"/>
          </a:p>
        </p:txBody>
      </p:sp>
      <p:sp>
        <p:nvSpPr>
          <p:cNvPr id="3" name="Content Placeholder 2"/>
          <p:cNvSpPr>
            <a:spLocks noGrp="1"/>
          </p:cNvSpPr>
          <p:nvPr>
            <p:ph idx="1"/>
          </p:nvPr>
        </p:nvSpPr>
        <p:spPr>
          <a:xfrm>
            <a:off x="92364" y="1939636"/>
            <a:ext cx="11696559" cy="4704300"/>
          </a:xfrm>
        </p:spPr>
        <p:txBody>
          <a:bodyPr/>
          <a:lstStyle/>
          <a:p>
            <a:r>
              <a:rPr lang="en-IE" sz="2000" dirty="0"/>
              <a:t>The Reverse method of List&lt;T&gt; reverses the order all items in in the List. </a:t>
            </a:r>
          </a:p>
          <a:p>
            <a:r>
              <a:rPr lang="en-IE" sz="2000" dirty="0"/>
              <a:t>The following code snippet reverses a List.</a:t>
            </a:r>
          </a:p>
          <a:p>
            <a:endParaRPr lang="en-IE" dirty="0"/>
          </a:p>
          <a:p>
            <a:endParaRPr lang="en-IE" dirty="0"/>
          </a:p>
          <a:p>
            <a:endParaRPr lang="en-IE" dirty="0"/>
          </a:p>
          <a:p>
            <a:endParaRPr lang="en-IE" dirty="0"/>
          </a:p>
        </p:txBody>
      </p:sp>
      <p:pic>
        <p:nvPicPr>
          <p:cNvPr id="4" name="Picture 3"/>
          <p:cNvPicPr>
            <a:picLocks noChangeAspect="1"/>
          </p:cNvPicPr>
          <p:nvPr/>
        </p:nvPicPr>
        <p:blipFill>
          <a:blip r:embed="rId2"/>
          <a:stretch>
            <a:fillRect/>
          </a:stretch>
        </p:blipFill>
        <p:spPr>
          <a:xfrm>
            <a:off x="1973262" y="3221530"/>
            <a:ext cx="4505281" cy="3636469"/>
          </a:xfrm>
          <a:prstGeom prst="rect">
            <a:avLst/>
          </a:prstGeom>
        </p:spPr>
      </p:pic>
      <p:pic>
        <p:nvPicPr>
          <p:cNvPr id="5" name="Picture 4"/>
          <p:cNvPicPr>
            <a:picLocks noChangeAspect="1"/>
          </p:cNvPicPr>
          <p:nvPr/>
        </p:nvPicPr>
        <p:blipFill rotWithShape="1">
          <a:blip r:embed="rId3"/>
          <a:srcRect t="8152"/>
          <a:stretch/>
        </p:blipFill>
        <p:spPr>
          <a:xfrm>
            <a:off x="7586808" y="2807855"/>
            <a:ext cx="3376756" cy="3981996"/>
          </a:xfrm>
          <a:prstGeom prst="rect">
            <a:avLst/>
          </a:prstGeom>
        </p:spPr>
      </p:pic>
    </p:spTree>
    <p:extLst>
      <p:ext uri="{BB962C8B-B14F-4D97-AF65-F5344CB8AC3E}">
        <p14:creationId xmlns:p14="http://schemas.microsoft.com/office/powerpoint/2010/main" val="3233206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Search a C# List</a:t>
            </a:r>
            <a:br>
              <a:rPr lang="en-IE" dirty="0"/>
            </a:br>
            <a:endParaRPr lang="en-IE" dirty="0"/>
          </a:p>
        </p:txBody>
      </p:sp>
      <p:sp>
        <p:nvSpPr>
          <p:cNvPr id="3" name="Content Placeholder 2"/>
          <p:cNvSpPr>
            <a:spLocks noGrp="1"/>
          </p:cNvSpPr>
          <p:nvPr>
            <p:ph idx="1"/>
          </p:nvPr>
        </p:nvSpPr>
        <p:spPr/>
        <p:txBody>
          <a:bodyPr>
            <a:normAutofit/>
          </a:bodyPr>
          <a:lstStyle/>
          <a:p>
            <a:r>
              <a:rPr lang="en-IE" dirty="0"/>
              <a:t>The </a:t>
            </a:r>
            <a:r>
              <a:rPr lang="en-IE" dirty="0" err="1"/>
              <a:t>BinarySearch</a:t>
            </a:r>
            <a:r>
              <a:rPr lang="en-IE" dirty="0"/>
              <a:t> method of List&lt;T&gt; searches a sorted list and returns the </a:t>
            </a:r>
            <a:r>
              <a:rPr lang="en-IE" dirty="0" smtClean="0"/>
              <a:t>index </a:t>
            </a:r>
            <a:r>
              <a:rPr lang="en-IE" dirty="0"/>
              <a:t>of the found item. </a:t>
            </a:r>
            <a:r>
              <a:rPr lang="en-IE" dirty="0">
                <a:solidFill>
                  <a:schemeClr val="accent2"/>
                </a:solidFill>
              </a:rPr>
              <a:t>The List&lt;T&gt; must be sorted before this method can be used. </a:t>
            </a:r>
          </a:p>
          <a:p>
            <a:r>
              <a:rPr lang="en-IE" dirty="0"/>
              <a:t>The following code snippet returns an index of a string in a List.</a:t>
            </a:r>
          </a:p>
          <a:p>
            <a:pPr lvl="1"/>
            <a:r>
              <a:rPr lang="en-IE" b="1" dirty="0">
                <a:solidFill>
                  <a:schemeClr val="accent2"/>
                </a:solidFill>
              </a:rPr>
              <a:t>int </a:t>
            </a:r>
            <a:r>
              <a:rPr lang="en-IE" b="1" dirty="0" err="1">
                <a:solidFill>
                  <a:schemeClr val="accent2"/>
                </a:solidFill>
              </a:rPr>
              <a:t>bs</a:t>
            </a:r>
            <a:r>
              <a:rPr lang="en-IE" b="1" dirty="0">
                <a:solidFill>
                  <a:schemeClr val="accent2"/>
                </a:solidFill>
              </a:rPr>
              <a:t> = </a:t>
            </a:r>
            <a:r>
              <a:rPr lang="en-IE" b="1" dirty="0" err="1">
                <a:solidFill>
                  <a:schemeClr val="accent2"/>
                </a:solidFill>
              </a:rPr>
              <a:t>authors.BinarySearch</a:t>
            </a:r>
            <a:r>
              <a:rPr lang="en-IE" b="1" dirty="0">
                <a:solidFill>
                  <a:schemeClr val="accent2"/>
                </a:solidFill>
              </a:rPr>
              <a:t>("Mahesh Chand");</a:t>
            </a:r>
          </a:p>
        </p:txBody>
      </p:sp>
    </p:spTree>
    <p:extLst>
      <p:ext uri="{BB962C8B-B14F-4D97-AF65-F5344CB8AC3E}">
        <p14:creationId xmlns:p14="http://schemas.microsoft.com/office/powerpoint/2010/main" val="3904956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Q</a:t>
            </a:r>
            <a:r>
              <a:rPr lang="en-GB" dirty="0" err="1"/>
              <a:t>ueue</a:t>
            </a:r>
            <a:r>
              <a:rPr lang="en-GB" dirty="0"/>
              <a:t/>
            </a:r>
            <a:br>
              <a:rPr lang="en-GB" dirty="0"/>
            </a:br>
            <a:endParaRPr lang="en-GB" dirty="0"/>
          </a:p>
        </p:txBody>
      </p:sp>
    </p:spTree>
    <p:extLst>
      <p:ext uri="{BB962C8B-B14F-4D97-AF65-F5344CB8AC3E}">
        <p14:creationId xmlns:p14="http://schemas.microsoft.com/office/powerpoint/2010/main" val="1844710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Generic queue collection class</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en-IE" b="1" dirty="0"/>
              <a:t>Queue is a generic FIFO (First In First Out) collection class</a:t>
            </a:r>
            <a:r>
              <a:rPr lang="en-IE" dirty="0"/>
              <a:t> that is present in </a:t>
            </a:r>
            <a:r>
              <a:rPr lang="en-IE" b="1" dirty="0" err="1">
                <a:solidFill>
                  <a:schemeClr val="accent5">
                    <a:lumMod val="75000"/>
                  </a:schemeClr>
                </a:solidFill>
              </a:rPr>
              <a:t>System.Collections.Generic</a:t>
            </a:r>
            <a:r>
              <a:rPr lang="en-IE" dirty="0"/>
              <a:t> namespace. </a:t>
            </a:r>
            <a:endParaRPr lang="ga-IE" dirty="0"/>
          </a:p>
          <a:p>
            <a:r>
              <a:rPr lang="en-IE" dirty="0"/>
              <a:t>The Queue collection class is analogous to a queue at the ATM machine to withdraw money. The order in which people queue up, will be the order in which they will be able to get out of the queue and withdraw money from the ATM. The Queue collection class operates in a similar fashion.</a:t>
            </a:r>
            <a:endParaRPr lang="ga-IE" dirty="0"/>
          </a:p>
          <a:p>
            <a:r>
              <a:rPr lang="en-IE" dirty="0"/>
              <a:t> </a:t>
            </a:r>
            <a:r>
              <a:rPr lang="en-IE" b="1" dirty="0">
                <a:solidFill>
                  <a:schemeClr val="accent2"/>
                </a:solidFill>
              </a:rPr>
              <a:t>The first item to be added (</a:t>
            </a:r>
            <a:r>
              <a:rPr lang="en-IE" b="1" dirty="0" err="1">
                <a:solidFill>
                  <a:schemeClr val="accent2"/>
                </a:solidFill>
              </a:rPr>
              <a:t>enqueued</a:t>
            </a:r>
            <a:r>
              <a:rPr lang="en-IE" b="1" dirty="0">
                <a:solidFill>
                  <a:schemeClr val="accent2"/>
                </a:solidFill>
              </a:rPr>
              <a:t>) to the queue, will be the first item to be removed (</a:t>
            </a:r>
            <a:r>
              <a:rPr lang="en-IE" b="1" dirty="0" err="1">
                <a:solidFill>
                  <a:schemeClr val="accent2"/>
                </a:solidFill>
              </a:rPr>
              <a:t>dequeued</a:t>
            </a:r>
            <a:r>
              <a:rPr lang="en-IE" b="1" dirty="0">
                <a:solidFill>
                  <a:schemeClr val="accent2"/>
                </a:solidFill>
              </a:rPr>
              <a:t>) from the Queue</a:t>
            </a:r>
            <a:r>
              <a:rPr lang="en-IE" dirty="0"/>
              <a:t>.</a:t>
            </a:r>
            <a:endParaRPr lang="en-GB" dirty="0"/>
          </a:p>
        </p:txBody>
      </p:sp>
    </p:spTree>
    <p:extLst>
      <p:ext uri="{BB962C8B-B14F-4D97-AF65-F5344CB8AC3E}">
        <p14:creationId xmlns:p14="http://schemas.microsoft.com/office/powerpoint/2010/main" val="2182524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94703" y="949826"/>
            <a:ext cx="7835728" cy="5161749"/>
          </a:xfrm>
          <a:prstGeom prst="rect">
            <a:avLst/>
          </a:prstGeom>
        </p:spPr>
      </p:pic>
    </p:spTree>
    <p:extLst>
      <p:ext uri="{BB962C8B-B14F-4D97-AF65-F5344CB8AC3E}">
        <p14:creationId xmlns:p14="http://schemas.microsoft.com/office/powerpoint/2010/main" val="33597754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Common Methods in Collection Queue</a:t>
            </a:r>
            <a:endParaRPr lang="en-GB" dirty="0"/>
          </a:p>
        </p:txBody>
      </p:sp>
      <p:graphicFrame>
        <p:nvGraphicFramePr>
          <p:cNvPr id="4" name="Content Placeholder 3">
            <a:extLst>
              <a:ext uri="{FF2B5EF4-FFF2-40B4-BE49-F238E27FC236}">
                <a16:creationId xmlns="" xmlns:a16="http://schemas.microsoft.com/office/drawing/2014/main" id="{0AA87659-94B8-49C9-9A4F-9521CAB07E01}"/>
              </a:ext>
            </a:extLst>
          </p:cNvPr>
          <p:cNvGraphicFramePr>
            <a:graphicFrameLocks noGrp="1"/>
          </p:cNvGraphicFramePr>
          <p:nvPr>
            <p:ph idx="1"/>
            <p:extLst>
              <p:ext uri="{D42A27DB-BD31-4B8C-83A1-F6EECF244321}">
                <p14:modId xmlns:p14="http://schemas.microsoft.com/office/powerpoint/2010/main" val="3925571358"/>
              </p:ext>
            </p:extLst>
          </p:nvPr>
        </p:nvGraphicFramePr>
        <p:xfrm>
          <a:off x="711200" y="2185988"/>
          <a:ext cx="10966886" cy="4418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61072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7218" y="90230"/>
            <a:ext cx="4972050" cy="2047875"/>
          </a:xfrm>
          <a:prstGeom prst="rect">
            <a:avLst/>
          </a:prstGeom>
        </p:spPr>
      </p:pic>
      <p:pic>
        <p:nvPicPr>
          <p:cNvPr id="3" name="Picture 2"/>
          <p:cNvPicPr>
            <a:picLocks noChangeAspect="1"/>
          </p:cNvPicPr>
          <p:nvPr/>
        </p:nvPicPr>
        <p:blipFill>
          <a:blip r:embed="rId3"/>
          <a:stretch>
            <a:fillRect/>
          </a:stretch>
        </p:blipFill>
        <p:spPr>
          <a:xfrm>
            <a:off x="329514" y="2419090"/>
            <a:ext cx="5917085" cy="4259349"/>
          </a:xfrm>
          <a:prstGeom prst="rect">
            <a:avLst/>
          </a:prstGeom>
        </p:spPr>
      </p:pic>
      <p:pic>
        <p:nvPicPr>
          <p:cNvPr id="4" name="Picture 3"/>
          <p:cNvPicPr>
            <a:picLocks noChangeAspect="1"/>
          </p:cNvPicPr>
          <p:nvPr/>
        </p:nvPicPr>
        <p:blipFill>
          <a:blip r:embed="rId4"/>
          <a:stretch>
            <a:fillRect/>
          </a:stretch>
        </p:blipFill>
        <p:spPr>
          <a:xfrm>
            <a:off x="6640083" y="302867"/>
            <a:ext cx="5419725" cy="5848350"/>
          </a:xfrm>
          <a:prstGeom prst="rect">
            <a:avLst/>
          </a:prstGeom>
        </p:spPr>
      </p:pic>
      <p:sp>
        <p:nvSpPr>
          <p:cNvPr id="5" name="TextBox 4"/>
          <p:cNvSpPr txBox="1"/>
          <p:nvPr/>
        </p:nvSpPr>
        <p:spPr>
          <a:xfrm>
            <a:off x="145772" y="0"/>
            <a:ext cx="220620" cy="369332"/>
          </a:xfrm>
          <a:prstGeom prst="rect">
            <a:avLst/>
          </a:prstGeom>
          <a:noFill/>
        </p:spPr>
        <p:txBody>
          <a:bodyPr wrap="square" rtlCol="0">
            <a:spAutoFit/>
          </a:bodyPr>
          <a:lstStyle/>
          <a:p>
            <a:r>
              <a:rPr lang="ga-IE" dirty="0"/>
              <a:t>1</a:t>
            </a:r>
            <a:endParaRPr lang="en-GB" dirty="0"/>
          </a:p>
        </p:txBody>
      </p:sp>
      <p:sp>
        <p:nvSpPr>
          <p:cNvPr id="6" name="TextBox 5"/>
          <p:cNvSpPr txBox="1"/>
          <p:nvPr/>
        </p:nvSpPr>
        <p:spPr>
          <a:xfrm>
            <a:off x="78068" y="2419090"/>
            <a:ext cx="220620" cy="369332"/>
          </a:xfrm>
          <a:prstGeom prst="rect">
            <a:avLst/>
          </a:prstGeom>
          <a:noFill/>
        </p:spPr>
        <p:txBody>
          <a:bodyPr wrap="square" rtlCol="0">
            <a:spAutoFit/>
          </a:bodyPr>
          <a:lstStyle/>
          <a:p>
            <a:r>
              <a:rPr lang="ga-IE" dirty="0"/>
              <a:t>2</a:t>
            </a:r>
            <a:endParaRPr lang="en-GB" dirty="0"/>
          </a:p>
        </p:txBody>
      </p:sp>
      <p:sp>
        <p:nvSpPr>
          <p:cNvPr id="7" name="TextBox 6"/>
          <p:cNvSpPr txBox="1"/>
          <p:nvPr/>
        </p:nvSpPr>
        <p:spPr>
          <a:xfrm>
            <a:off x="6246599" y="302867"/>
            <a:ext cx="331831" cy="369332"/>
          </a:xfrm>
          <a:prstGeom prst="rect">
            <a:avLst/>
          </a:prstGeom>
          <a:noFill/>
        </p:spPr>
        <p:txBody>
          <a:bodyPr wrap="square" rtlCol="0">
            <a:spAutoFit/>
          </a:bodyPr>
          <a:lstStyle/>
          <a:p>
            <a:r>
              <a:rPr lang="ga-IE" dirty="0"/>
              <a:t>3</a:t>
            </a:r>
            <a:endParaRPr lang="en-GB" dirty="0"/>
          </a:p>
        </p:txBody>
      </p:sp>
    </p:spTree>
    <p:extLst>
      <p:ext uri="{BB962C8B-B14F-4D97-AF65-F5344CB8AC3E}">
        <p14:creationId xmlns:p14="http://schemas.microsoft.com/office/powerpoint/2010/main" val="2127006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What are Generics/Need for Generics</a:t>
            </a:r>
            <a:endParaRPr lang="en-GB" dirty="0"/>
          </a:p>
        </p:txBody>
      </p:sp>
      <p:pic>
        <p:nvPicPr>
          <p:cNvPr id="4" name="Content Placeholder 3"/>
          <p:cNvPicPr>
            <a:picLocks noGrp="1" noChangeAspect="1"/>
          </p:cNvPicPr>
          <p:nvPr>
            <p:ph idx="1"/>
          </p:nvPr>
        </p:nvPicPr>
        <p:blipFill>
          <a:blip r:embed="rId3"/>
          <a:stretch>
            <a:fillRect/>
          </a:stretch>
        </p:blipFill>
        <p:spPr>
          <a:xfrm>
            <a:off x="959289" y="2358976"/>
            <a:ext cx="9595395" cy="3789897"/>
          </a:xfrm>
          <a:prstGeom prst="rect">
            <a:avLst/>
          </a:prstGeom>
        </p:spPr>
      </p:pic>
    </p:spTree>
    <p:extLst>
      <p:ext uri="{BB962C8B-B14F-4D97-AF65-F5344CB8AC3E}">
        <p14:creationId xmlns:p14="http://schemas.microsoft.com/office/powerpoint/2010/main" val="3263947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056" y="1885177"/>
            <a:ext cx="11372850" cy="3428229"/>
          </a:xfrm>
          <a:prstGeom prst="rect">
            <a:avLst/>
          </a:prstGeom>
        </p:spPr>
      </p:pic>
      <p:sp>
        <p:nvSpPr>
          <p:cNvPr id="3" name="TextBox 2"/>
          <p:cNvSpPr txBox="1"/>
          <p:nvPr/>
        </p:nvSpPr>
        <p:spPr>
          <a:xfrm>
            <a:off x="1754660" y="527222"/>
            <a:ext cx="8122508" cy="461665"/>
          </a:xfrm>
          <a:prstGeom prst="rect">
            <a:avLst/>
          </a:prstGeom>
          <a:noFill/>
        </p:spPr>
        <p:txBody>
          <a:bodyPr wrap="square" rtlCol="0">
            <a:spAutoFit/>
          </a:bodyPr>
          <a:lstStyle/>
          <a:p>
            <a:r>
              <a:rPr lang="ga-IE" sz="2400" b="1" dirty="0">
                <a:solidFill>
                  <a:schemeClr val="accent1">
                    <a:lumMod val="60000"/>
                    <a:lumOff val="40000"/>
                  </a:schemeClr>
                </a:solidFill>
              </a:rPr>
              <a:t>Creating a Queue and adding items onto the queue</a:t>
            </a:r>
            <a:endParaRPr lang="en-GB" sz="2400" b="1" dirty="0">
              <a:solidFill>
                <a:schemeClr val="accent1">
                  <a:lumMod val="60000"/>
                  <a:lumOff val="40000"/>
                </a:schemeClr>
              </a:solidFill>
            </a:endParaRPr>
          </a:p>
        </p:txBody>
      </p:sp>
    </p:spTree>
    <p:extLst>
      <p:ext uri="{BB962C8B-B14F-4D97-AF65-F5344CB8AC3E}">
        <p14:creationId xmlns:p14="http://schemas.microsoft.com/office/powerpoint/2010/main" val="417945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0389" y="653264"/>
            <a:ext cx="9347372" cy="6122357"/>
          </a:xfrm>
          <a:prstGeom prst="rect">
            <a:avLst/>
          </a:prstGeom>
        </p:spPr>
      </p:pic>
      <p:sp>
        <p:nvSpPr>
          <p:cNvPr id="3" name="TextBox 2"/>
          <p:cNvSpPr txBox="1"/>
          <p:nvPr/>
        </p:nvSpPr>
        <p:spPr>
          <a:xfrm>
            <a:off x="3188043" y="115330"/>
            <a:ext cx="4316627" cy="369332"/>
          </a:xfrm>
          <a:prstGeom prst="rect">
            <a:avLst/>
          </a:prstGeom>
          <a:noFill/>
        </p:spPr>
        <p:txBody>
          <a:bodyPr wrap="square" rtlCol="0">
            <a:spAutoFit/>
          </a:bodyPr>
          <a:lstStyle/>
          <a:p>
            <a:r>
              <a:rPr lang="ga-IE" b="1" dirty="0">
                <a:solidFill>
                  <a:schemeClr val="accent1">
                    <a:lumMod val="60000"/>
                    <a:lumOff val="40000"/>
                  </a:schemeClr>
                </a:solidFill>
              </a:rPr>
              <a:t>Retrieve an item from the queue</a:t>
            </a:r>
            <a:endParaRPr lang="en-GB" b="1" dirty="0">
              <a:solidFill>
                <a:schemeClr val="accent1">
                  <a:lumMod val="60000"/>
                  <a:lumOff val="40000"/>
                </a:schemeClr>
              </a:solidFill>
            </a:endParaRPr>
          </a:p>
        </p:txBody>
      </p:sp>
    </p:spTree>
    <p:extLst>
      <p:ext uri="{BB962C8B-B14F-4D97-AF65-F5344CB8AC3E}">
        <p14:creationId xmlns:p14="http://schemas.microsoft.com/office/powerpoint/2010/main" val="153059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3920" y="1453721"/>
            <a:ext cx="11229975" cy="4972050"/>
          </a:xfrm>
          <a:prstGeom prst="rect">
            <a:avLst/>
          </a:prstGeom>
        </p:spPr>
      </p:pic>
      <p:sp>
        <p:nvSpPr>
          <p:cNvPr id="3" name="TextBox 2"/>
          <p:cNvSpPr txBox="1"/>
          <p:nvPr/>
        </p:nvSpPr>
        <p:spPr>
          <a:xfrm>
            <a:off x="2512541" y="453081"/>
            <a:ext cx="5832389" cy="369332"/>
          </a:xfrm>
          <a:prstGeom prst="rect">
            <a:avLst/>
          </a:prstGeom>
          <a:noFill/>
        </p:spPr>
        <p:txBody>
          <a:bodyPr wrap="square" rtlCol="0">
            <a:spAutoFit/>
          </a:bodyPr>
          <a:lstStyle/>
          <a:p>
            <a:r>
              <a:rPr lang="ga-IE" b="1" dirty="0">
                <a:solidFill>
                  <a:schemeClr val="accent1">
                    <a:lumMod val="60000"/>
                    <a:lumOff val="40000"/>
                  </a:schemeClr>
                </a:solidFill>
              </a:rPr>
              <a:t>Using a foreach loop to iterate thru’ the queue</a:t>
            </a:r>
            <a:endParaRPr lang="en-GB" b="1" dirty="0">
              <a:solidFill>
                <a:schemeClr val="accent1">
                  <a:lumMod val="60000"/>
                  <a:lumOff val="40000"/>
                </a:schemeClr>
              </a:solidFill>
            </a:endParaRPr>
          </a:p>
        </p:txBody>
      </p:sp>
    </p:spTree>
    <p:extLst>
      <p:ext uri="{BB962C8B-B14F-4D97-AF65-F5344CB8AC3E}">
        <p14:creationId xmlns:p14="http://schemas.microsoft.com/office/powerpoint/2010/main" val="12991232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6534" y="976827"/>
            <a:ext cx="11287125" cy="5629275"/>
          </a:xfrm>
          <a:prstGeom prst="rect">
            <a:avLst/>
          </a:prstGeom>
        </p:spPr>
      </p:pic>
      <p:sp>
        <p:nvSpPr>
          <p:cNvPr id="3" name="TextBox 2"/>
          <p:cNvSpPr txBox="1"/>
          <p:nvPr/>
        </p:nvSpPr>
        <p:spPr>
          <a:xfrm>
            <a:off x="3171568" y="263611"/>
            <a:ext cx="5890054" cy="400110"/>
          </a:xfrm>
          <a:prstGeom prst="rect">
            <a:avLst/>
          </a:prstGeom>
          <a:noFill/>
        </p:spPr>
        <p:txBody>
          <a:bodyPr wrap="square" rtlCol="0">
            <a:spAutoFit/>
          </a:bodyPr>
          <a:lstStyle/>
          <a:p>
            <a:r>
              <a:rPr lang="ga-IE" sz="2000" b="1" dirty="0">
                <a:solidFill>
                  <a:schemeClr val="accent1">
                    <a:lumMod val="60000"/>
                    <a:lumOff val="40000"/>
                  </a:schemeClr>
                </a:solidFill>
              </a:rPr>
              <a:t>Using the Peek() and the Contains() methods</a:t>
            </a:r>
            <a:endParaRPr lang="en-GB" sz="2000" b="1" dirty="0">
              <a:solidFill>
                <a:schemeClr val="accent1">
                  <a:lumMod val="60000"/>
                  <a:lumOff val="40000"/>
                </a:schemeClr>
              </a:solidFill>
            </a:endParaRPr>
          </a:p>
        </p:txBody>
      </p:sp>
    </p:spTree>
    <p:extLst>
      <p:ext uri="{BB962C8B-B14F-4D97-AF65-F5344CB8AC3E}">
        <p14:creationId xmlns:p14="http://schemas.microsoft.com/office/powerpoint/2010/main" val="30382201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7266" y="741406"/>
            <a:ext cx="3473665" cy="4794108"/>
          </a:xfrm>
          <a:prstGeom prst="rect">
            <a:avLst/>
          </a:prstGeom>
        </p:spPr>
      </p:pic>
      <p:pic>
        <p:nvPicPr>
          <p:cNvPr id="4" name="Picture 3"/>
          <p:cNvPicPr>
            <a:picLocks noChangeAspect="1"/>
          </p:cNvPicPr>
          <p:nvPr/>
        </p:nvPicPr>
        <p:blipFill rotWithShape="1">
          <a:blip r:embed="rId3"/>
          <a:srcRect t="7931"/>
          <a:stretch/>
        </p:blipFill>
        <p:spPr>
          <a:xfrm>
            <a:off x="3446120" y="5593179"/>
            <a:ext cx="2842055" cy="1120454"/>
          </a:xfrm>
          <a:prstGeom prst="rect">
            <a:avLst/>
          </a:prstGeom>
        </p:spPr>
      </p:pic>
      <p:sp>
        <p:nvSpPr>
          <p:cNvPr id="5" name="TextBox 4"/>
          <p:cNvSpPr txBox="1"/>
          <p:nvPr/>
        </p:nvSpPr>
        <p:spPr>
          <a:xfrm>
            <a:off x="3954162" y="214184"/>
            <a:ext cx="1837038" cy="369332"/>
          </a:xfrm>
          <a:prstGeom prst="rect">
            <a:avLst/>
          </a:prstGeom>
          <a:noFill/>
        </p:spPr>
        <p:txBody>
          <a:bodyPr wrap="square" rtlCol="0">
            <a:spAutoFit/>
          </a:bodyPr>
          <a:lstStyle/>
          <a:p>
            <a:r>
              <a:rPr lang="ga-IE" b="1" dirty="0">
                <a:solidFill>
                  <a:schemeClr val="accent1">
                    <a:lumMod val="60000"/>
                    <a:lumOff val="40000"/>
                  </a:schemeClr>
                </a:solidFill>
              </a:rPr>
              <a:t>output</a:t>
            </a:r>
            <a:endParaRPr lang="en-GB" b="1" dirty="0">
              <a:solidFill>
                <a:schemeClr val="accent1">
                  <a:lumMod val="60000"/>
                  <a:lumOff val="40000"/>
                </a:schemeClr>
              </a:solidFill>
            </a:endParaRPr>
          </a:p>
        </p:txBody>
      </p:sp>
    </p:spTree>
    <p:extLst>
      <p:ext uri="{BB962C8B-B14F-4D97-AF65-F5344CB8AC3E}">
        <p14:creationId xmlns:p14="http://schemas.microsoft.com/office/powerpoint/2010/main" val="2208566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Stacks</a:t>
            </a:r>
            <a:endParaRPr lang="en-GB" dirty="0"/>
          </a:p>
        </p:txBody>
      </p:sp>
      <p:pic>
        <p:nvPicPr>
          <p:cNvPr id="4" name="Picture 3">
            <a:extLst>
              <a:ext uri="{FF2B5EF4-FFF2-40B4-BE49-F238E27FC236}">
                <a16:creationId xmlns="" xmlns:a16="http://schemas.microsoft.com/office/drawing/2014/main" id="{599ACBD9-951D-4231-9DFE-EB5D703713D1}"/>
              </a:ext>
            </a:extLst>
          </p:cNvPr>
          <p:cNvPicPr>
            <a:picLocks noChangeAspect="1"/>
          </p:cNvPicPr>
          <p:nvPr/>
        </p:nvPicPr>
        <p:blipFill>
          <a:blip r:embed="rId2"/>
          <a:stretch>
            <a:fillRect/>
          </a:stretch>
        </p:blipFill>
        <p:spPr>
          <a:xfrm>
            <a:off x="0" y="4610100"/>
            <a:ext cx="2038350" cy="2247900"/>
          </a:xfrm>
          <a:prstGeom prst="rect">
            <a:avLst/>
          </a:prstGeom>
        </p:spPr>
      </p:pic>
    </p:spTree>
    <p:extLst>
      <p:ext uri="{BB962C8B-B14F-4D97-AF65-F5344CB8AC3E}">
        <p14:creationId xmlns:p14="http://schemas.microsoft.com/office/powerpoint/2010/main" val="22354342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Stack</a:t>
            </a:r>
            <a:endParaRPr lang="en-GB" dirty="0"/>
          </a:p>
        </p:txBody>
      </p:sp>
      <p:sp>
        <p:nvSpPr>
          <p:cNvPr id="3" name="Content Placeholder 2"/>
          <p:cNvSpPr>
            <a:spLocks noGrp="1"/>
          </p:cNvSpPr>
          <p:nvPr>
            <p:ph idx="1"/>
          </p:nvPr>
        </p:nvSpPr>
        <p:spPr/>
        <p:txBody>
          <a:bodyPr>
            <a:normAutofit fontScale="77500" lnSpcReduction="20000"/>
          </a:bodyPr>
          <a:lstStyle/>
          <a:p>
            <a:r>
              <a:rPr lang="en-IE" b="1" dirty="0"/>
              <a:t>Stack is a generic LIFO (Last In First Out) collection class</a:t>
            </a:r>
            <a:r>
              <a:rPr lang="en-IE" dirty="0"/>
              <a:t> that is present in </a:t>
            </a:r>
            <a:r>
              <a:rPr lang="en-IE" b="1" dirty="0" err="1">
                <a:solidFill>
                  <a:srgbClr val="C00000"/>
                </a:solidFill>
              </a:rPr>
              <a:t>System.Collections.Generic</a:t>
            </a:r>
            <a:r>
              <a:rPr lang="en-IE" dirty="0"/>
              <a:t> namespace. </a:t>
            </a:r>
            <a:endParaRPr lang="ga-IE" dirty="0"/>
          </a:p>
          <a:p>
            <a:r>
              <a:rPr lang="en-IE" dirty="0"/>
              <a:t>The Stack collection class is analogous to a stack of plates. If you want to add a new plate to the stack of plates, you place it on top of all the already existing plates.</a:t>
            </a:r>
            <a:r>
              <a:rPr lang="ga-IE" dirty="0"/>
              <a:t> </a:t>
            </a:r>
            <a:r>
              <a:rPr lang="en-IE" dirty="0"/>
              <a:t>If you want to remove a plate from the stack, you will first remove the one that you have last added. </a:t>
            </a:r>
            <a:endParaRPr lang="ga-IE" dirty="0"/>
          </a:p>
          <a:p>
            <a:r>
              <a:rPr lang="en-IE" dirty="0"/>
              <a:t>The stack collection class also operates in a similar fashion. The last item to be added (pushed) to the stack, will be the first item to be removed (popped) from the stack. </a:t>
            </a:r>
            <a:endParaRPr lang="en-GB" dirty="0"/>
          </a:p>
        </p:txBody>
      </p:sp>
    </p:spTree>
    <p:extLst>
      <p:ext uri="{BB962C8B-B14F-4D97-AF65-F5344CB8AC3E}">
        <p14:creationId xmlns:p14="http://schemas.microsoft.com/office/powerpoint/2010/main" val="1347177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Some methods in the stack class</a:t>
            </a:r>
            <a:endParaRPr lang="en-GB" dirty="0"/>
          </a:p>
        </p:txBody>
      </p:sp>
      <p:graphicFrame>
        <p:nvGraphicFramePr>
          <p:cNvPr id="4" name="Content Placeholder 3">
            <a:extLst>
              <a:ext uri="{FF2B5EF4-FFF2-40B4-BE49-F238E27FC236}">
                <a16:creationId xmlns="" xmlns:a16="http://schemas.microsoft.com/office/drawing/2014/main" id="{23688441-C7D8-402B-AE1A-4FCA2689FC7B}"/>
              </a:ext>
            </a:extLst>
          </p:cNvPr>
          <p:cNvGraphicFramePr>
            <a:graphicFrameLocks noGrp="1"/>
          </p:cNvGraphicFramePr>
          <p:nvPr>
            <p:ph idx="1"/>
            <p:extLst>
              <p:ext uri="{D42A27DB-BD31-4B8C-83A1-F6EECF244321}">
                <p14:modId xmlns:p14="http://schemas.microsoft.com/office/powerpoint/2010/main" val="859382351"/>
              </p:ext>
            </p:extLst>
          </p:nvPr>
        </p:nvGraphicFramePr>
        <p:xfrm>
          <a:off x="280086" y="2185988"/>
          <a:ext cx="11398000" cy="4418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93876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717" y="435318"/>
            <a:ext cx="4099483" cy="1523702"/>
          </a:xfrm>
          <a:prstGeom prst="rect">
            <a:avLst/>
          </a:prstGeom>
        </p:spPr>
      </p:pic>
      <p:pic>
        <p:nvPicPr>
          <p:cNvPr id="3" name="Picture 2"/>
          <p:cNvPicPr>
            <a:picLocks noChangeAspect="1"/>
          </p:cNvPicPr>
          <p:nvPr/>
        </p:nvPicPr>
        <p:blipFill>
          <a:blip r:embed="rId3"/>
          <a:stretch>
            <a:fillRect/>
          </a:stretch>
        </p:blipFill>
        <p:spPr>
          <a:xfrm>
            <a:off x="4336354" y="1477370"/>
            <a:ext cx="4328654" cy="5098339"/>
          </a:xfrm>
          <a:prstGeom prst="rect">
            <a:avLst/>
          </a:prstGeom>
        </p:spPr>
      </p:pic>
      <p:pic>
        <p:nvPicPr>
          <p:cNvPr id="4" name="Picture 3"/>
          <p:cNvPicPr>
            <a:picLocks noChangeAspect="1"/>
          </p:cNvPicPr>
          <p:nvPr/>
        </p:nvPicPr>
        <p:blipFill>
          <a:blip r:embed="rId4"/>
          <a:stretch>
            <a:fillRect/>
          </a:stretch>
        </p:blipFill>
        <p:spPr>
          <a:xfrm>
            <a:off x="8813288" y="4100014"/>
            <a:ext cx="3313875" cy="2575354"/>
          </a:xfrm>
          <a:prstGeom prst="rect">
            <a:avLst/>
          </a:prstGeom>
        </p:spPr>
      </p:pic>
      <p:sp>
        <p:nvSpPr>
          <p:cNvPr id="5" name="TextBox 4"/>
          <p:cNvSpPr txBox="1"/>
          <p:nvPr/>
        </p:nvSpPr>
        <p:spPr>
          <a:xfrm>
            <a:off x="2092411" y="123568"/>
            <a:ext cx="428367" cy="369332"/>
          </a:xfrm>
          <a:prstGeom prst="rect">
            <a:avLst/>
          </a:prstGeom>
          <a:noFill/>
        </p:spPr>
        <p:txBody>
          <a:bodyPr wrap="square" rtlCol="0">
            <a:spAutoFit/>
          </a:bodyPr>
          <a:lstStyle/>
          <a:p>
            <a:r>
              <a:rPr lang="ga-IE" dirty="0"/>
              <a:t>1</a:t>
            </a:r>
            <a:endParaRPr lang="en-GB" dirty="0"/>
          </a:p>
        </p:txBody>
      </p:sp>
      <p:sp>
        <p:nvSpPr>
          <p:cNvPr id="6" name="TextBox 5"/>
          <p:cNvSpPr txBox="1"/>
          <p:nvPr/>
        </p:nvSpPr>
        <p:spPr>
          <a:xfrm>
            <a:off x="5577016" y="832022"/>
            <a:ext cx="749643" cy="369332"/>
          </a:xfrm>
          <a:prstGeom prst="rect">
            <a:avLst/>
          </a:prstGeom>
          <a:noFill/>
        </p:spPr>
        <p:txBody>
          <a:bodyPr wrap="square" rtlCol="0">
            <a:spAutoFit/>
          </a:bodyPr>
          <a:lstStyle/>
          <a:p>
            <a:r>
              <a:rPr lang="ga-IE" dirty="0"/>
              <a:t>2</a:t>
            </a:r>
            <a:endParaRPr lang="en-GB" dirty="0"/>
          </a:p>
        </p:txBody>
      </p:sp>
      <p:sp>
        <p:nvSpPr>
          <p:cNvPr id="7" name="TextBox 6"/>
          <p:cNvSpPr txBox="1"/>
          <p:nvPr/>
        </p:nvSpPr>
        <p:spPr>
          <a:xfrm>
            <a:off x="10330249" y="2899719"/>
            <a:ext cx="601362" cy="369332"/>
          </a:xfrm>
          <a:prstGeom prst="rect">
            <a:avLst/>
          </a:prstGeom>
          <a:noFill/>
        </p:spPr>
        <p:txBody>
          <a:bodyPr wrap="square" rtlCol="0">
            <a:spAutoFit/>
          </a:bodyPr>
          <a:lstStyle/>
          <a:p>
            <a:r>
              <a:rPr lang="ga-IE" dirty="0"/>
              <a:t>3</a:t>
            </a:r>
            <a:endParaRPr lang="en-GB" dirty="0"/>
          </a:p>
        </p:txBody>
      </p:sp>
    </p:spTree>
    <p:extLst>
      <p:ext uri="{BB962C8B-B14F-4D97-AF65-F5344CB8AC3E}">
        <p14:creationId xmlns:p14="http://schemas.microsoft.com/office/powerpoint/2010/main" val="2153336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3900" y="1771650"/>
            <a:ext cx="10744200" cy="3314700"/>
          </a:xfrm>
          <a:prstGeom prst="rect">
            <a:avLst/>
          </a:prstGeom>
        </p:spPr>
      </p:pic>
      <p:sp>
        <p:nvSpPr>
          <p:cNvPr id="3" name="TextBox 2"/>
          <p:cNvSpPr txBox="1"/>
          <p:nvPr/>
        </p:nvSpPr>
        <p:spPr>
          <a:xfrm>
            <a:off x="3410465" y="576649"/>
            <a:ext cx="4654378" cy="369332"/>
          </a:xfrm>
          <a:prstGeom prst="rect">
            <a:avLst/>
          </a:prstGeom>
          <a:noFill/>
        </p:spPr>
        <p:txBody>
          <a:bodyPr wrap="square" rtlCol="0">
            <a:spAutoFit/>
          </a:bodyPr>
          <a:lstStyle/>
          <a:p>
            <a:r>
              <a:rPr lang="ga-IE" b="1" dirty="0">
                <a:solidFill>
                  <a:schemeClr val="accent1">
                    <a:lumMod val="60000"/>
                    <a:lumOff val="40000"/>
                  </a:schemeClr>
                </a:solidFill>
              </a:rPr>
              <a:t>Create a stack and Push items onto it</a:t>
            </a:r>
            <a:endParaRPr lang="en-GB" b="1" dirty="0">
              <a:solidFill>
                <a:schemeClr val="accent1">
                  <a:lumMod val="60000"/>
                  <a:lumOff val="40000"/>
                </a:schemeClr>
              </a:solidFill>
            </a:endParaRPr>
          </a:p>
        </p:txBody>
      </p:sp>
    </p:spTree>
    <p:extLst>
      <p:ext uri="{BB962C8B-B14F-4D97-AF65-F5344CB8AC3E}">
        <p14:creationId xmlns:p14="http://schemas.microsoft.com/office/powerpoint/2010/main" val="2425915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56"/>
          <a:stretch/>
        </p:blipFill>
        <p:spPr>
          <a:xfrm>
            <a:off x="1763485" y="1361431"/>
            <a:ext cx="8138395" cy="5091812"/>
          </a:xfrm>
          <a:prstGeom prst="rect">
            <a:avLst/>
          </a:prstGeom>
        </p:spPr>
      </p:pic>
      <p:sp>
        <p:nvSpPr>
          <p:cNvPr id="3" name="TextBox 2"/>
          <p:cNvSpPr txBox="1"/>
          <p:nvPr/>
        </p:nvSpPr>
        <p:spPr>
          <a:xfrm>
            <a:off x="3122141" y="337751"/>
            <a:ext cx="4622267" cy="584775"/>
          </a:xfrm>
          <a:prstGeom prst="rect">
            <a:avLst/>
          </a:prstGeom>
          <a:noFill/>
        </p:spPr>
        <p:txBody>
          <a:bodyPr wrap="square" rtlCol="0">
            <a:spAutoFit/>
          </a:bodyPr>
          <a:lstStyle/>
          <a:p>
            <a:pPr algn="ctr"/>
            <a:r>
              <a:rPr lang="ga-IE" sz="3200" b="1" dirty="0">
                <a:solidFill>
                  <a:schemeClr val="accent1">
                    <a:lumMod val="60000"/>
                    <a:lumOff val="40000"/>
                  </a:schemeClr>
                </a:solidFill>
              </a:rPr>
              <a:t>Working with Arrays</a:t>
            </a:r>
            <a:endParaRPr lang="en-GB" sz="3200" b="1" dirty="0">
              <a:solidFill>
                <a:schemeClr val="accent1">
                  <a:lumMod val="60000"/>
                  <a:lumOff val="40000"/>
                </a:schemeClr>
              </a:solidFill>
            </a:endParaRPr>
          </a:p>
        </p:txBody>
      </p:sp>
    </p:spTree>
    <p:extLst>
      <p:ext uri="{BB962C8B-B14F-4D97-AF65-F5344CB8AC3E}">
        <p14:creationId xmlns:p14="http://schemas.microsoft.com/office/powerpoint/2010/main" val="1081233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5276" y="736838"/>
            <a:ext cx="8799944" cy="6022308"/>
          </a:xfrm>
          <a:prstGeom prst="rect">
            <a:avLst/>
          </a:prstGeom>
        </p:spPr>
      </p:pic>
      <p:sp>
        <p:nvSpPr>
          <p:cNvPr id="3" name="TextBox 2"/>
          <p:cNvSpPr txBox="1"/>
          <p:nvPr/>
        </p:nvSpPr>
        <p:spPr>
          <a:xfrm>
            <a:off x="4349579" y="205946"/>
            <a:ext cx="2215978" cy="369332"/>
          </a:xfrm>
          <a:prstGeom prst="rect">
            <a:avLst/>
          </a:prstGeom>
          <a:noFill/>
        </p:spPr>
        <p:txBody>
          <a:bodyPr wrap="square" rtlCol="0">
            <a:spAutoFit/>
          </a:bodyPr>
          <a:lstStyle/>
          <a:p>
            <a:r>
              <a:rPr lang="ga-IE" b="1" dirty="0">
                <a:solidFill>
                  <a:schemeClr val="accent1">
                    <a:lumMod val="60000"/>
                    <a:lumOff val="40000"/>
                  </a:schemeClr>
                </a:solidFill>
              </a:rPr>
              <a:t>Using the Pop()</a:t>
            </a:r>
            <a:endParaRPr lang="en-GB" b="1" dirty="0">
              <a:solidFill>
                <a:schemeClr val="accent1">
                  <a:lumMod val="60000"/>
                  <a:lumOff val="40000"/>
                </a:schemeClr>
              </a:solidFill>
            </a:endParaRPr>
          </a:p>
        </p:txBody>
      </p:sp>
    </p:spTree>
    <p:extLst>
      <p:ext uri="{BB962C8B-B14F-4D97-AF65-F5344CB8AC3E}">
        <p14:creationId xmlns:p14="http://schemas.microsoft.com/office/powerpoint/2010/main" val="3570193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4375" y="714375"/>
            <a:ext cx="10763250" cy="5429250"/>
          </a:xfrm>
          <a:prstGeom prst="rect">
            <a:avLst/>
          </a:prstGeom>
        </p:spPr>
      </p:pic>
      <p:sp>
        <p:nvSpPr>
          <p:cNvPr id="3" name="TextBox 2"/>
          <p:cNvSpPr txBox="1"/>
          <p:nvPr/>
        </p:nvSpPr>
        <p:spPr>
          <a:xfrm>
            <a:off x="2644346" y="197708"/>
            <a:ext cx="6919784" cy="369332"/>
          </a:xfrm>
          <a:prstGeom prst="rect">
            <a:avLst/>
          </a:prstGeom>
          <a:noFill/>
        </p:spPr>
        <p:txBody>
          <a:bodyPr wrap="square" rtlCol="0">
            <a:spAutoFit/>
          </a:bodyPr>
          <a:lstStyle/>
          <a:p>
            <a:r>
              <a:rPr lang="ga-IE" b="1" dirty="0">
                <a:solidFill>
                  <a:schemeClr val="accent1">
                    <a:lumMod val="60000"/>
                    <a:lumOff val="40000"/>
                  </a:schemeClr>
                </a:solidFill>
              </a:rPr>
              <a:t>Using Push() and foreach to get the items from the stack</a:t>
            </a:r>
            <a:endParaRPr lang="en-GB" b="1" dirty="0">
              <a:solidFill>
                <a:schemeClr val="accent1">
                  <a:lumMod val="60000"/>
                  <a:lumOff val="40000"/>
                </a:schemeClr>
              </a:solidFill>
            </a:endParaRPr>
          </a:p>
        </p:txBody>
      </p:sp>
    </p:spTree>
    <p:extLst>
      <p:ext uri="{BB962C8B-B14F-4D97-AF65-F5344CB8AC3E}">
        <p14:creationId xmlns:p14="http://schemas.microsoft.com/office/powerpoint/2010/main" val="22229861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8010" y="756369"/>
            <a:ext cx="9605190" cy="5960944"/>
          </a:xfrm>
          <a:prstGeom prst="rect">
            <a:avLst/>
          </a:prstGeom>
        </p:spPr>
      </p:pic>
      <p:sp>
        <p:nvSpPr>
          <p:cNvPr id="3" name="TextBox 2"/>
          <p:cNvSpPr txBox="1"/>
          <p:nvPr/>
        </p:nvSpPr>
        <p:spPr>
          <a:xfrm>
            <a:off x="2982897" y="140687"/>
            <a:ext cx="6792217" cy="461665"/>
          </a:xfrm>
          <a:prstGeom prst="rect">
            <a:avLst/>
          </a:prstGeom>
          <a:noFill/>
        </p:spPr>
        <p:txBody>
          <a:bodyPr wrap="square" rtlCol="0">
            <a:spAutoFit/>
          </a:bodyPr>
          <a:lstStyle/>
          <a:p>
            <a:r>
              <a:rPr lang="ga-IE" sz="2400" b="1" dirty="0">
                <a:solidFill>
                  <a:schemeClr val="accent1">
                    <a:lumMod val="60000"/>
                    <a:lumOff val="40000"/>
                  </a:schemeClr>
                </a:solidFill>
              </a:rPr>
              <a:t>Using the Peek() and the Contains() method</a:t>
            </a:r>
            <a:endParaRPr lang="en-GB" sz="2400" b="1" dirty="0">
              <a:solidFill>
                <a:schemeClr val="accent1">
                  <a:lumMod val="60000"/>
                  <a:lumOff val="40000"/>
                </a:schemeClr>
              </a:solidFill>
            </a:endParaRPr>
          </a:p>
        </p:txBody>
      </p:sp>
    </p:spTree>
    <p:extLst>
      <p:ext uri="{BB962C8B-B14F-4D97-AF65-F5344CB8AC3E}">
        <p14:creationId xmlns:p14="http://schemas.microsoft.com/office/powerpoint/2010/main" val="29825235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819E3-8E9B-4FD9-8045-69C8E24AD0FE}"/>
              </a:ext>
            </a:extLst>
          </p:cNvPr>
          <p:cNvSpPr>
            <a:spLocks noGrp="1"/>
          </p:cNvSpPr>
          <p:nvPr>
            <p:ph type="title"/>
          </p:nvPr>
        </p:nvSpPr>
        <p:spPr/>
        <p:txBody>
          <a:bodyPr/>
          <a:lstStyle/>
          <a:p>
            <a:r>
              <a:rPr lang="en-IE" dirty="0"/>
              <a:t>Dictionary</a:t>
            </a:r>
          </a:p>
        </p:txBody>
      </p:sp>
    </p:spTree>
    <p:extLst>
      <p:ext uri="{BB962C8B-B14F-4D97-AF65-F5344CB8AC3E}">
        <p14:creationId xmlns:p14="http://schemas.microsoft.com/office/powerpoint/2010/main" val="36862641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1AD2EB-C0D5-4F4B-A3FE-801243075542}"/>
              </a:ext>
            </a:extLst>
          </p:cNvPr>
          <p:cNvSpPr>
            <a:spLocks noGrp="1"/>
          </p:cNvSpPr>
          <p:nvPr>
            <p:ph type="title"/>
          </p:nvPr>
        </p:nvSpPr>
        <p:spPr/>
        <p:txBody>
          <a:bodyPr/>
          <a:lstStyle/>
          <a:p>
            <a:r>
              <a:rPr lang="en-IE" dirty="0"/>
              <a:t>What is a Dictionary</a:t>
            </a:r>
          </a:p>
        </p:txBody>
      </p:sp>
      <p:sp>
        <p:nvSpPr>
          <p:cNvPr id="3" name="Content Placeholder 2">
            <a:extLst>
              <a:ext uri="{FF2B5EF4-FFF2-40B4-BE49-F238E27FC236}">
                <a16:creationId xmlns="" xmlns:a16="http://schemas.microsoft.com/office/drawing/2014/main" id="{6FD1538E-8BBD-49B5-BBBE-8D4F6B0BD13F}"/>
              </a:ext>
            </a:extLst>
          </p:cNvPr>
          <p:cNvSpPr>
            <a:spLocks noGrp="1"/>
          </p:cNvSpPr>
          <p:nvPr>
            <p:ph idx="1"/>
          </p:nvPr>
        </p:nvSpPr>
        <p:spPr/>
        <p:txBody>
          <a:bodyPr>
            <a:normAutofit fontScale="77500" lnSpcReduction="20000"/>
          </a:bodyPr>
          <a:lstStyle/>
          <a:p>
            <a:r>
              <a:rPr lang="en-IE" dirty="0"/>
              <a:t> English dictionary is a collection of words and their definitions, often listed alphabetically in one or more specific languages. In the same way, the Dictionary in C# is a collection of Keys and Values, where key is like word and value is like definition.</a:t>
            </a:r>
          </a:p>
          <a:p>
            <a:r>
              <a:rPr lang="en-IE" dirty="0"/>
              <a:t>The Dictionary&lt;</a:t>
            </a:r>
            <a:r>
              <a:rPr lang="en-IE" dirty="0" err="1"/>
              <a:t>TKey</a:t>
            </a:r>
            <a:r>
              <a:rPr lang="en-IE" dirty="0"/>
              <a:t>, TValue&gt; class is a generic collection class in the </a:t>
            </a:r>
            <a:r>
              <a:rPr lang="en-IE" dirty="0" err="1"/>
              <a:t>System.Collection.Generics</a:t>
            </a:r>
            <a:r>
              <a:rPr lang="en-IE" dirty="0"/>
              <a:t> namespace. </a:t>
            </a:r>
            <a:r>
              <a:rPr lang="en-IE" dirty="0" err="1"/>
              <a:t>TKey</a:t>
            </a:r>
            <a:r>
              <a:rPr lang="en-IE" dirty="0"/>
              <a:t> denotes the type of key and TValue is the type of TValue.</a:t>
            </a:r>
          </a:p>
          <a:p>
            <a:r>
              <a:rPr lang="en-IE" dirty="0"/>
              <a:t>The Dictionary class constructor takes a key data type and a value data type. Both types are generic so it can be any .NET data type. </a:t>
            </a:r>
          </a:p>
          <a:p>
            <a:endParaRPr lang="en-IE" dirty="0"/>
          </a:p>
        </p:txBody>
      </p:sp>
    </p:spTree>
    <p:extLst>
      <p:ext uri="{BB962C8B-B14F-4D97-AF65-F5344CB8AC3E}">
        <p14:creationId xmlns:p14="http://schemas.microsoft.com/office/powerpoint/2010/main" val="20026901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D1834-654B-4FAC-82B5-630D251CA9CE}"/>
              </a:ext>
            </a:extLst>
          </p:cNvPr>
          <p:cNvSpPr>
            <a:spLocks noGrp="1"/>
          </p:cNvSpPr>
          <p:nvPr>
            <p:ph type="title"/>
          </p:nvPr>
        </p:nvSpPr>
        <p:spPr/>
        <p:txBody>
          <a:bodyPr/>
          <a:lstStyle/>
          <a:p>
            <a:r>
              <a:rPr lang="en-IE" dirty="0"/>
              <a:t>What is a Dictionary</a:t>
            </a:r>
          </a:p>
        </p:txBody>
      </p:sp>
      <p:graphicFrame>
        <p:nvGraphicFramePr>
          <p:cNvPr id="4" name="Content Placeholder 3">
            <a:extLst>
              <a:ext uri="{FF2B5EF4-FFF2-40B4-BE49-F238E27FC236}">
                <a16:creationId xmlns="" xmlns:a16="http://schemas.microsoft.com/office/drawing/2014/main" id="{94C22150-0921-4D92-98C5-9FE013A54172}"/>
              </a:ext>
            </a:extLst>
          </p:cNvPr>
          <p:cNvGraphicFramePr>
            <a:graphicFrameLocks noGrp="1"/>
          </p:cNvGraphicFramePr>
          <p:nvPr>
            <p:ph idx="1"/>
            <p:extLst>
              <p:ext uri="{D42A27DB-BD31-4B8C-83A1-F6EECF244321}">
                <p14:modId xmlns:p14="http://schemas.microsoft.com/office/powerpoint/2010/main" val="4148966063"/>
              </p:ext>
            </p:extLst>
          </p:nvPr>
        </p:nvGraphicFramePr>
        <p:xfrm>
          <a:off x="284085" y="2185988"/>
          <a:ext cx="11394001" cy="4418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109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DA3E64-600F-4BDD-BE3E-19CA408700B7}"/>
              </a:ext>
            </a:extLst>
          </p:cNvPr>
          <p:cNvSpPr>
            <a:spLocks noGrp="1"/>
          </p:cNvSpPr>
          <p:nvPr>
            <p:ph type="title"/>
          </p:nvPr>
        </p:nvSpPr>
        <p:spPr/>
        <p:txBody>
          <a:bodyPr/>
          <a:lstStyle/>
          <a:p>
            <a:r>
              <a:rPr lang="en-IE" dirty="0"/>
              <a:t>Important properties of Dictionary</a:t>
            </a:r>
          </a:p>
        </p:txBody>
      </p:sp>
      <p:pic>
        <p:nvPicPr>
          <p:cNvPr id="4" name="Content Placeholder 3">
            <a:extLst>
              <a:ext uri="{FF2B5EF4-FFF2-40B4-BE49-F238E27FC236}">
                <a16:creationId xmlns="" xmlns:a16="http://schemas.microsoft.com/office/drawing/2014/main" id="{1B26C58D-5357-4F7D-8598-599770CD1AA4}"/>
              </a:ext>
            </a:extLst>
          </p:cNvPr>
          <p:cNvPicPr>
            <a:picLocks noGrp="1" noChangeAspect="1"/>
          </p:cNvPicPr>
          <p:nvPr>
            <p:ph idx="1"/>
          </p:nvPr>
        </p:nvPicPr>
        <p:blipFill>
          <a:blip r:embed="rId2"/>
          <a:stretch>
            <a:fillRect/>
          </a:stretch>
        </p:blipFill>
        <p:spPr>
          <a:xfrm>
            <a:off x="991833" y="2697740"/>
            <a:ext cx="10270020" cy="3321320"/>
          </a:xfrm>
          <a:prstGeom prst="rect">
            <a:avLst/>
          </a:prstGeom>
        </p:spPr>
      </p:pic>
    </p:spTree>
    <p:extLst>
      <p:ext uri="{BB962C8B-B14F-4D97-AF65-F5344CB8AC3E}">
        <p14:creationId xmlns:p14="http://schemas.microsoft.com/office/powerpoint/2010/main" val="36791608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0F820D-6267-4BD9-84F9-0A227E5736C8}"/>
              </a:ext>
            </a:extLst>
          </p:cNvPr>
          <p:cNvSpPr>
            <a:spLocks noGrp="1"/>
          </p:cNvSpPr>
          <p:nvPr>
            <p:ph type="title"/>
          </p:nvPr>
        </p:nvSpPr>
        <p:spPr>
          <a:xfrm>
            <a:off x="736045" y="1464905"/>
            <a:ext cx="10571998" cy="682481"/>
          </a:xfrm>
        </p:spPr>
        <p:txBody>
          <a:bodyPr/>
          <a:lstStyle/>
          <a:p>
            <a:r>
              <a:rPr lang="en-IE" sz="4800" b="0" dirty="0"/>
              <a:t>Important Methods of Dictionary</a:t>
            </a:r>
            <a:br>
              <a:rPr lang="en-IE" sz="4800" b="0" dirty="0"/>
            </a:br>
            <a:endParaRPr lang="en-IE" sz="4800" dirty="0"/>
          </a:p>
        </p:txBody>
      </p:sp>
      <p:pic>
        <p:nvPicPr>
          <p:cNvPr id="5" name="Picture 4"/>
          <p:cNvPicPr>
            <a:picLocks noChangeAspect="1"/>
          </p:cNvPicPr>
          <p:nvPr/>
        </p:nvPicPr>
        <p:blipFill rotWithShape="1">
          <a:blip r:embed="rId2"/>
          <a:srcRect l="13152" t="6694"/>
          <a:stretch/>
        </p:blipFill>
        <p:spPr>
          <a:xfrm>
            <a:off x="3122761" y="2027208"/>
            <a:ext cx="3752492" cy="4807683"/>
          </a:xfrm>
          <a:prstGeom prst="rect">
            <a:avLst/>
          </a:prstGeom>
        </p:spPr>
      </p:pic>
    </p:spTree>
    <p:extLst>
      <p:ext uri="{BB962C8B-B14F-4D97-AF65-F5344CB8AC3E}">
        <p14:creationId xmlns:p14="http://schemas.microsoft.com/office/powerpoint/2010/main" val="9945081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4010468-326B-4A2A-A9AB-BBC326457EED}"/>
              </a:ext>
            </a:extLst>
          </p:cNvPr>
          <p:cNvPicPr>
            <a:picLocks noChangeAspect="1"/>
          </p:cNvPicPr>
          <p:nvPr/>
        </p:nvPicPr>
        <p:blipFill rotWithShape="1">
          <a:blip r:embed="rId2"/>
          <a:srcRect l="5665" r="9114"/>
          <a:stretch/>
        </p:blipFill>
        <p:spPr>
          <a:xfrm>
            <a:off x="97654" y="635662"/>
            <a:ext cx="3071674" cy="1317577"/>
          </a:xfrm>
          <a:prstGeom prst="rect">
            <a:avLst/>
          </a:prstGeom>
        </p:spPr>
      </p:pic>
      <p:pic>
        <p:nvPicPr>
          <p:cNvPr id="3" name="Picture 2">
            <a:extLst>
              <a:ext uri="{FF2B5EF4-FFF2-40B4-BE49-F238E27FC236}">
                <a16:creationId xmlns="" xmlns:a16="http://schemas.microsoft.com/office/drawing/2014/main" id="{3E7EFD49-3045-40E1-B31A-A3883766DA65}"/>
              </a:ext>
            </a:extLst>
          </p:cNvPr>
          <p:cNvPicPr>
            <a:picLocks noChangeAspect="1"/>
          </p:cNvPicPr>
          <p:nvPr/>
        </p:nvPicPr>
        <p:blipFill rotWithShape="1">
          <a:blip r:embed="rId3"/>
          <a:srcRect r="7114"/>
          <a:stretch/>
        </p:blipFill>
        <p:spPr>
          <a:xfrm>
            <a:off x="3568824" y="831542"/>
            <a:ext cx="8396194" cy="5886450"/>
          </a:xfrm>
          <a:prstGeom prst="rect">
            <a:avLst/>
          </a:prstGeom>
        </p:spPr>
      </p:pic>
      <p:sp>
        <p:nvSpPr>
          <p:cNvPr id="4" name="TextBox 3">
            <a:extLst>
              <a:ext uri="{FF2B5EF4-FFF2-40B4-BE49-F238E27FC236}">
                <a16:creationId xmlns="" xmlns:a16="http://schemas.microsoft.com/office/drawing/2014/main" id="{B863A2E9-AC4F-4B53-9F6B-1DC56BCFCA30}"/>
              </a:ext>
            </a:extLst>
          </p:cNvPr>
          <p:cNvSpPr txBox="1"/>
          <p:nvPr/>
        </p:nvSpPr>
        <p:spPr>
          <a:xfrm>
            <a:off x="2414726" y="133165"/>
            <a:ext cx="594804" cy="369332"/>
          </a:xfrm>
          <a:prstGeom prst="rect">
            <a:avLst/>
          </a:prstGeom>
          <a:noFill/>
        </p:spPr>
        <p:txBody>
          <a:bodyPr wrap="square" rtlCol="0">
            <a:spAutoFit/>
          </a:bodyPr>
          <a:lstStyle/>
          <a:p>
            <a:r>
              <a:rPr lang="en-IE" dirty="0"/>
              <a:t>1</a:t>
            </a:r>
          </a:p>
        </p:txBody>
      </p:sp>
      <p:sp>
        <p:nvSpPr>
          <p:cNvPr id="5" name="TextBox 4">
            <a:extLst>
              <a:ext uri="{FF2B5EF4-FFF2-40B4-BE49-F238E27FC236}">
                <a16:creationId xmlns="" xmlns:a16="http://schemas.microsoft.com/office/drawing/2014/main" id="{F185805D-AFDB-4B9C-8DEF-9D028061571A}"/>
              </a:ext>
            </a:extLst>
          </p:cNvPr>
          <p:cNvSpPr txBox="1"/>
          <p:nvPr/>
        </p:nvSpPr>
        <p:spPr>
          <a:xfrm>
            <a:off x="5921406" y="266330"/>
            <a:ext cx="594804" cy="369332"/>
          </a:xfrm>
          <a:prstGeom prst="rect">
            <a:avLst/>
          </a:prstGeom>
          <a:noFill/>
        </p:spPr>
        <p:txBody>
          <a:bodyPr wrap="square" rtlCol="0">
            <a:spAutoFit/>
          </a:bodyPr>
          <a:lstStyle/>
          <a:p>
            <a:r>
              <a:rPr lang="en-IE" dirty="0"/>
              <a:t>2</a:t>
            </a:r>
          </a:p>
        </p:txBody>
      </p:sp>
    </p:spTree>
    <p:extLst>
      <p:ext uri="{BB962C8B-B14F-4D97-AF65-F5344CB8AC3E}">
        <p14:creationId xmlns:p14="http://schemas.microsoft.com/office/powerpoint/2010/main" val="24117559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AA8392F-64A5-4982-8665-98A98C901060}"/>
              </a:ext>
            </a:extLst>
          </p:cNvPr>
          <p:cNvSpPr/>
          <p:nvPr/>
        </p:nvSpPr>
        <p:spPr>
          <a:xfrm>
            <a:off x="1130423" y="355508"/>
            <a:ext cx="9220940" cy="1631216"/>
          </a:xfrm>
          <a:prstGeom prst="rect">
            <a:avLst/>
          </a:prstGeom>
        </p:spPr>
        <p:txBody>
          <a:bodyPr wrap="square">
            <a:spAutoFit/>
          </a:bodyPr>
          <a:lstStyle/>
          <a:p>
            <a:r>
              <a:rPr lang="en-IE" sz="2800" b="1" dirty="0">
                <a:solidFill>
                  <a:schemeClr val="accent1"/>
                </a:solidFill>
              </a:rPr>
              <a:t>Add Elements into Dictionary</a:t>
            </a:r>
          </a:p>
          <a:p>
            <a:endParaRPr lang="en-IE" dirty="0"/>
          </a:p>
          <a:p>
            <a:r>
              <a:rPr lang="en-IE" dirty="0"/>
              <a:t>Use Add() method to add the key-value pair in dictionary.</a:t>
            </a:r>
          </a:p>
          <a:p>
            <a:endParaRPr lang="en-IE" dirty="0"/>
          </a:p>
          <a:p>
            <a:r>
              <a:rPr lang="en-IE" b="1" dirty="0">
                <a:solidFill>
                  <a:schemeClr val="accent1"/>
                </a:solidFill>
              </a:rPr>
              <a:t>Add() Signature: </a:t>
            </a:r>
            <a:r>
              <a:rPr lang="en-IE" dirty="0"/>
              <a:t>void Add(</a:t>
            </a:r>
            <a:r>
              <a:rPr lang="en-IE" dirty="0" err="1"/>
              <a:t>TKey</a:t>
            </a:r>
            <a:r>
              <a:rPr lang="en-IE" dirty="0"/>
              <a:t>, </a:t>
            </a:r>
            <a:r>
              <a:rPr lang="en-IE" dirty="0" err="1"/>
              <a:t>Tvalue</a:t>
            </a:r>
            <a:r>
              <a:rPr lang="en-IE" dirty="0"/>
              <a:t>)</a:t>
            </a:r>
          </a:p>
        </p:txBody>
      </p:sp>
      <p:pic>
        <p:nvPicPr>
          <p:cNvPr id="3" name="Picture 2">
            <a:extLst>
              <a:ext uri="{FF2B5EF4-FFF2-40B4-BE49-F238E27FC236}">
                <a16:creationId xmlns="" xmlns:a16="http://schemas.microsoft.com/office/drawing/2014/main" id="{B1E415BF-62DD-4A9E-81BC-C54BD4F63AFD}"/>
              </a:ext>
            </a:extLst>
          </p:cNvPr>
          <p:cNvPicPr>
            <a:picLocks noChangeAspect="1"/>
          </p:cNvPicPr>
          <p:nvPr/>
        </p:nvPicPr>
        <p:blipFill>
          <a:blip r:embed="rId2"/>
          <a:stretch>
            <a:fillRect/>
          </a:stretch>
        </p:blipFill>
        <p:spPr>
          <a:xfrm>
            <a:off x="943992" y="2855141"/>
            <a:ext cx="8895010" cy="1779002"/>
          </a:xfrm>
          <a:prstGeom prst="rect">
            <a:avLst/>
          </a:prstGeom>
        </p:spPr>
      </p:pic>
    </p:spTree>
    <p:extLst>
      <p:ext uri="{BB962C8B-B14F-4D97-AF65-F5344CB8AC3E}">
        <p14:creationId xmlns:p14="http://schemas.microsoft.com/office/powerpoint/2010/main" val="3822683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9665" y="1426045"/>
            <a:ext cx="4562539" cy="5034896"/>
          </a:xfrm>
          <a:prstGeom prst="rect">
            <a:avLst/>
          </a:prstGeom>
        </p:spPr>
      </p:pic>
      <p:pic>
        <p:nvPicPr>
          <p:cNvPr id="3" name="Picture 2"/>
          <p:cNvPicPr>
            <a:picLocks noChangeAspect="1"/>
          </p:cNvPicPr>
          <p:nvPr/>
        </p:nvPicPr>
        <p:blipFill>
          <a:blip r:embed="rId3"/>
          <a:stretch>
            <a:fillRect/>
          </a:stretch>
        </p:blipFill>
        <p:spPr>
          <a:xfrm>
            <a:off x="3073937" y="196882"/>
            <a:ext cx="4562539" cy="873678"/>
          </a:xfrm>
          <a:prstGeom prst="rect">
            <a:avLst/>
          </a:prstGeom>
        </p:spPr>
      </p:pic>
      <p:sp>
        <p:nvSpPr>
          <p:cNvPr id="6" name="TextBox 5"/>
          <p:cNvSpPr txBox="1"/>
          <p:nvPr/>
        </p:nvSpPr>
        <p:spPr>
          <a:xfrm>
            <a:off x="7941276" y="4329669"/>
            <a:ext cx="2042983" cy="369332"/>
          </a:xfrm>
          <a:prstGeom prst="rect">
            <a:avLst/>
          </a:prstGeom>
          <a:noFill/>
        </p:spPr>
        <p:txBody>
          <a:bodyPr wrap="square" rtlCol="0">
            <a:spAutoFit/>
          </a:bodyPr>
          <a:lstStyle/>
          <a:p>
            <a:r>
              <a:rPr lang="ga-IE" dirty="0">
                <a:solidFill>
                  <a:schemeClr val="accent1">
                    <a:lumMod val="60000"/>
                    <a:lumOff val="40000"/>
                  </a:schemeClr>
                </a:solidFill>
              </a:rPr>
              <a:t>Strongly typed</a:t>
            </a:r>
            <a:endParaRPr lang="en-GB" dirty="0">
              <a:solidFill>
                <a:schemeClr val="accent1">
                  <a:lumMod val="60000"/>
                  <a:lumOff val="40000"/>
                </a:schemeClr>
              </a:solidFill>
            </a:endParaRPr>
          </a:p>
        </p:txBody>
      </p:sp>
      <p:sp>
        <p:nvSpPr>
          <p:cNvPr id="7" name="Right Arrow 6"/>
          <p:cNvSpPr/>
          <p:nvPr/>
        </p:nvSpPr>
        <p:spPr>
          <a:xfrm>
            <a:off x="6326659" y="4422002"/>
            <a:ext cx="1309817"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3029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67697E1-056C-4699-97D2-2EDFD3EFC584}"/>
              </a:ext>
            </a:extLst>
          </p:cNvPr>
          <p:cNvPicPr>
            <a:picLocks noChangeAspect="1"/>
          </p:cNvPicPr>
          <p:nvPr/>
        </p:nvPicPr>
        <p:blipFill>
          <a:blip r:embed="rId2"/>
          <a:stretch>
            <a:fillRect/>
          </a:stretch>
        </p:blipFill>
        <p:spPr>
          <a:xfrm>
            <a:off x="1161541" y="2114318"/>
            <a:ext cx="10559724" cy="2866055"/>
          </a:xfrm>
          <a:prstGeom prst="rect">
            <a:avLst/>
          </a:prstGeom>
        </p:spPr>
      </p:pic>
      <p:sp>
        <p:nvSpPr>
          <p:cNvPr id="3" name="Rectangle 2">
            <a:extLst>
              <a:ext uri="{FF2B5EF4-FFF2-40B4-BE49-F238E27FC236}">
                <a16:creationId xmlns="" xmlns:a16="http://schemas.microsoft.com/office/drawing/2014/main" id="{B95B4840-D049-44F7-8F47-7142B1F51861}"/>
              </a:ext>
            </a:extLst>
          </p:cNvPr>
          <p:cNvSpPr/>
          <p:nvPr/>
        </p:nvSpPr>
        <p:spPr>
          <a:xfrm>
            <a:off x="3681444" y="767464"/>
            <a:ext cx="5513048" cy="523220"/>
          </a:xfrm>
          <a:prstGeom prst="rect">
            <a:avLst/>
          </a:prstGeom>
        </p:spPr>
        <p:txBody>
          <a:bodyPr wrap="none">
            <a:spAutoFit/>
          </a:bodyPr>
          <a:lstStyle/>
          <a:p>
            <a:r>
              <a:rPr lang="en-IE" sz="2800" b="1" dirty="0">
                <a:solidFill>
                  <a:schemeClr val="accent1"/>
                </a:solidFill>
              </a:rPr>
              <a:t>Accessing Dictionary Elements</a:t>
            </a:r>
          </a:p>
        </p:txBody>
      </p:sp>
    </p:spTree>
    <p:extLst>
      <p:ext uri="{BB962C8B-B14F-4D97-AF65-F5344CB8AC3E}">
        <p14:creationId xmlns:p14="http://schemas.microsoft.com/office/powerpoint/2010/main" val="14117771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B085ABD-8A3C-4DC4-8859-0AD0BC7BEE95}"/>
              </a:ext>
            </a:extLst>
          </p:cNvPr>
          <p:cNvPicPr>
            <a:picLocks noChangeAspect="1"/>
          </p:cNvPicPr>
          <p:nvPr/>
        </p:nvPicPr>
        <p:blipFill>
          <a:blip r:embed="rId2"/>
          <a:stretch>
            <a:fillRect/>
          </a:stretch>
        </p:blipFill>
        <p:spPr>
          <a:xfrm>
            <a:off x="322925" y="329260"/>
            <a:ext cx="11049000" cy="2524125"/>
          </a:xfrm>
          <a:prstGeom prst="rect">
            <a:avLst/>
          </a:prstGeom>
        </p:spPr>
      </p:pic>
      <p:pic>
        <p:nvPicPr>
          <p:cNvPr id="3" name="Picture 2">
            <a:extLst>
              <a:ext uri="{FF2B5EF4-FFF2-40B4-BE49-F238E27FC236}">
                <a16:creationId xmlns="" xmlns:a16="http://schemas.microsoft.com/office/drawing/2014/main" id="{3C07BBD0-9E4B-466A-B300-33E3BC9E2698}"/>
              </a:ext>
            </a:extLst>
          </p:cNvPr>
          <p:cNvPicPr>
            <a:picLocks noChangeAspect="1"/>
          </p:cNvPicPr>
          <p:nvPr/>
        </p:nvPicPr>
        <p:blipFill>
          <a:blip r:embed="rId3"/>
          <a:stretch>
            <a:fillRect/>
          </a:stretch>
        </p:blipFill>
        <p:spPr>
          <a:xfrm>
            <a:off x="389600" y="3375965"/>
            <a:ext cx="10982325" cy="3152775"/>
          </a:xfrm>
          <a:prstGeom prst="rect">
            <a:avLst/>
          </a:prstGeom>
        </p:spPr>
      </p:pic>
    </p:spTree>
    <p:extLst>
      <p:ext uri="{BB962C8B-B14F-4D97-AF65-F5344CB8AC3E}">
        <p14:creationId xmlns:p14="http://schemas.microsoft.com/office/powerpoint/2010/main" val="9275003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AF1B265-A7E6-4198-AAC1-9BC69A5E3064}"/>
              </a:ext>
            </a:extLst>
          </p:cNvPr>
          <p:cNvPicPr>
            <a:picLocks noChangeAspect="1"/>
          </p:cNvPicPr>
          <p:nvPr/>
        </p:nvPicPr>
        <p:blipFill>
          <a:blip r:embed="rId2"/>
          <a:stretch>
            <a:fillRect/>
          </a:stretch>
        </p:blipFill>
        <p:spPr>
          <a:xfrm>
            <a:off x="33337" y="1162975"/>
            <a:ext cx="12125325" cy="4156737"/>
          </a:xfrm>
          <a:prstGeom prst="rect">
            <a:avLst/>
          </a:prstGeom>
        </p:spPr>
      </p:pic>
    </p:spTree>
    <p:extLst>
      <p:ext uri="{BB962C8B-B14F-4D97-AF65-F5344CB8AC3E}">
        <p14:creationId xmlns:p14="http://schemas.microsoft.com/office/powerpoint/2010/main" val="8761401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559BEE8-E6F1-481B-B700-EA85B4097870}"/>
              </a:ext>
            </a:extLst>
          </p:cNvPr>
          <p:cNvPicPr>
            <a:picLocks noChangeAspect="1"/>
          </p:cNvPicPr>
          <p:nvPr/>
        </p:nvPicPr>
        <p:blipFill>
          <a:blip r:embed="rId2"/>
          <a:stretch>
            <a:fillRect/>
          </a:stretch>
        </p:blipFill>
        <p:spPr>
          <a:xfrm>
            <a:off x="1900237" y="909637"/>
            <a:ext cx="8391525" cy="5038725"/>
          </a:xfrm>
          <a:prstGeom prst="rect">
            <a:avLst/>
          </a:prstGeom>
        </p:spPr>
      </p:pic>
    </p:spTree>
    <p:extLst>
      <p:ext uri="{BB962C8B-B14F-4D97-AF65-F5344CB8AC3E}">
        <p14:creationId xmlns:p14="http://schemas.microsoft.com/office/powerpoint/2010/main" val="36093972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4883F9D-D4C0-43A9-A6F2-25BCACB18D55}"/>
              </a:ext>
            </a:extLst>
          </p:cNvPr>
          <p:cNvPicPr>
            <a:picLocks noChangeAspect="1"/>
          </p:cNvPicPr>
          <p:nvPr/>
        </p:nvPicPr>
        <p:blipFill>
          <a:blip r:embed="rId2"/>
          <a:stretch>
            <a:fillRect/>
          </a:stretch>
        </p:blipFill>
        <p:spPr>
          <a:xfrm>
            <a:off x="1881697" y="1862831"/>
            <a:ext cx="8356920" cy="2354062"/>
          </a:xfrm>
          <a:prstGeom prst="rect">
            <a:avLst/>
          </a:prstGeom>
        </p:spPr>
      </p:pic>
    </p:spTree>
    <p:extLst>
      <p:ext uri="{BB962C8B-B14F-4D97-AF65-F5344CB8AC3E}">
        <p14:creationId xmlns:p14="http://schemas.microsoft.com/office/powerpoint/2010/main" val="25015093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39D6B55-6825-4436-B280-1F1FB486366D}"/>
              </a:ext>
            </a:extLst>
          </p:cNvPr>
          <p:cNvPicPr>
            <a:picLocks noChangeAspect="1"/>
          </p:cNvPicPr>
          <p:nvPr/>
        </p:nvPicPr>
        <p:blipFill>
          <a:blip r:embed="rId2"/>
          <a:stretch>
            <a:fillRect/>
          </a:stretch>
        </p:blipFill>
        <p:spPr>
          <a:xfrm>
            <a:off x="304800" y="381000"/>
            <a:ext cx="11582400" cy="6096000"/>
          </a:xfrm>
          <a:prstGeom prst="rect">
            <a:avLst/>
          </a:prstGeom>
        </p:spPr>
      </p:pic>
    </p:spTree>
    <p:extLst>
      <p:ext uri="{BB962C8B-B14F-4D97-AF65-F5344CB8AC3E}">
        <p14:creationId xmlns:p14="http://schemas.microsoft.com/office/powerpoint/2010/main" val="22082857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E7812C5-931A-42EF-A634-8B8EC73FF6A4}"/>
              </a:ext>
            </a:extLst>
          </p:cNvPr>
          <p:cNvPicPr>
            <a:picLocks noChangeAspect="1"/>
          </p:cNvPicPr>
          <p:nvPr/>
        </p:nvPicPr>
        <p:blipFill>
          <a:blip r:embed="rId2"/>
          <a:stretch>
            <a:fillRect/>
          </a:stretch>
        </p:blipFill>
        <p:spPr>
          <a:xfrm>
            <a:off x="404812" y="771525"/>
            <a:ext cx="11382375" cy="5314950"/>
          </a:xfrm>
          <a:prstGeom prst="rect">
            <a:avLst/>
          </a:prstGeom>
        </p:spPr>
      </p:pic>
    </p:spTree>
    <p:extLst>
      <p:ext uri="{BB962C8B-B14F-4D97-AF65-F5344CB8AC3E}">
        <p14:creationId xmlns:p14="http://schemas.microsoft.com/office/powerpoint/2010/main" val="26112430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84F6C62-2639-48A1-97DF-67D7F5F41A10}"/>
              </a:ext>
            </a:extLst>
          </p:cNvPr>
          <p:cNvPicPr>
            <a:picLocks noChangeAspect="1"/>
          </p:cNvPicPr>
          <p:nvPr/>
        </p:nvPicPr>
        <p:blipFill>
          <a:blip r:embed="rId2"/>
          <a:stretch>
            <a:fillRect/>
          </a:stretch>
        </p:blipFill>
        <p:spPr>
          <a:xfrm>
            <a:off x="0" y="731655"/>
            <a:ext cx="12192000" cy="5394690"/>
          </a:xfrm>
          <a:prstGeom prst="rect">
            <a:avLst/>
          </a:prstGeom>
        </p:spPr>
      </p:pic>
    </p:spTree>
    <p:extLst>
      <p:ext uri="{BB962C8B-B14F-4D97-AF65-F5344CB8AC3E}">
        <p14:creationId xmlns:p14="http://schemas.microsoft.com/office/powerpoint/2010/main" val="8260984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BFA7869-2E6D-4125-997B-241267B17021}"/>
              </a:ext>
            </a:extLst>
          </p:cNvPr>
          <p:cNvPicPr>
            <a:picLocks noChangeAspect="1"/>
          </p:cNvPicPr>
          <p:nvPr/>
        </p:nvPicPr>
        <p:blipFill>
          <a:blip r:embed="rId2"/>
          <a:stretch>
            <a:fillRect/>
          </a:stretch>
        </p:blipFill>
        <p:spPr>
          <a:xfrm>
            <a:off x="294594" y="626414"/>
            <a:ext cx="11210925" cy="5362575"/>
          </a:xfrm>
          <a:prstGeom prst="rect">
            <a:avLst/>
          </a:prstGeom>
        </p:spPr>
      </p:pic>
    </p:spTree>
    <p:extLst>
      <p:ext uri="{BB962C8B-B14F-4D97-AF65-F5344CB8AC3E}">
        <p14:creationId xmlns:p14="http://schemas.microsoft.com/office/powerpoint/2010/main" val="23833369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9211859-1DCA-42D0-BE67-FB9620B97671}"/>
              </a:ext>
            </a:extLst>
          </p:cNvPr>
          <p:cNvPicPr>
            <a:picLocks noChangeAspect="1"/>
          </p:cNvPicPr>
          <p:nvPr/>
        </p:nvPicPr>
        <p:blipFill>
          <a:blip r:embed="rId2"/>
          <a:stretch>
            <a:fillRect/>
          </a:stretch>
        </p:blipFill>
        <p:spPr>
          <a:xfrm>
            <a:off x="120418" y="233265"/>
            <a:ext cx="4372949" cy="819928"/>
          </a:xfrm>
          <a:prstGeom prst="rect">
            <a:avLst/>
          </a:prstGeom>
        </p:spPr>
      </p:pic>
      <p:pic>
        <p:nvPicPr>
          <p:cNvPr id="4" name="Picture 3">
            <a:extLst>
              <a:ext uri="{FF2B5EF4-FFF2-40B4-BE49-F238E27FC236}">
                <a16:creationId xmlns="" xmlns:a16="http://schemas.microsoft.com/office/drawing/2014/main" id="{9E23080D-61D6-4170-BA95-34D2D158C4B6}"/>
              </a:ext>
            </a:extLst>
          </p:cNvPr>
          <p:cNvPicPr>
            <a:picLocks noChangeAspect="1"/>
          </p:cNvPicPr>
          <p:nvPr/>
        </p:nvPicPr>
        <p:blipFill rotWithShape="1">
          <a:blip r:embed="rId3"/>
          <a:srcRect l="-327" t="58994" r="327"/>
          <a:stretch/>
        </p:blipFill>
        <p:spPr>
          <a:xfrm>
            <a:off x="6425968" y="3980962"/>
            <a:ext cx="5706910" cy="2812211"/>
          </a:xfrm>
          <a:prstGeom prst="rect">
            <a:avLst/>
          </a:prstGeom>
        </p:spPr>
      </p:pic>
      <p:pic>
        <p:nvPicPr>
          <p:cNvPr id="2" name="Picture 1"/>
          <p:cNvPicPr>
            <a:picLocks noChangeAspect="1"/>
          </p:cNvPicPr>
          <p:nvPr/>
        </p:nvPicPr>
        <p:blipFill rotWithShape="1">
          <a:blip r:embed="rId4"/>
          <a:srcRect l="689" t="978"/>
          <a:stretch/>
        </p:blipFill>
        <p:spPr>
          <a:xfrm>
            <a:off x="120418" y="1053193"/>
            <a:ext cx="6262066" cy="4291513"/>
          </a:xfrm>
          <a:prstGeom prst="rect">
            <a:avLst/>
          </a:prstGeom>
        </p:spPr>
      </p:pic>
    </p:spTree>
    <p:extLst>
      <p:ext uri="{BB962C8B-B14F-4D97-AF65-F5344CB8AC3E}">
        <p14:creationId xmlns:p14="http://schemas.microsoft.com/office/powerpoint/2010/main" val="2056118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3937" y="1295400"/>
            <a:ext cx="10144125" cy="4267200"/>
          </a:xfrm>
          <a:prstGeom prst="rect">
            <a:avLst/>
          </a:prstGeom>
        </p:spPr>
      </p:pic>
      <p:sp>
        <p:nvSpPr>
          <p:cNvPr id="3" name="TextBox 2"/>
          <p:cNvSpPr txBox="1"/>
          <p:nvPr/>
        </p:nvSpPr>
        <p:spPr>
          <a:xfrm>
            <a:off x="3000002" y="277985"/>
            <a:ext cx="6191996" cy="584775"/>
          </a:xfrm>
          <a:prstGeom prst="rect">
            <a:avLst/>
          </a:prstGeom>
          <a:noFill/>
        </p:spPr>
        <p:txBody>
          <a:bodyPr wrap="square" rtlCol="0">
            <a:spAutoFit/>
          </a:bodyPr>
          <a:lstStyle/>
          <a:p>
            <a:r>
              <a:rPr lang="ga-IE" sz="3200" dirty="0">
                <a:solidFill>
                  <a:schemeClr val="accent1">
                    <a:lumMod val="60000"/>
                    <a:lumOff val="40000"/>
                  </a:schemeClr>
                </a:solidFill>
              </a:rPr>
              <a:t>Arrays – cannot grow in size</a:t>
            </a:r>
            <a:endParaRPr lang="en-GB" sz="3200" dirty="0">
              <a:solidFill>
                <a:schemeClr val="accent1">
                  <a:lumMod val="60000"/>
                  <a:lumOff val="40000"/>
                </a:schemeClr>
              </a:solidFill>
            </a:endParaRPr>
          </a:p>
        </p:txBody>
      </p:sp>
    </p:spTree>
    <p:extLst>
      <p:ext uri="{BB962C8B-B14F-4D97-AF65-F5344CB8AC3E}">
        <p14:creationId xmlns:p14="http://schemas.microsoft.com/office/powerpoint/2010/main" val="2321984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Linked Lists</a:t>
            </a:r>
          </a:p>
        </p:txBody>
      </p:sp>
    </p:spTree>
    <p:extLst>
      <p:ext uri="{BB962C8B-B14F-4D97-AF65-F5344CB8AC3E}">
        <p14:creationId xmlns:p14="http://schemas.microsoft.com/office/powerpoint/2010/main" val="7432176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a Linked List?</a:t>
            </a:r>
            <a:br>
              <a:rPr lang="en-IE" dirty="0"/>
            </a:br>
            <a:endParaRPr lang="en-IE" dirty="0"/>
          </a:p>
        </p:txBody>
      </p:sp>
      <p:sp>
        <p:nvSpPr>
          <p:cNvPr id="3" name="Content Placeholder 2"/>
          <p:cNvSpPr>
            <a:spLocks noGrp="1"/>
          </p:cNvSpPr>
          <p:nvPr>
            <p:ph idx="1"/>
          </p:nvPr>
        </p:nvSpPr>
        <p:spPr>
          <a:xfrm>
            <a:off x="517238" y="2087418"/>
            <a:ext cx="10976122" cy="4406391"/>
          </a:xfrm>
        </p:spPr>
        <p:txBody>
          <a:bodyPr>
            <a:normAutofit/>
          </a:bodyPr>
          <a:lstStyle/>
          <a:p>
            <a:r>
              <a:rPr lang="en-IE" dirty="0"/>
              <a:t>Linked List is a linear data structure which consists of a group of nodes in a sequence. Each node contains two parts.</a:t>
            </a:r>
          </a:p>
          <a:p>
            <a:pPr lvl="1"/>
            <a:r>
              <a:rPr lang="en-IE" dirty="0"/>
              <a:t>Data− Each node of a linked list can store a data.</a:t>
            </a:r>
          </a:p>
          <a:p>
            <a:pPr lvl="1"/>
            <a:r>
              <a:rPr lang="en-IE" dirty="0"/>
              <a:t>Address − Each node of a linked list contains an address to the next node, called "Next".</a:t>
            </a:r>
          </a:p>
          <a:p>
            <a:endParaRPr lang="en-IE" dirty="0"/>
          </a:p>
        </p:txBody>
      </p:sp>
      <p:pic>
        <p:nvPicPr>
          <p:cNvPr id="4" name="Picture 3"/>
          <p:cNvPicPr>
            <a:picLocks noChangeAspect="1"/>
          </p:cNvPicPr>
          <p:nvPr/>
        </p:nvPicPr>
        <p:blipFill>
          <a:blip r:embed="rId2"/>
          <a:stretch>
            <a:fillRect/>
          </a:stretch>
        </p:blipFill>
        <p:spPr>
          <a:xfrm>
            <a:off x="4399251" y="5331979"/>
            <a:ext cx="5742276" cy="1438275"/>
          </a:xfrm>
          <a:prstGeom prst="rect">
            <a:avLst/>
          </a:prstGeom>
        </p:spPr>
      </p:pic>
    </p:spTree>
    <p:extLst>
      <p:ext uri="{BB962C8B-B14F-4D97-AF65-F5344CB8AC3E}">
        <p14:creationId xmlns:p14="http://schemas.microsoft.com/office/powerpoint/2010/main" val="31067073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Linked List</a:t>
            </a:r>
            <a:endParaRPr lang="en-GB" dirty="0"/>
          </a:p>
        </p:txBody>
      </p:sp>
      <p:sp>
        <p:nvSpPr>
          <p:cNvPr id="3" name="Content Placeholder 2"/>
          <p:cNvSpPr>
            <a:spLocks noGrp="1"/>
          </p:cNvSpPr>
          <p:nvPr>
            <p:ph idx="1"/>
          </p:nvPr>
        </p:nvSpPr>
        <p:spPr/>
        <p:txBody>
          <a:bodyPr/>
          <a:lstStyle/>
          <a:p>
            <a:r>
              <a:rPr lang="en-IE" dirty="0"/>
              <a:t>The </a:t>
            </a:r>
            <a:r>
              <a:rPr lang="en-IE" dirty="0">
                <a:solidFill>
                  <a:srgbClr val="FF0000"/>
                </a:solidFill>
              </a:rPr>
              <a:t>first node of the list is called the head node</a:t>
            </a:r>
            <a:r>
              <a:rPr lang="en-IE" dirty="0"/>
              <a:t>.</a:t>
            </a:r>
          </a:p>
          <a:p>
            <a:r>
              <a:rPr lang="en-IE" dirty="0"/>
              <a:t>Using the link in the head node, you can get to the next node and continue traversing </a:t>
            </a:r>
            <a:r>
              <a:rPr lang="en-IE" dirty="0" smtClean="0"/>
              <a:t>nodes</a:t>
            </a:r>
            <a:r>
              <a:rPr lang="ga-IE" dirty="0" smtClean="0"/>
              <a:t> </a:t>
            </a:r>
            <a:r>
              <a:rPr lang="en-IE" dirty="0" smtClean="0"/>
              <a:t>until </a:t>
            </a:r>
            <a:r>
              <a:rPr lang="en-IE" dirty="0"/>
              <a:t>the final link is a null value. </a:t>
            </a:r>
            <a:endParaRPr lang="ga-IE" dirty="0" smtClean="0"/>
          </a:p>
          <a:p>
            <a:r>
              <a:rPr lang="en-IE" dirty="0" smtClean="0"/>
              <a:t>Often</a:t>
            </a:r>
            <a:r>
              <a:rPr lang="en-IE" dirty="0"/>
              <a:t>, the term </a:t>
            </a:r>
            <a:r>
              <a:rPr lang="en-IE" dirty="0">
                <a:solidFill>
                  <a:srgbClr val="FF0000"/>
                </a:solidFill>
              </a:rPr>
              <a:t>tail</a:t>
            </a:r>
            <a:r>
              <a:rPr lang="en-IE" dirty="0"/>
              <a:t> is used to refer to the list pointed to </a:t>
            </a:r>
            <a:r>
              <a:rPr lang="en-IE" dirty="0" smtClean="0"/>
              <a:t>by</a:t>
            </a:r>
            <a:r>
              <a:rPr lang="ga-IE" dirty="0" smtClean="0"/>
              <a:t> </a:t>
            </a:r>
            <a:r>
              <a:rPr lang="en-IE" dirty="0" smtClean="0"/>
              <a:t>the </a:t>
            </a:r>
            <a:r>
              <a:rPr lang="en-IE" dirty="0"/>
              <a:t>head node—that is, it </a:t>
            </a:r>
            <a:r>
              <a:rPr lang="en-IE" dirty="0">
                <a:solidFill>
                  <a:srgbClr val="FF0000"/>
                </a:solidFill>
              </a:rPr>
              <a:t>refers to everything after the head node</a:t>
            </a:r>
            <a:r>
              <a:rPr lang="en-IE" dirty="0"/>
              <a:t>.</a:t>
            </a:r>
            <a:endParaRPr lang="en-GB" dirty="0"/>
          </a:p>
        </p:txBody>
      </p:sp>
    </p:spTree>
    <p:extLst>
      <p:ext uri="{BB962C8B-B14F-4D97-AF65-F5344CB8AC3E}">
        <p14:creationId xmlns:p14="http://schemas.microsoft.com/office/powerpoint/2010/main" val="40955845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Common operations</a:t>
            </a:r>
            <a:endParaRPr lang="en-GB" dirty="0"/>
          </a:p>
        </p:txBody>
      </p:sp>
      <p:sp>
        <p:nvSpPr>
          <p:cNvPr id="3" name="Content Placeholder 2"/>
          <p:cNvSpPr>
            <a:spLocks noGrp="1"/>
          </p:cNvSpPr>
          <p:nvPr>
            <p:ph idx="1"/>
          </p:nvPr>
        </p:nvSpPr>
        <p:spPr>
          <a:xfrm>
            <a:off x="64219" y="2073844"/>
            <a:ext cx="8294777" cy="4571699"/>
          </a:xfrm>
        </p:spPr>
        <p:txBody>
          <a:bodyPr>
            <a:normAutofit fontScale="70000" lnSpcReduction="20000"/>
          </a:bodyPr>
          <a:lstStyle/>
          <a:p>
            <a:r>
              <a:rPr lang="en-IE" dirty="0"/>
              <a:t>A linked list supports the following common operations:</a:t>
            </a:r>
          </a:p>
          <a:p>
            <a:r>
              <a:rPr lang="en-IE" dirty="0" smtClean="0"/>
              <a:t> </a:t>
            </a:r>
            <a:r>
              <a:rPr lang="en-IE" b="1" dirty="0">
                <a:solidFill>
                  <a:srgbClr val="FFC000"/>
                </a:solidFill>
              </a:rPr>
              <a:t>Add</a:t>
            </a:r>
            <a:r>
              <a:rPr lang="en-IE" b="1" dirty="0"/>
              <a:t>: </a:t>
            </a:r>
            <a:r>
              <a:rPr lang="en-IE" dirty="0"/>
              <a:t>Adding or inserting an item in a linked list is a matter of changing links, as </a:t>
            </a:r>
            <a:r>
              <a:rPr lang="en-IE" dirty="0" smtClean="0"/>
              <a:t>shown</a:t>
            </a:r>
            <a:r>
              <a:rPr lang="ga-IE" dirty="0" smtClean="0"/>
              <a:t> </a:t>
            </a:r>
            <a:r>
              <a:rPr lang="en-IE" dirty="0" smtClean="0"/>
              <a:t>in Figure. </a:t>
            </a:r>
            <a:endParaRPr lang="ga-IE" dirty="0" smtClean="0"/>
          </a:p>
          <a:p>
            <a:r>
              <a:rPr lang="en-IE" dirty="0" smtClean="0"/>
              <a:t>Say </a:t>
            </a:r>
            <a:r>
              <a:rPr lang="en-IE" dirty="0"/>
              <a:t>you want to insert a new node (with value Z) between the nodes </a:t>
            </a:r>
            <a:r>
              <a:rPr lang="en-IE" dirty="0" smtClean="0"/>
              <a:t>with</a:t>
            </a:r>
            <a:r>
              <a:rPr lang="ga-IE" dirty="0" smtClean="0"/>
              <a:t> </a:t>
            </a:r>
            <a:r>
              <a:rPr lang="en-IE" dirty="0" smtClean="0"/>
              <a:t>values </a:t>
            </a:r>
            <a:r>
              <a:rPr lang="en-IE" dirty="0"/>
              <a:t>A and B. First, you need to allocate memory for the new node and assign value </a:t>
            </a:r>
            <a:r>
              <a:rPr lang="en-IE" dirty="0" smtClean="0"/>
              <a:t>Z</a:t>
            </a:r>
            <a:r>
              <a:rPr lang="ga-IE" dirty="0" smtClean="0"/>
              <a:t> </a:t>
            </a:r>
            <a:r>
              <a:rPr lang="en-IE" dirty="0"/>
              <a:t>to the data section of the node. Next, you must copy the link section of node A to </a:t>
            </a:r>
            <a:r>
              <a:rPr lang="en-IE" dirty="0" smtClean="0"/>
              <a:t>the</a:t>
            </a:r>
            <a:r>
              <a:rPr lang="ga-IE" dirty="0" smtClean="0"/>
              <a:t> </a:t>
            </a:r>
            <a:r>
              <a:rPr lang="en-IE" dirty="0" smtClean="0"/>
              <a:t>link </a:t>
            </a:r>
            <a:r>
              <a:rPr lang="en-IE" dirty="0"/>
              <a:t>section of node Z so that node Z is pointing to node B. Finally, you must copy </a:t>
            </a:r>
            <a:r>
              <a:rPr lang="en-IE" dirty="0" smtClean="0"/>
              <a:t>the</a:t>
            </a:r>
            <a:r>
              <a:rPr lang="ga-IE" dirty="0" smtClean="0"/>
              <a:t> </a:t>
            </a:r>
            <a:r>
              <a:rPr lang="en-IE" dirty="0" smtClean="0"/>
              <a:t>address </a:t>
            </a:r>
            <a:r>
              <a:rPr lang="en-IE" dirty="0"/>
              <a:t>of the newly created node Z to the link section of node A so that node A </a:t>
            </a:r>
            <a:r>
              <a:rPr lang="en-IE" dirty="0" smtClean="0"/>
              <a:t>starts</a:t>
            </a:r>
            <a:r>
              <a:rPr lang="ga-IE" dirty="0" smtClean="0"/>
              <a:t> </a:t>
            </a:r>
            <a:r>
              <a:rPr lang="en-GB" dirty="0" smtClean="0"/>
              <a:t>pointing </a:t>
            </a:r>
            <a:r>
              <a:rPr lang="en-GB" dirty="0"/>
              <a:t>to node Z.</a:t>
            </a:r>
          </a:p>
        </p:txBody>
      </p:sp>
      <p:pic>
        <p:nvPicPr>
          <p:cNvPr id="4" name="Picture 3"/>
          <p:cNvPicPr>
            <a:picLocks noChangeAspect="1"/>
          </p:cNvPicPr>
          <p:nvPr/>
        </p:nvPicPr>
        <p:blipFill>
          <a:blip r:embed="rId2"/>
          <a:stretch>
            <a:fillRect/>
          </a:stretch>
        </p:blipFill>
        <p:spPr>
          <a:xfrm>
            <a:off x="8328678" y="2286898"/>
            <a:ext cx="3848784" cy="2776808"/>
          </a:xfrm>
          <a:prstGeom prst="rect">
            <a:avLst/>
          </a:prstGeom>
        </p:spPr>
      </p:pic>
    </p:spTree>
    <p:extLst>
      <p:ext uri="{BB962C8B-B14F-4D97-AF65-F5344CB8AC3E}">
        <p14:creationId xmlns:p14="http://schemas.microsoft.com/office/powerpoint/2010/main" val="8087058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Common operations</a:t>
            </a:r>
            <a:endParaRPr lang="en-GB" dirty="0"/>
          </a:p>
        </p:txBody>
      </p:sp>
      <p:sp>
        <p:nvSpPr>
          <p:cNvPr id="3" name="Content Placeholder 2"/>
          <p:cNvSpPr>
            <a:spLocks noGrp="1"/>
          </p:cNvSpPr>
          <p:nvPr>
            <p:ph idx="1"/>
          </p:nvPr>
        </p:nvSpPr>
        <p:spPr>
          <a:xfrm>
            <a:off x="114989" y="2073844"/>
            <a:ext cx="8563185" cy="4418658"/>
          </a:xfrm>
        </p:spPr>
        <p:txBody>
          <a:bodyPr>
            <a:normAutofit fontScale="70000" lnSpcReduction="20000"/>
          </a:bodyPr>
          <a:lstStyle/>
          <a:p>
            <a:r>
              <a:rPr lang="en-IE" b="1" dirty="0">
                <a:solidFill>
                  <a:srgbClr val="FFC000"/>
                </a:solidFill>
              </a:rPr>
              <a:t>Remove</a:t>
            </a:r>
            <a:r>
              <a:rPr lang="en-IE" dirty="0"/>
              <a:t>: Similar to the add operation, the remove or delete operation is also a </a:t>
            </a:r>
            <a:r>
              <a:rPr lang="en-IE" dirty="0" smtClean="0"/>
              <a:t>matter</a:t>
            </a:r>
            <a:r>
              <a:rPr lang="ga-IE" dirty="0" smtClean="0"/>
              <a:t> </a:t>
            </a:r>
            <a:r>
              <a:rPr lang="en-IE" dirty="0" smtClean="0"/>
              <a:t>of </a:t>
            </a:r>
            <a:r>
              <a:rPr lang="en-IE" dirty="0"/>
              <a:t>changing links. For example, to delete the third node in Figure </a:t>
            </a:r>
            <a:r>
              <a:rPr lang="en-IE" dirty="0" smtClean="0"/>
              <a:t>, </a:t>
            </a:r>
            <a:r>
              <a:rPr lang="en-IE" dirty="0"/>
              <a:t>you </a:t>
            </a:r>
            <a:r>
              <a:rPr lang="en-IE" dirty="0" smtClean="0"/>
              <a:t>would</a:t>
            </a:r>
            <a:r>
              <a:rPr lang="ga-IE" dirty="0" smtClean="0"/>
              <a:t> </a:t>
            </a:r>
            <a:r>
              <a:rPr lang="en-IE" dirty="0" smtClean="0"/>
              <a:t>change </a:t>
            </a:r>
            <a:r>
              <a:rPr lang="en-IE" dirty="0"/>
              <a:t>the link for the second node to a null value. The third node will now be </a:t>
            </a:r>
            <a:r>
              <a:rPr lang="en-IE" dirty="0" smtClean="0"/>
              <a:t>an</a:t>
            </a:r>
            <a:r>
              <a:rPr lang="ga-IE" dirty="0" smtClean="0"/>
              <a:t> </a:t>
            </a:r>
            <a:r>
              <a:rPr lang="en-IE" dirty="0" smtClean="0"/>
              <a:t>unreferenced </a:t>
            </a:r>
            <a:r>
              <a:rPr lang="en-IE" dirty="0"/>
              <a:t>piece of memory, and it will eventually be returned to the pool of </a:t>
            </a:r>
            <a:r>
              <a:rPr lang="en-IE" dirty="0" smtClean="0"/>
              <a:t>available</a:t>
            </a:r>
            <a:r>
              <a:rPr lang="ga-IE" dirty="0" smtClean="0"/>
              <a:t> </a:t>
            </a:r>
            <a:r>
              <a:rPr lang="en-IE" dirty="0" smtClean="0"/>
              <a:t>memory</a:t>
            </a:r>
            <a:r>
              <a:rPr lang="en-IE" dirty="0"/>
              <a:t>.</a:t>
            </a:r>
          </a:p>
          <a:p>
            <a:r>
              <a:rPr lang="en-IE" b="1" dirty="0" smtClean="0">
                <a:solidFill>
                  <a:srgbClr val="FFC000"/>
                </a:solidFill>
              </a:rPr>
              <a:t>Find</a:t>
            </a:r>
            <a:r>
              <a:rPr lang="en-IE" dirty="0"/>
              <a:t>: The find operation finds a node with a given value in the linked list. To find </a:t>
            </a:r>
            <a:r>
              <a:rPr lang="en-IE" dirty="0" smtClean="0"/>
              <a:t>a</a:t>
            </a:r>
            <a:r>
              <a:rPr lang="ga-IE" dirty="0" smtClean="0"/>
              <a:t> </a:t>
            </a:r>
            <a:r>
              <a:rPr lang="en-IE" dirty="0" smtClean="0"/>
              <a:t>value</a:t>
            </a:r>
            <a:r>
              <a:rPr lang="en-IE" dirty="0"/>
              <a:t>, you generally start from the head node and check whether the value </a:t>
            </a:r>
            <a:r>
              <a:rPr lang="en-IE" dirty="0" smtClean="0"/>
              <a:t>matches.</a:t>
            </a:r>
            <a:r>
              <a:rPr lang="ga-IE" dirty="0" smtClean="0"/>
              <a:t> </a:t>
            </a:r>
            <a:r>
              <a:rPr lang="en-IE" dirty="0" smtClean="0"/>
              <a:t>If </a:t>
            </a:r>
            <a:r>
              <a:rPr lang="en-IE" dirty="0"/>
              <a:t>not, you follow the link to the next node and continue the find operation until </a:t>
            </a:r>
            <a:r>
              <a:rPr lang="en-IE" dirty="0" smtClean="0"/>
              <a:t>you</a:t>
            </a:r>
            <a:r>
              <a:rPr lang="ga-IE" dirty="0" smtClean="0"/>
              <a:t> </a:t>
            </a:r>
            <a:r>
              <a:rPr lang="en-IE" dirty="0" smtClean="0"/>
              <a:t>reach </a:t>
            </a:r>
            <a:r>
              <a:rPr lang="en-IE" dirty="0"/>
              <a:t>the end of the list, which happens when you encounter a null link.</a:t>
            </a:r>
            <a:endParaRPr lang="en-GB" dirty="0"/>
          </a:p>
        </p:txBody>
      </p:sp>
      <p:pic>
        <p:nvPicPr>
          <p:cNvPr id="4" name="Picture 3"/>
          <p:cNvPicPr>
            <a:picLocks noChangeAspect="1"/>
          </p:cNvPicPr>
          <p:nvPr/>
        </p:nvPicPr>
        <p:blipFill>
          <a:blip r:embed="rId2"/>
          <a:stretch>
            <a:fillRect/>
          </a:stretch>
        </p:blipFill>
        <p:spPr>
          <a:xfrm>
            <a:off x="8635940" y="2449560"/>
            <a:ext cx="3556060" cy="1096555"/>
          </a:xfrm>
          <a:prstGeom prst="rect">
            <a:avLst/>
          </a:prstGeom>
        </p:spPr>
      </p:pic>
    </p:spTree>
    <p:extLst>
      <p:ext uri="{BB962C8B-B14F-4D97-AF65-F5344CB8AC3E}">
        <p14:creationId xmlns:p14="http://schemas.microsoft.com/office/powerpoint/2010/main" val="39525311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709" y="751988"/>
            <a:ext cx="10571998" cy="970450"/>
          </a:xfrm>
        </p:spPr>
        <p:txBody>
          <a:bodyPr/>
          <a:lstStyle/>
          <a:p>
            <a:r>
              <a:rPr lang="en-GB" dirty="0"/>
              <a:t>PERFORMANCE AND USAGE</a:t>
            </a:r>
          </a:p>
        </p:txBody>
      </p:sp>
      <p:sp>
        <p:nvSpPr>
          <p:cNvPr id="3" name="Content Placeholder 2"/>
          <p:cNvSpPr>
            <a:spLocks noGrp="1"/>
          </p:cNvSpPr>
          <p:nvPr>
            <p:ph idx="1"/>
          </p:nvPr>
        </p:nvSpPr>
        <p:spPr>
          <a:xfrm>
            <a:off x="301841" y="2185988"/>
            <a:ext cx="11376245" cy="4418658"/>
          </a:xfrm>
        </p:spPr>
        <p:txBody>
          <a:bodyPr>
            <a:normAutofit fontScale="70000" lnSpcReduction="20000"/>
          </a:bodyPr>
          <a:lstStyle/>
          <a:p>
            <a:r>
              <a:rPr lang="en-IE" dirty="0" smtClean="0"/>
              <a:t>A </a:t>
            </a:r>
            <a:r>
              <a:rPr lang="en-IE" dirty="0"/>
              <a:t>linked list does not allow random access to its items. The only way to get to an item is </a:t>
            </a:r>
            <a:r>
              <a:rPr lang="en-IE" dirty="0" smtClean="0"/>
              <a:t>to</a:t>
            </a:r>
            <a:r>
              <a:rPr lang="ga-IE" dirty="0" smtClean="0"/>
              <a:t> </a:t>
            </a:r>
            <a:r>
              <a:rPr lang="en-IE" dirty="0" smtClean="0"/>
              <a:t>start </a:t>
            </a:r>
            <a:r>
              <a:rPr lang="en-IE" dirty="0"/>
              <a:t>from the head node and follow the links from there. As a result, linked lists are </a:t>
            </a:r>
            <a:r>
              <a:rPr lang="en-IE" dirty="0" smtClean="0"/>
              <a:t>slow</a:t>
            </a:r>
            <a:r>
              <a:rPr lang="ga-IE" dirty="0" smtClean="0"/>
              <a:t> </a:t>
            </a:r>
            <a:r>
              <a:rPr lang="en-IE" dirty="0" smtClean="0"/>
              <a:t>at </a:t>
            </a:r>
            <a:r>
              <a:rPr lang="en-IE" dirty="0"/>
              <a:t>retrieving data. </a:t>
            </a:r>
            <a:endParaRPr lang="ga-IE" dirty="0" smtClean="0"/>
          </a:p>
          <a:p>
            <a:r>
              <a:rPr lang="en-IE" dirty="0" smtClean="0"/>
              <a:t>However</a:t>
            </a:r>
            <a:r>
              <a:rPr lang="en-IE" dirty="0"/>
              <a:t>, for insert and delete operations, linked lists are extremely </a:t>
            </a:r>
            <a:r>
              <a:rPr lang="en-IE" dirty="0" smtClean="0"/>
              <a:t>fast,</a:t>
            </a:r>
            <a:r>
              <a:rPr lang="ga-IE" dirty="0" smtClean="0"/>
              <a:t> </a:t>
            </a:r>
            <a:r>
              <a:rPr lang="en-IE" dirty="0" smtClean="0"/>
              <a:t>because </a:t>
            </a:r>
            <a:r>
              <a:rPr lang="en-IE" dirty="0"/>
              <a:t>insertion or deletion of a node involves simply changing a link. </a:t>
            </a:r>
            <a:endParaRPr lang="ga-IE" dirty="0" smtClean="0"/>
          </a:p>
          <a:p>
            <a:r>
              <a:rPr lang="en-IE" dirty="0" smtClean="0"/>
              <a:t>In </a:t>
            </a:r>
            <a:r>
              <a:rPr lang="en-IE" dirty="0"/>
              <a:t>fact, a linked list provides an alternative way to implement the queue and the stack </a:t>
            </a:r>
            <a:r>
              <a:rPr lang="en-IE" dirty="0" smtClean="0"/>
              <a:t>data</a:t>
            </a:r>
            <a:r>
              <a:rPr lang="ga-IE" dirty="0" smtClean="0"/>
              <a:t> </a:t>
            </a:r>
            <a:r>
              <a:rPr lang="en-IE" dirty="0" smtClean="0"/>
              <a:t>structures</a:t>
            </a:r>
            <a:r>
              <a:rPr lang="en-IE" dirty="0"/>
              <a:t>. If your requirements call for frequent access to data but you seldom need </a:t>
            </a:r>
            <a:r>
              <a:rPr lang="en-IE" dirty="0" smtClean="0"/>
              <a:t>to</a:t>
            </a:r>
            <a:r>
              <a:rPr lang="ga-IE" dirty="0" smtClean="0"/>
              <a:t> </a:t>
            </a:r>
            <a:r>
              <a:rPr lang="en-IE" dirty="0" smtClean="0"/>
              <a:t>insert </a:t>
            </a:r>
            <a:r>
              <a:rPr lang="en-IE" dirty="0"/>
              <a:t>or delete data, an array is the preferred implementation. If, however, your </a:t>
            </a:r>
            <a:r>
              <a:rPr lang="en-IE" dirty="0" smtClean="0"/>
              <a:t>requirements</a:t>
            </a:r>
            <a:r>
              <a:rPr lang="ga-IE" dirty="0" smtClean="0"/>
              <a:t> </a:t>
            </a:r>
            <a:r>
              <a:rPr lang="en-IE" dirty="0" smtClean="0"/>
              <a:t>call </a:t>
            </a:r>
            <a:r>
              <a:rPr lang="en-IE" dirty="0"/>
              <a:t>for frequent insert and delete operations, then a linked list may be a </a:t>
            </a:r>
            <a:r>
              <a:rPr lang="en-IE" dirty="0" smtClean="0"/>
              <a:t>better</a:t>
            </a:r>
            <a:r>
              <a:rPr lang="ga-IE" dirty="0" smtClean="0"/>
              <a:t> </a:t>
            </a:r>
            <a:r>
              <a:rPr lang="en-GB" dirty="0" smtClean="0"/>
              <a:t>implementation</a:t>
            </a:r>
            <a:r>
              <a:rPr lang="en-GB" dirty="0"/>
              <a:t>.</a:t>
            </a:r>
            <a:endParaRPr lang="en-IE" dirty="0"/>
          </a:p>
        </p:txBody>
      </p:sp>
    </p:spTree>
    <p:extLst>
      <p:ext uri="{BB962C8B-B14F-4D97-AF65-F5344CB8AC3E}">
        <p14:creationId xmlns:p14="http://schemas.microsoft.com/office/powerpoint/2010/main" val="6957733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Types of Linked List - Singly Linked List </a:t>
            </a:r>
            <a:br>
              <a:rPr lang="en-IE" dirty="0"/>
            </a:br>
            <a:endParaRPr lang="en-IE" dirty="0"/>
          </a:p>
        </p:txBody>
      </p:sp>
      <p:sp>
        <p:nvSpPr>
          <p:cNvPr id="3" name="Content Placeholder 2"/>
          <p:cNvSpPr>
            <a:spLocks noGrp="1"/>
          </p:cNvSpPr>
          <p:nvPr>
            <p:ph idx="1"/>
          </p:nvPr>
        </p:nvSpPr>
        <p:spPr>
          <a:xfrm>
            <a:off x="110836" y="2022764"/>
            <a:ext cx="11567250" cy="4581882"/>
          </a:xfrm>
        </p:spPr>
        <p:txBody>
          <a:bodyPr/>
          <a:lstStyle/>
          <a:p>
            <a:r>
              <a:rPr lang="en-IE" dirty="0"/>
              <a:t>Singly Linked List: Singly linked lists contain nodes which have a data part and an address part, i.e., Next, which points to the next node in the sequence of nodes. The next pointer of the last node will point to null.</a:t>
            </a:r>
          </a:p>
          <a:p>
            <a:endParaRPr lang="en-IE" dirty="0"/>
          </a:p>
          <a:p>
            <a:endParaRPr lang="en-IE" dirty="0"/>
          </a:p>
        </p:txBody>
      </p:sp>
      <p:pic>
        <p:nvPicPr>
          <p:cNvPr id="4" name="Picture 3"/>
          <p:cNvPicPr>
            <a:picLocks noChangeAspect="1"/>
          </p:cNvPicPr>
          <p:nvPr/>
        </p:nvPicPr>
        <p:blipFill>
          <a:blip r:embed="rId2"/>
          <a:stretch>
            <a:fillRect/>
          </a:stretch>
        </p:blipFill>
        <p:spPr>
          <a:xfrm>
            <a:off x="3393210" y="4839421"/>
            <a:ext cx="5620522" cy="1524434"/>
          </a:xfrm>
          <a:prstGeom prst="rect">
            <a:avLst/>
          </a:prstGeom>
        </p:spPr>
      </p:pic>
    </p:spTree>
    <p:extLst>
      <p:ext uri="{BB962C8B-B14F-4D97-AF65-F5344CB8AC3E}">
        <p14:creationId xmlns:p14="http://schemas.microsoft.com/office/powerpoint/2010/main" val="41816292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Doubly Linked List</a:t>
            </a:r>
          </a:p>
        </p:txBody>
      </p:sp>
      <p:sp>
        <p:nvSpPr>
          <p:cNvPr id="3" name="Content Placeholder 2"/>
          <p:cNvSpPr>
            <a:spLocks noGrp="1"/>
          </p:cNvSpPr>
          <p:nvPr>
            <p:ph idx="1"/>
          </p:nvPr>
        </p:nvSpPr>
        <p:spPr>
          <a:xfrm>
            <a:off x="461818" y="2185988"/>
            <a:ext cx="11157963" cy="3035518"/>
          </a:xfrm>
        </p:spPr>
        <p:txBody>
          <a:bodyPr>
            <a:normAutofit fontScale="85000" lnSpcReduction="10000"/>
          </a:bodyPr>
          <a:lstStyle/>
          <a:p>
            <a:r>
              <a:rPr lang="en-IE" sz="2400" dirty="0" smtClean="0"/>
              <a:t>In </a:t>
            </a:r>
            <a:r>
              <a:rPr lang="en-IE" sz="2400" dirty="0"/>
              <a:t>a doubly linked list, each node contains two links - the first link points to the previous node and the next link points to the next node in the sequence.</a:t>
            </a:r>
          </a:p>
          <a:p>
            <a:r>
              <a:rPr lang="en-IE" sz="2400" dirty="0"/>
              <a:t> The </a:t>
            </a:r>
            <a:r>
              <a:rPr lang="en-IE" sz="2400" dirty="0" err="1"/>
              <a:t>prev</a:t>
            </a:r>
            <a:r>
              <a:rPr lang="en-IE" sz="2400" dirty="0"/>
              <a:t> pointer of the first node and next pointer of the last node will point to null</a:t>
            </a:r>
            <a:r>
              <a:rPr lang="en-IE" sz="2400" dirty="0" smtClean="0"/>
              <a:t>.</a:t>
            </a:r>
            <a:endParaRPr lang="ga-IE" sz="2400" dirty="0" smtClean="0"/>
          </a:p>
          <a:p>
            <a:r>
              <a:rPr lang="en-IE" sz="2400" dirty="0"/>
              <a:t>The .NET Framework provides a </a:t>
            </a:r>
            <a:r>
              <a:rPr lang="en-IE" sz="2400" dirty="0" err="1"/>
              <a:t>LinkedList</a:t>
            </a:r>
            <a:r>
              <a:rPr lang="en-IE" sz="2400" dirty="0"/>
              <a:t> class as part of the </a:t>
            </a:r>
            <a:r>
              <a:rPr lang="en-IE" sz="2400" dirty="0" err="1" smtClean="0"/>
              <a:t>System.Collections.Generic</a:t>
            </a:r>
            <a:r>
              <a:rPr lang="ga-IE" sz="2400" dirty="0" smtClean="0"/>
              <a:t> </a:t>
            </a:r>
            <a:r>
              <a:rPr lang="en-IE" sz="2400" dirty="0" smtClean="0"/>
              <a:t>namespace</a:t>
            </a:r>
            <a:r>
              <a:rPr lang="en-IE" sz="2400" dirty="0"/>
              <a:t>. This class implements a homogeneous doubly linked list of the specified </a:t>
            </a:r>
            <a:r>
              <a:rPr lang="en-IE" sz="2400" dirty="0" smtClean="0"/>
              <a:t>data</a:t>
            </a:r>
            <a:r>
              <a:rPr lang="ga-IE" sz="2400" dirty="0" smtClean="0"/>
              <a:t> </a:t>
            </a:r>
            <a:r>
              <a:rPr lang="en-GB" sz="2400" dirty="0" smtClean="0"/>
              <a:t>type</a:t>
            </a:r>
            <a:r>
              <a:rPr lang="en-GB" sz="2400" dirty="0"/>
              <a:t>.</a:t>
            </a:r>
            <a:endParaRPr lang="en-IE" sz="2400" dirty="0"/>
          </a:p>
          <a:p>
            <a:endParaRPr lang="en-IE" dirty="0"/>
          </a:p>
        </p:txBody>
      </p:sp>
      <p:pic>
        <p:nvPicPr>
          <p:cNvPr id="4" name="Picture 3"/>
          <p:cNvPicPr>
            <a:picLocks noChangeAspect="1"/>
          </p:cNvPicPr>
          <p:nvPr/>
        </p:nvPicPr>
        <p:blipFill>
          <a:blip r:embed="rId2"/>
          <a:stretch>
            <a:fillRect/>
          </a:stretch>
        </p:blipFill>
        <p:spPr>
          <a:xfrm>
            <a:off x="2150484" y="5471672"/>
            <a:ext cx="7780629" cy="1179294"/>
          </a:xfrm>
          <a:prstGeom prst="rect">
            <a:avLst/>
          </a:prstGeom>
        </p:spPr>
      </p:pic>
    </p:spTree>
    <p:extLst>
      <p:ext uri="{BB962C8B-B14F-4D97-AF65-F5344CB8AC3E}">
        <p14:creationId xmlns:p14="http://schemas.microsoft.com/office/powerpoint/2010/main" val="15269006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Circular Linked List:</a:t>
            </a:r>
          </a:p>
        </p:txBody>
      </p:sp>
      <p:sp>
        <p:nvSpPr>
          <p:cNvPr id="3" name="Content Placeholder 2"/>
          <p:cNvSpPr>
            <a:spLocks noGrp="1"/>
          </p:cNvSpPr>
          <p:nvPr>
            <p:ph idx="1"/>
          </p:nvPr>
        </p:nvSpPr>
        <p:spPr/>
        <p:txBody>
          <a:bodyPr/>
          <a:lstStyle/>
          <a:p>
            <a:r>
              <a:rPr lang="en-IE" b="1" dirty="0"/>
              <a:t>Circular Linked List: </a:t>
            </a:r>
            <a:r>
              <a:rPr lang="en-IE" dirty="0"/>
              <a:t>In the circular linked list, the next of the last node will point to the first node, thus forming a circular chain.</a:t>
            </a:r>
          </a:p>
          <a:p>
            <a:endParaRPr lang="en-IE" dirty="0"/>
          </a:p>
          <a:p>
            <a:endParaRPr lang="en-IE" dirty="0"/>
          </a:p>
        </p:txBody>
      </p:sp>
      <p:pic>
        <p:nvPicPr>
          <p:cNvPr id="4" name="Picture 3"/>
          <p:cNvPicPr>
            <a:picLocks noChangeAspect="1"/>
          </p:cNvPicPr>
          <p:nvPr/>
        </p:nvPicPr>
        <p:blipFill>
          <a:blip r:embed="rId2"/>
          <a:stretch>
            <a:fillRect/>
          </a:stretch>
        </p:blipFill>
        <p:spPr>
          <a:xfrm>
            <a:off x="2807710" y="4510231"/>
            <a:ext cx="5394907" cy="1604241"/>
          </a:xfrm>
          <a:prstGeom prst="rect">
            <a:avLst/>
          </a:prstGeom>
        </p:spPr>
      </p:pic>
    </p:spTree>
    <p:extLst>
      <p:ext uri="{BB962C8B-B14F-4D97-AF65-F5344CB8AC3E}">
        <p14:creationId xmlns:p14="http://schemas.microsoft.com/office/powerpoint/2010/main" val="2922985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Doubly Circular Linked List</a:t>
            </a:r>
          </a:p>
        </p:txBody>
      </p:sp>
      <p:sp>
        <p:nvSpPr>
          <p:cNvPr id="3" name="Content Placeholder 2"/>
          <p:cNvSpPr>
            <a:spLocks noGrp="1"/>
          </p:cNvSpPr>
          <p:nvPr>
            <p:ph idx="1"/>
          </p:nvPr>
        </p:nvSpPr>
        <p:spPr/>
        <p:txBody>
          <a:bodyPr/>
          <a:lstStyle/>
          <a:p>
            <a:r>
              <a:rPr lang="en-IE" b="1" dirty="0"/>
              <a:t>Doubly Circular Linked List:</a:t>
            </a:r>
            <a:r>
              <a:rPr lang="en-IE" dirty="0"/>
              <a:t> In this type of linked list, the next of the last node will point to the first node and the previous pointer of the first node will point to the last node.</a:t>
            </a:r>
          </a:p>
          <a:p>
            <a:endParaRPr lang="en-IE" dirty="0"/>
          </a:p>
          <a:p>
            <a:endParaRPr lang="en-IE" dirty="0"/>
          </a:p>
        </p:txBody>
      </p:sp>
      <p:pic>
        <p:nvPicPr>
          <p:cNvPr id="4" name="Picture 3"/>
          <p:cNvPicPr>
            <a:picLocks noChangeAspect="1"/>
          </p:cNvPicPr>
          <p:nvPr/>
        </p:nvPicPr>
        <p:blipFill>
          <a:blip r:embed="rId2"/>
          <a:stretch>
            <a:fillRect/>
          </a:stretch>
        </p:blipFill>
        <p:spPr>
          <a:xfrm>
            <a:off x="2640589" y="4726419"/>
            <a:ext cx="5533593" cy="1840743"/>
          </a:xfrm>
          <a:prstGeom prst="rect">
            <a:avLst/>
          </a:prstGeom>
        </p:spPr>
      </p:pic>
    </p:spTree>
    <p:extLst>
      <p:ext uri="{BB962C8B-B14F-4D97-AF65-F5344CB8AC3E}">
        <p14:creationId xmlns:p14="http://schemas.microsoft.com/office/powerpoint/2010/main" val="346000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Using Collections 1.0 – can grow in size</a:t>
            </a:r>
            <a:endParaRPr lang="en-GB" dirty="0"/>
          </a:p>
        </p:txBody>
      </p:sp>
      <p:pic>
        <p:nvPicPr>
          <p:cNvPr id="4" name="Content Placeholder 3"/>
          <p:cNvPicPr>
            <a:picLocks noGrp="1" noChangeAspect="1"/>
          </p:cNvPicPr>
          <p:nvPr>
            <p:ph idx="1"/>
          </p:nvPr>
        </p:nvPicPr>
        <p:blipFill>
          <a:blip r:embed="rId2"/>
          <a:stretch>
            <a:fillRect/>
          </a:stretch>
        </p:blipFill>
        <p:spPr>
          <a:xfrm>
            <a:off x="3971584" y="2185988"/>
            <a:ext cx="4445682" cy="4418012"/>
          </a:xfrm>
          <a:prstGeom prst="rect">
            <a:avLst/>
          </a:prstGeom>
        </p:spPr>
      </p:pic>
    </p:spTree>
    <p:extLst>
      <p:ext uri="{BB962C8B-B14F-4D97-AF65-F5344CB8AC3E}">
        <p14:creationId xmlns:p14="http://schemas.microsoft.com/office/powerpoint/2010/main" val="5513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Uses range of methods to work with</a:t>
            </a:r>
            <a:endParaRPr lang="en-GB" dirty="0"/>
          </a:p>
        </p:txBody>
      </p:sp>
      <p:pic>
        <p:nvPicPr>
          <p:cNvPr id="4" name="Content Placeholder 3"/>
          <p:cNvPicPr>
            <a:picLocks noGrp="1" noChangeAspect="1"/>
          </p:cNvPicPr>
          <p:nvPr>
            <p:ph idx="1"/>
          </p:nvPr>
        </p:nvPicPr>
        <p:blipFill>
          <a:blip r:embed="rId2"/>
          <a:stretch>
            <a:fillRect/>
          </a:stretch>
        </p:blipFill>
        <p:spPr>
          <a:xfrm>
            <a:off x="3944928" y="2185988"/>
            <a:ext cx="4498993" cy="4418012"/>
          </a:xfrm>
          <a:prstGeom prst="rect">
            <a:avLst/>
          </a:prstGeom>
        </p:spPr>
      </p:pic>
    </p:spTree>
    <p:extLst>
      <p:ext uri="{BB962C8B-B14F-4D97-AF65-F5344CB8AC3E}">
        <p14:creationId xmlns:p14="http://schemas.microsoft.com/office/powerpoint/2010/main" val="462091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1121</TotalTime>
  <Words>1989</Words>
  <Application>Microsoft Office PowerPoint</Application>
  <PresentationFormat>Widescreen</PresentationFormat>
  <Paragraphs>172</Paragraphs>
  <Slides>79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Calibri</vt:lpstr>
      <vt:lpstr>Candara</vt:lpstr>
      <vt:lpstr>Century Gothic</vt:lpstr>
      <vt:lpstr>Eras Medium ITC</vt:lpstr>
      <vt:lpstr>Wingdings 2</vt:lpstr>
      <vt:lpstr>Quotable</vt:lpstr>
      <vt:lpstr>Collections and Generics</vt:lpstr>
      <vt:lpstr>PowerPoint Presentation</vt:lpstr>
      <vt:lpstr>What are Generics/Need for Generics</vt:lpstr>
      <vt:lpstr>What are Generics/Need for Generics</vt:lpstr>
      <vt:lpstr>PowerPoint Presentation</vt:lpstr>
      <vt:lpstr>PowerPoint Presentation</vt:lpstr>
      <vt:lpstr>PowerPoint Presentation</vt:lpstr>
      <vt:lpstr>Using Collections 1.0 – can grow in size</vt:lpstr>
      <vt:lpstr>Uses range of methods to work with</vt:lpstr>
      <vt:lpstr>PowerPoint Presentation</vt:lpstr>
      <vt:lpstr>PowerPoint Presentation</vt:lpstr>
      <vt:lpstr>Collections</vt:lpstr>
      <vt:lpstr>Generic collections and non-generic collections</vt:lpstr>
      <vt:lpstr>Generics has best of both the worlds</vt:lpstr>
      <vt:lpstr>PowerPoint Presentation</vt:lpstr>
      <vt:lpstr>Lists</vt:lpstr>
      <vt:lpstr>What are Lists ?</vt:lpstr>
      <vt:lpstr>The C# List&lt;T&gt; Object  </vt:lpstr>
      <vt:lpstr>Using List&lt;T&gt;</vt:lpstr>
      <vt:lpstr>PowerPoint Presentation</vt:lpstr>
      <vt:lpstr>Creating List&lt;T&gt; object  </vt:lpstr>
      <vt:lpstr>PowerPoint Presentation</vt:lpstr>
      <vt:lpstr>Adding items to a List  </vt:lpstr>
      <vt:lpstr>AddRange()</vt:lpstr>
      <vt:lpstr>Reading from a List</vt:lpstr>
      <vt:lpstr>  Insert Items at a Position in a C# List  </vt:lpstr>
      <vt:lpstr>Remove Items of a C# List</vt:lpstr>
      <vt:lpstr>PowerPoint Presentation</vt:lpstr>
      <vt:lpstr>Find an Item in a C# List </vt:lpstr>
      <vt:lpstr>PowerPoint Presentation</vt:lpstr>
      <vt:lpstr>Sort a C# List Items  </vt:lpstr>
      <vt:lpstr>PowerPoint Presentation</vt:lpstr>
      <vt:lpstr>Reverse an ArrayList  </vt:lpstr>
      <vt:lpstr>Search a C# List </vt:lpstr>
      <vt:lpstr>Queue </vt:lpstr>
      <vt:lpstr>Generic queue collection class </vt:lpstr>
      <vt:lpstr>PowerPoint Presentation</vt:lpstr>
      <vt:lpstr>Common Methods in Collection Queue</vt:lpstr>
      <vt:lpstr>PowerPoint Presentation</vt:lpstr>
      <vt:lpstr>PowerPoint Presentation</vt:lpstr>
      <vt:lpstr>PowerPoint Presentation</vt:lpstr>
      <vt:lpstr>PowerPoint Presentation</vt:lpstr>
      <vt:lpstr>PowerPoint Presentation</vt:lpstr>
      <vt:lpstr>PowerPoint Presentation</vt:lpstr>
      <vt:lpstr>Stacks</vt:lpstr>
      <vt:lpstr>Stack</vt:lpstr>
      <vt:lpstr>Some methods in the stack class</vt:lpstr>
      <vt:lpstr>PowerPoint Presentation</vt:lpstr>
      <vt:lpstr>PowerPoint Presentation</vt:lpstr>
      <vt:lpstr>PowerPoint Presentation</vt:lpstr>
      <vt:lpstr>PowerPoint Presentation</vt:lpstr>
      <vt:lpstr>PowerPoint Presentation</vt:lpstr>
      <vt:lpstr>Dictionary</vt:lpstr>
      <vt:lpstr>What is a Dictionary</vt:lpstr>
      <vt:lpstr>What is a Dictionary</vt:lpstr>
      <vt:lpstr>Important properties of Dictionary</vt:lpstr>
      <vt:lpstr>Important Methods of Dictionary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Linked Lists</vt:lpstr>
      <vt:lpstr>What is a Linked List? </vt:lpstr>
      <vt:lpstr>Linked List</vt:lpstr>
      <vt:lpstr>Common operations</vt:lpstr>
      <vt:lpstr>Common operations</vt:lpstr>
      <vt:lpstr>PERFORMANCE AND USAGE</vt:lpstr>
      <vt:lpstr>Types of Linked List - Singly Linked List  </vt:lpstr>
      <vt:lpstr>Doubly Linked List</vt:lpstr>
      <vt:lpstr>Circular Linked List:</vt:lpstr>
      <vt:lpstr>Doubly Circular Linked List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 data collections using the generic list type</dc:title>
  <dc:creator>COB12;Angela Richard</dc:creator>
  <cp:lastModifiedBy>COB Tutor</cp:lastModifiedBy>
  <cp:revision>140</cp:revision>
  <dcterms:created xsi:type="dcterms:W3CDTF">2019-02-15T10:31:49Z</dcterms:created>
  <dcterms:modified xsi:type="dcterms:W3CDTF">2019-03-19T10:01:35Z</dcterms:modified>
</cp:coreProperties>
</file>