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260" r:id="rId6"/>
    <p:sldId id="284" r:id="rId7"/>
    <p:sldId id="261" r:id="rId8"/>
    <p:sldId id="264" r:id="rId9"/>
    <p:sldId id="267" r:id="rId10"/>
    <p:sldId id="266" r:id="rId11"/>
    <p:sldId id="265" r:id="rId12"/>
    <p:sldId id="268" r:id="rId13"/>
    <p:sldId id="269" r:id="rId14"/>
    <p:sldId id="271" r:id="rId15"/>
    <p:sldId id="272" r:id="rId16"/>
    <p:sldId id="273" r:id="rId17"/>
    <p:sldId id="274" r:id="rId18"/>
    <p:sldId id="275" r:id="rId19"/>
    <p:sldId id="280" r:id="rId20"/>
    <p:sldId id="277" r:id="rId21"/>
    <p:sldId id="279" r:id="rId22"/>
    <p:sldId id="278" r:id="rId23"/>
    <p:sldId id="281"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783" autoAdjust="0"/>
  </p:normalViewPr>
  <p:slideViewPr>
    <p:cSldViewPr snapToGrid="0">
      <p:cViewPr varScale="1">
        <p:scale>
          <a:sx n="101" d="100"/>
          <a:sy n="101" d="100"/>
        </p:scale>
        <p:origin x="93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36242-818A-4ABD-8F01-82A5A57CD754}" type="datetimeFigureOut">
              <a:rPr lang="en-GB" smtClean="0"/>
              <a:t>25/03/2019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0F321-6182-4C1F-A13F-E52A73A92786}" type="slidenum">
              <a:rPr lang="en-GB" smtClean="0"/>
              <a:t>‹#›</a:t>
            </a:fld>
            <a:endParaRPr lang="en-GB"/>
          </a:p>
        </p:txBody>
      </p:sp>
    </p:spTree>
    <p:extLst>
      <p:ext uri="{BB962C8B-B14F-4D97-AF65-F5344CB8AC3E}">
        <p14:creationId xmlns:p14="http://schemas.microsoft.com/office/powerpoint/2010/main" val="3941511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A210F321-6182-4C1F-A13F-E52A73A92786}" type="slidenum">
              <a:rPr lang="en-GB" smtClean="0"/>
              <a:t>21</a:t>
            </a:fld>
            <a:endParaRPr lang="en-GB"/>
          </a:p>
        </p:txBody>
      </p:sp>
    </p:spTree>
    <p:extLst>
      <p:ext uri="{BB962C8B-B14F-4D97-AF65-F5344CB8AC3E}">
        <p14:creationId xmlns:p14="http://schemas.microsoft.com/office/powerpoint/2010/main" val="19608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A210F321-6182-4C1F-A13F-E52A73A92786}" type="slidenum">
              <a:rPr lang="en-GB" smtClean="0"/>
              <a:t>22</a:t>
            </a:fld>
            <a:endParaRPr lang="en-GB"/>
          </a:p>
        </p:txBody>
      </p:sp>
    </p:spTree>
    <p:extLst>
      <p:ext uri="{BB962C8B-B14F-4D97-AF65-F5344CB8AC3E}">
        <p14:creationId xmlns:p14="http://schemas.microsoft.com/office/powerpoint/2010/main" val="1784933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namespace </a:t>
            </a:r>
            <a:r>
              <a:rPr lang="en-GB" sz="1200" kern="1200" dirty="0" err="1">
                <a:solidFill>
                  <a:schemeClr val="tx1"/>
                </a:solidFill>
                <a:latin typeface="+mn-lt"/>
                <a:ea typeface="+mn-ea"/>
                <a:cs typeface="+mn-cs"/>
              </a:rPr>
              <a:t>ConsoleAppQuickSort</a:t>
            </a:r>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a:t>
            </a:r>
          </a:p>
          <a:p>
            <a:r>
              <a:rPr lang="en-GB" sz="1200" kern="1200" dirty="0">
                <a:solidFill>
                  <a:schemeClr val="tx1"/>
                </a:solidFill>
                <a:latin typeface="+mn-lt"/>
                <a:ea typeface="+mn-ea"/>
                <a:cs typeface="+mn-cs"/>
              </a:rPr>
              <a:t>    class Program</a:t>
            </a:r>
          </a:p>
          <a:p>
            <a:r>
              <a:rPr lang="en-GB" sz="1200" kern="1200" dirty="0">
                <a:solidFill>
                  <a:schemeClr val="tx1"/>
                </a:solidFill>
                <a:latin typeface="+mn-lt"/>
                <a:ea typeface="+mn-ea"/>
                <a:cs typeface="+mn-cs"/>
              </a:rPr>
              <a:t>    {</a:t>
            </a:r>
          </a:p>
          <a:p>
            <a:r>
              <a:rPr lang="en-IE" sz="1200" kern="1200" dirty="0">
                <a:solidFill>
                  <a:schemeClr val="tx1"/>
                </a:solidFill>
                <a:latin typeface="+mn-lt"/>
                <a:ea typeface="+mn-ea"/>
                <a:cs typeface="+mn-cs"/>
              </a:rPr>
              <a:t>        /* This function takes last element as pivot, </a:t>
            </a:r>
          </a:p>
          <a:p>
            <a:r>
              <a:rPr lang="en-IE" sz="1200" kern="1200" dirty="0">
                <a:solidFill>
                  <a:schemeClr val="tx1"/>
                </a:solidFill>
                <a:latin typeface="+mn-lt"/>
                <a:ea typeface="+mn-ea"/>
                <a:cs typeface="+mn-cs"/>
              </a:rPr>
              <a:t>    places the pivot element at its correct </a:t>
            </a:r>
          </a:p>
          <a:p>
            <a:r>
              <a:rPr lang="en-IE" sz="1200" kern="1200" dirty="0">
                <a:solidFill>
                  <a:schemeClr val="tx1"/>
                </a:solidFill>
                <a:latin typeface="+mn-lt"/>
                <a:ea typeface="+mn-ea"/>
                <a:cs typeface="+mn-cs"/>
              </a:rPr>
              <a:t>    position in sorted array, and places all </a:t>
            </a:r>
          </a:p>
          <a:p>
            <a:r>
              <a:rPr lang="en-IE" sz="1200" kern="1200" dirty="0">
                <a:solidFill>
                  <a:schemeClr val="tx1"/>
                </a:solidFill>
                <a:latin typeface="+mn-lt"/>
                <a:ea typeface="+mn-ea"/>
                <a:cs typeface="+mn-cs"/>
              </a:rPr>
              <a:t>    smaller (smaller than pivot) to left of </a:t>
            </a:r>
          </a:p>
          <a:p>
            <a:r>
              <a:rPr lang="en-IE" sz="1200" kern="1200" dirty="0">
                <a:solidFill>
                  <a:schemeClr val="tx1"/>
                </a:solidFill>
                <a:latin typeface="+mn-lt"/>
                <a:ea typeface="+mn-ea"/>
                <a:cs typeface="+mn-cs"/>
              </a:rPr>
              <a:t>    pivot and all greater elements to right </a:t>
            </a:r>
          </a:p>
          <a:p>
            <a:r>
              <a:rPr lang="en-GB" sz="1200" kern="1200" dirty="0">
                <a:solidFill>
                  <a:schemeClr val="tx1"/>
                </a:solidFill>
                <a:latin typeface="+mn-lt"/>
                <a:ea typeface="+mn-ea"/>
                <a:cs typeface="+mn-cs"/>
              </a:rPr>
              <a:t>    of pivot */</a:t>
            </a:r>
          </a:p>
          <a:p>
            <a:r>
              <a:rPr lang="en-GB" sz="1200" kern="1200" dirty="0">
                <a:solidFill>
                  <a:schemeClr val="tx1"/>
                </a:solidFill>
                <a:latin typeface="+mn-lt"/>
                <a:ea typeface="+mn-ea"/>
                <a:cs typeface="+mn-cs"/>
              </a:rPr>
              <a:t>        static int partition(int[] </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 int low,</a:t>
            </a:r>
          </a:p>
          <a:p>
            <a:r>
              <a:rPr lang="en-GB" sz="1200" kern="1200" dirty="0">
                <a:solidFill>
                  <a:schemeClr val="tx1"/>
                </a:solidFill>
                <a:latin typeface="+mn-lt"/>
                <a:ea typeface="+mn-ea"/>
                <a:cs typeface="+mn-cs"/>
              </a:rPr>
              <a:t>                                       int high)</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            int pivot = </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[high];</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            // index of smaller element </a:t>
            </a:r>
          </a:p>
          <a:p>
            <a:r>
              <a:rPr lang="en-GB" sz="1200" kern="1200" dirty="0">
                <a:solidFill>
                  <a:schemeClr val="tx1"/>
                </a:solidFill>
                <a:latin typeface="+mn-lt"/>
                <a:ea typeface="+mn-ea"/>
                <a:cs typeface="+mn-cs"/>
              </a:rPr>
              <a:t>            int </a:t>
            </a:r>
            <a:r>
              <a:rPr lang="en-GB" sz="1200" kern="1200" dirty="0" err="1">
                <a:solidFill>
                  <a:schemeClr val="tx1"/>
                </a:solidFill>
                <a:latin typeface="+mn-lt"/>
                <a:ea typeface="+mn-ea"/>
                <a:cs typeface="+mn-cs"/>
              </a:rPr>
              <a:t>i</a:t>
            </a:r>
            <a:r>
              <a:rPr lang="en-GB" sz="1200" kern="1200" dirty="0">
                <a:solidFill>
                  <a:schemeClr val="tx1"/>
                </a:solidFill>
                <a:latin typeface="+mn-lt"/>
                <a:ea typeface="+mn-ea"/>
                <a:cs typeface="+mn-cs"/>
              </a:rPr>
              <a:t> = (low - 1);</a:t>
            </a:r>
          </a:p>
          <a:p>
            <a:r>
              <a:rPr lang="en-IE" sz="1200" kern="1200" dirty="0">
                <a:solidFill>
                  <a:schemeClr val="tx1"/>
                </a:solidFill>
                <a:latin typeface="+mn-lt"/>
                <a:ea typeface="+mn-ea"/>
                <a:cs typeface="+mn-cs"/>
              </a:rPr>
              <a:t>            for (int j = low; j &lt; high; </a:t>
            </a:r>
            <a:r>
              <a:rPr lang="en-IE" sz="1200" kern="1200" dirty="0" err="1">
                <a:solidFill>
                  <a:schemeClr val="tx1"/>
                </a:solidFill>
                <a:latin typeface="+mn-lt"/>
                <a:ea typeface="+mn-ea"/>
                <a:cs typeface="+mn-cs"/>
              </a:rPr>
              <a:t>j++</a:t>
            </a:r>
            <a:r>
              <a:rPr lang="en-IE" sz="1200" kern="1200" dirty="0">
                <a:solidFill>
                  <a:schemeClr val="tx1"/>
                </a:solidFill>
                <a:latin typeface="+mn-lt"/>
                <a:ea typeface="+mn-ea"/>
                <a:cs typeface="+mn-cs"/>
              </a:rPr>
              <a:t>)</a:t>
            </a:r>
          </a:p>
          <a:p>
            <a:r>
              <a:rPr lang="en-GB" sz="1200" kern="1200" dirty="0">
                <a:solidFill>
                  <a:schemeClr val="tx1"/>
                </a:solidFill>
                <a:latin typeface="+mn-lt"/>
                <a:ea typeface="+mn-ea"/>
                <a:cs typeface="+mn-cs"/>
              </a:rPr>
              <a:t>            {</a:t>
            </a:r>
          </a:p>
          <a:p>
            <a:r>
              <a:rPr lang="en-IE" sz="1200" kern="1200" dirty="0">
                <a:solidFill>
                  <a:schemeClr val="tx1"/>
                </a:solidFill>
                <a:latin typeface="+mn-lt"/>
                <a:ea typeface="+mn-ea"/>
                <a:cs typeface="+mn-cs"/>
              </a:rPr>
              <a:t>                // If current element is smaller  </a:t>
            </a:r>
          </a:p>
          <a:p>
            <a:r>
              <a:rPr lang="en-IE" sz="1200" kern="1200" dirty="0">
                <a:solidFill>
                  <a:schemeClr val="tx1"/>
                </a:solidFill>
                <a:latin typeface="+mn-lt"/>
                <a:ea typeface="+mn-ea"/>
                <a:cs typeface="+mn-cs"/>
              </a:rPr>
              <a:t>                // than or equal to pivot </a:t>
            </a:r>
          </a:p>
          <a:p>
            <a:r>
              <a:rPr lang="en-GB" sz="1200" kern="1200" dirty="0">
                <a:solidFill>
                  <a:schemeClr val="tx1"/>
                </a:solidFill>
                <a:latin typeface="+mn-lt"/>
                <a:ea typeface="+mn-ea"/>
                <a:cs typeface="+mn-cs"/>
              </a:rPr>
              <a:t>                if (</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[j] &lt;= pivot)</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i</a:t>
            </a:r>
            <a:r>
              <a:rPr lang="en-GB" sz="1200" kern="1200" dirty="0">
                <a:solidFill>
                  <a:schemeClr val="tx1"/>
                </a:solidFill>
                <a:latin typeface="+mn-lt"/>
                <a:ea typeface="+mn-ea"/>
                <a:cs typeface="+mn-cs"/>
              </a:rPr>
              <a:t>++;</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                    // swap </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i</a:t>
            </a:r>
            <a:r>
              <a:rPr lang="en-GB" sz="1200" kern="1200" dirty="0">
                <a:solidFill>
                  <a:schemeClr val="tx1"/>
                </a:solidFill>
                <a:latin typeface="+mn-lt"/>
                <a:ea typeface="+mn-ea"/>
                <a:cs typeface="+mn-cs"/>
              </a:rPr>
              <a:t>] and </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[j] </a:t>
            </a:r>
          </a:p>
          <a:p>
            <a:r>
              <a:rPr lang="en-GB" sz="1200" kern="1200" dirty="0">
                <a:solidFill>
                  <a:schemeClr val="tx1"/>
                </a:solidFill>
                <a:latin typeface="+mn-lt"/>
                <a:ea typeface="+mn-ea"/>
                <a:cs typeface="+mn-cs"/>
              </a:rPr>
              <a:t>                    int temp = </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i</a:t>
            </a:r>
            <a:r>
              <a:rPr lang="en-GB" sz="1200" kern="1200" dirty="0">
                <a:solidFill>
                  <a:schemeClr val="tx1"/>
                </a:solidFill>
                <a:latin typeface="+mn-lt"/>
                <a:ea typeface="+mn-ea"/>
                <a:cs typeface="+mn-cs"/>
              </a:rPr>
              <a:t>];</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i</a:t>
            </a:r>
            <a:r>
              <a:rPr lang="en-GB" sz="1200" kern="1200" dirty="0">
                <a:solidFill>
                  <a:schemeClr val="tx1"/>
                </a:solidFill>
                <a:latin typeface="+mn-lt"/>
                <a:ea typeface="+mn-ea"/>
                <a:cs typeface="+mn-cs"/>
              </a:rPr>
              <a:t>] = </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[j];</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[j] = temp;</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            }</a:t>
            </a:r>
          </a:p>
          <a:p>
            <a:endParaRPr lang="en-GB" sz="1200" kern="1200" dirty="0">
              <a:solidFill>
                <a:schemeClr val="tx1"/>
              </a:solidFill>
              <a:latin typeface="+mn-lt"/>
              <a:ea typeface="+mn-ea"/>
              <a:cs typeface="+mn-cs"/>
            </a:endParaRPr>
          </a:p>
          <a:p>
            <a:r>
              <a:rPr lang="en-IE" sz="1200" kern="1200" dirty="0">
                <a:solidFill>
                  <a:schemeClr val="tx1"/>
                </a:solidFill>
                <a:latin typeface="+mn-lt"/>
                <a:ea typeface="+mn-ea"/>
                <a:cs typeface="+mn-cs"/>
              </a:rPr>
              <a:t>            // swap </a:t>
            </a:r>
            <a:r>
              <a:rPr lang="en-IE" sz="1200" kern="1200" dirty="0" err="1">
                <a:solidFill>
                  <a:schemeClr val="tx1"/>
                </a:solidFill>
                <a:latin typeface="+mn-lt"/>
                <a:ea typeface="+mn-ea"/>
                <a:cs typeface="+mn-cs"/>
              </a:rPr>
              <a:t>arr</a:t>
            </a:r>
            <a:r>
              <a:rPr lang="en-IE" sz="1200" kern="1200" dirty="0">
                <a:solidFill>
                  <a:schemeClr val="tx1"/>
                </a:solidFill>
                <a:latin typeface="+mn-lt"/>
                <a:ea typeface="+mn-ea"/>
                <a:cs typeface="+mn-cs"/>
              </a:rPr>
              <a:t>[i+1] and </a:t>
            </a:r>
            <a:r>
              <a:rPr lang="en-IE" sz="1200" kern="1200" dirty="0" err="1">
                <a:solidFill>
                  <a:schemeClr val="tx1"/>
                </a:solidFill>
                <a:latin typeface="+mn-lt"/>
                <a:ea typeface="+mn-ea"/>
                <a:cs typeface="+mn-cs"/>
              </a:rPr>
              <a:t>arr</a:t>
            </a:r>
            <a:r>
              <a:rPr lang="en-IE" sz="1200" kern="1200" dirty="0">
                <a:solidFill>
                  <a:schemeClr val="tx1"/>
                </a:solidFill>
                <a:latin typeface="+mn-lt"/>
                <a:ea typeface="+mn-ea"/>
                <a:cs typeface="+mn-cs"/>
              </a:rPr>
              <a:t>[high] (or pivot) </a:t>
            </a:r>
          </a:p>
          <a:p>
            <a:r>
              <a:rPr lang="en-GB" sz="1200" kern="1200" dirty="0">
                <a:solidFill>
                  <a:schemeClr val="tx1"/>
                </a:solidFill>
                <a:latin typeface="+mn-lt"/>
                <a:ea typeface="+mn-ea"/>
                <a:cs typeface="+mn-cs"/>
              </a:rPr>
              <a:t>            int temp1 = </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i</a:t>
            </a:r>
            <a:r>
              <a:rPr lang="en-GB" sz="1200" kern="1200" dirty="0">
                <a:solidFill>
                  <a:schemeClr val="tx1"/>
                </a:solidFill>
                <a:latin typeface="+mn-lt"/>
                <a:ea typeface="+mn-ea"/>
                <a:cs typeface="+mn-cs"/>
              </a:rPr>
              <a:t> + 1];</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i</a:t>
            </a:r>
            <a:r>
              <a:rPr lang="en-GB" sz="1200" kern="1200" dirty="0">
                <a:solidFill>
                  <a:schemeClr val="tx1"/>
                </a:solidFill>
                <a:latin typeface="+mn-lt"/>
                <a:ea typeface="+mn-ea"/>
                <a:cs typeface="+mn-cs"/>
              </a:rPr>
              <a:t> + 1] = </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[high];</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[high] = temp1;</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            return </a:t>
            </a:r>
            <a:r>
              <a:rPr lang="en-GB" sz="1200" kern="1200" dirty="0" err="1">
                <a:solidFill>
                  <a:schemeClr val="tx1"/>
                </a:solidFill>
                <a:latin typeface="+mn-lt"/>
                <a:ea typeface="+mn-ea"/>
                <a:cs typeface="+mn-cs"/>
              </a:rPr>
              <a:t>i</a:t>
            </a:r>
            <a:r>
              <a:rPr lang="en-GB" sz="1200" kern="1200" dirty="0">
                <a:solidFill>
                  <a:schemeClr val="tx1"/>
                </a:solidFill>
                <a:latin typeface="+mn-lt"/>
                <a:ea typeface="+mn-ea"/>
                <a:cs typeface="+mn-cs"/>
              </a:rPr>
              <a:t> + 1;</a:t>
            </a:r>
          </a:p>
          <a:p>
            <a:r>
              <a:rPr lang="en-GB" sz="1200" kern="1200" dirty="0">
                <a:solidFill>
                  <a:schemeClr val="tx1"/>
                </a:solidFill>
                <a:latin typeface="+mn-lt"/>
                <a:ea typeface="+mn-ea"/>
                <a:cs typeface="+mn-cs"/>
              </a:rPr>
              <a:t>        }</a:t>
            </a:r>
          </a:p>
          <a:p>
            <a:endParaRPr lang="en-GB"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a:p>
            <a:r>
              <a:rPr lang="en-IE" sz="1200" kern="1200" dirty="0">
                <a:solidFill>
                  <a:schemeClr val="tx1"/>
                </a:solidFill>
                <a:latin typeface="+mn-lt"/>
                <a:ea typeface="+mn-ea"/>
                <a:cs typeface="+mn-cs"/>
              </a:rPr>
              <a:t>        /* The main function that implements </a:t>
            </a:r>
            <a:r>
              <a:rPr lang="en-IE" sz="1200" kern="1200" dirty="0" err="1">
                <a:solidFill>
                  <a:schemeClr val="tx1"/>
                </a:solidFill>
                <a:latin typeface="+mn-lt"/>
                <a:ea typeface="+mn-ea"/>
                <a:cs typeface="+mn-cs"/>
              </a:rPr>
              <a:t>QuickSort</a:t>
            </a:r>
            <a:r>
              <a:rPr lang="en-IE" sz="1200" kern="1200" dirty="0">
                <a:solidFill>
                  <a:schemeClr val="tx1"/>
                </a:solidFill>
                <a:latin typeface="+mn-lt"/>
                <a:ea typeface="+mn-ea"/>
                <a:cs typeface="+mn-cs"/>
              </a:rPr>
              <a:t>() </a:t>
            </a:r>
          </a:p>
          <a:p>
            <a:r>
              <a:rPr lang="en-IE" sz="1200" kern="1200" dirty="0">
                <a:solidFill>
                  <a:schemeClr val="tx1"/>
                </a:solidFill>
                <a:latin typeface="+mn-lt"/>
                <a:ea typeface="+mn-ea"/>
                <a:cs typeface="+mn-cs"/>
              </a:rPr>
              <a:t>        </a:t>
            </a:r>
            <a:r>
              <a:rPr lang="en-IE" sz="1200" kern="1200" dirty="0" err="1">
                <a:solidFill>
                  <a:schemeClr val="tx1"/>
                </a:solidFill>
                <a:latin typeface="+mn-lt"/>
                <a:ea typeface="+mn-ea"/>
                <a:cs typeface="+mn-cs"/>
              </a:rPr>
              <a:t>arr</a:t>
            </a:r>
            <a:r>
              <a:rPr lang="en-IE" sz="1200" kern="1200" dirty="0">
                <a:solidFill>
                  <a:schemeClr val="tx1"/>
                </a:solidFill>
                <a:latin typeface="+mn-lt"/>
                <a:ea typeface="+mn-ea"/>
                <a:cs typeface="+mn-cs"/>
              </a:rPr>
              <a:t>[] --&gt; Array to be sorted, </a:t>
            </a:r>
          </a:p>
          <a:p>
            <a:r>
              <a:rPr lang="en-GB" sz="1200" kern="1200" dirty="0">
                <a:solidFill>
                  <a:schemeClr val="tx1"/>
                </a:solidFill>
                <a:latin typeface="+mn-lt"/>
                <a:ea typeface="+mn-ea"/>
                <a:cs typeface="+mn-cs"/>
              </a:rPr>
              <a:t>        low --&gt; Starting index, </a:t>
            </a:r>
          </a:p>
          <a:p>
            <a:r>
              <a:rPr lang="en-GB" sz="1200" kern="1200" dirty="0">
                <a:solidFill>
                  <a:schemeClr val="tx1"/>
                </a:solidFill>
                <a:latin typeface="+mn-lt"/>
                <a:ea typeface="+mn-ea"/>
                <a:cs typeface="+mn-cs"/>
              </a:rPr>
              <a:t>        high --&gt; Ending index */</a:t>
            </a:r>
          </a:p>
          <a:p>
            <a:r>
              <a:rPr lang="en-IE" sz="1200" kern="1200" dirty="0">
                <a:solidFill>
                  <a:schemeClr val="tx1"/>
                </a:solidFill>
                <a:latin typeface="+mn-lt"/>
                <a:ea typeface="+mn-ea"/>
                <a:cs typeface="+mn-cs"/>
              </a:rPr>
              <a:t>        static void </a:t>
            </a:r>
            <a:r>
              <a:rPr lang="en-IE" sz="1200" kern="1200" dirty="0" err="1">
                <a:solidFill>
                  <a:schemeClr val="tx1"/>
                </a:solidFill>
                <a:latin typeface="+mn-lt"/>
                <a:ea typeface="+mn-ea"/>
                <a:cs typeface="+mn-cs"/>
              </a:rPr>
              <a:t>quickSort</a:t>
            </a:r>
            <a:r>
              <a:rPr lang="en-IE" sz="1200" kern="1200" dirty="0">
                <a:solidFill>
                  <a:schemeClr val="tx1"/>
                </a:solidFill>
                <a:latin typeface="+mn-lt"/>
                <a:ea typeface="+mn-ea"/>
                <a:cs typeface="+mn-cs"/>
              </a:rPr>
              <a:t>(int[] </a:t>
            </a:r>
            <a:r>
              <a:rPr lang="en-IE" sz="1200" kern="1200" dirty="0" err="1">
                <a:solidFill>
                  <a:schemeClr val="tx1"/>
                </a:solidFill>
                <a:latin typeface="+mn-lt"/>
                <a:ea typeface="+mn-ea"/>
                <a:cs typeface="+mn-cs"/>
              </a:rPr>
              <a:t>arr</a:t>
            </a:r>
            <a:r>
              <a:rPr lang="en-IE" sz="1200" kern="1200" dirty="0">
                <a:solidFill>
                  <a:schemeClr val="tx1"/>
                </a:solidFill>
                <a:latin typeface="+mn-lt"/>
                <a:ea typeface="+mn-ea"/>
                <a:cs typeface="+mn-cs"/>
              </a:rPr>
              <a:t>, int low, int high)</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            if (low &lt; high)</a:t>
            </a:r>
          </a:p>
          <a:p>
            <a:r>
              <a:rPr lang="en-GB" sz="1200" kern="1200" dirty="0">
                <a:solidFill>
                  <a:schemeClr val="tx1"/>
                </a:solidFill>
                <a:latin typeface="+mn-lt"/>
                <a:ea typeface="+mn-ea"/>
                <a:cs typeface="+mn-cs"/>
              </a:rPr>
              <a:t>            {</a:t>
            </a:r>
          </a:p>
          <a:p>
            <a:endParaRPr lang="en-GB" sz="1200" kern="1200" dirty="0">
              <a:solidFill>
                <a:schemeClr val="tx1"/>
              </a:solidFill>
              <a:latin typeface="+mn-lt"/>
              <a:ea typeface="+mn-ea"/>
              <a:cs typeface="+mn-cs"/>
            </a:endParaRPr>
          </a:p>
          <a:p>
            <a:r>
              <a:rPr lang="en-IE" sz="1200" kern="1200" dirty="0">
                <a:solidFill>
                  <a:schemeClr val="tx1"/>
                </a:solidFill>
                <a:latin typeface="+mn-lt"/>
                <a:ea typeface="+mn-ea"/>
                <a:cs typeface="+mn-cs"/>
              </a:rPr>
              <a:t>                /* pi is partitioning index, </a:t>
            </a:r>
            <a:r>
              <a:rPr lang="en-IE" sz="1200" kern="1200" dirty="0" err="1">
                <a:solidFill>
                  <a:schemeClr val="tx1"/>
                </a:solidFill>
                <a:latin typeface="+mn-lt"/>
                <a:ea typeface="+mn-ea"/>
                <a:cs typeface="+mn-cs"/>
              </a:rPr>
              <a:t>arr</a:t>
            </a:r>
            <a:r>
              <a:rPr lang="en-IE" sz="1200" kern="1200" dirty="0">
                <a:solidFill>
                  <a:schemeClr val="tx1"/>
                </a:solidFill>
                <a:latin typeface="+mn-lt"/>
                <a:ea typeface="+mn-ea"/>
                <a:cs typeface="+mn-cs"/>
              </a:rPr>
              <a:t>[pi] is  </a:t>
            </a:r>
          </a:p>
          <a:p>
            <a:r>
              <a:rPr lang="en-GB" sz="1200" kern="1200" dirty="0">
                <a:solidFill>
                  <a:schemeClr val="tx1"/>
                </a:solidFill>
                <a:latin typeface="+mn-lt"/>
                <a:ea typeface="+mn-ea"/>
                <a:cs typeface="+mn-cs"/>
              </a:rPr>
              <a:t>                now at right place */</a:t>
            </a:r>
          </a:p>
          <a:p>
            <a:r>
              <a:rPr lang="en-IE" sz="1200" kern="1200" dirty="0">
                <a:solidFill>
                  <a:schemeClr val="tx1"/>
                </a:solidFill>
                <a:latin typeface="+mn-lt"/>
                <a:ea typeface="+mn-ea"/>
                <a:cs typeface="+mn-cs"/>
              </a:rPr>
              <a:t>                int pi = partition(</a:t>
            </a:r>
            <a:r>
              <a:rPr lang="en-IE" sz="1200" kern="1200" dirty="0" err="1">
                <a:solidFill>
                  <a:schemeClr val="tx1"/>
                </a:solidFill>
                <a:latin typeface="+mn-lt"/>
                <a:ea typeface="+mn-ea"/>
                <a:cs typeface="+mn-cs"/>
              </a:rPr>
              <a:t>arr</a:t>
            </a:r>
            <a:r>
              <a:rPr lang="en-IE" sz="1200" kern="1200" dirty="0">
                <a:solidFill>
                  <a:schemeClr val="tx1"/>
                </a:solidFill>
                <a:latin typeface="+mn-lt"/>
                <a:ea typeface="+mn-ea"/>
                <a:cs typeface="+mn-cs"/>
              </a:rPr>
              <a:t>, low, high);</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                // Recursively sort elements before </a:t>
            </a:r>
          </a:p>
          <a:p>
            <a:r>
              <a:rPr lang="en-GB" sz="1200" kern="1200" dirty="0">
                <a:solidFill>
                  <a:schemeClr val="tx1"/>
                </a:solidFill>
                <a:latin typeface="+mn-lt"/>
                <a:ea typeface="+mn-ea"/>
                <a:cs typeface="+mn-cs"/>
              </a:rPr>
              <a:t>                // partition and after partition </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quickSort</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 low, pi - 1);</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quickSort</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 pi + 1, high);</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        }</a:t>
            </a:r>
          </a:p>
          <a:p>
            <a:endParaRPr lang="en-GB" sz="1200" kern="1200" dirty="0">
              <a:solidFill>
                <a:schemeClr val="tx1"/>
              </a:solidFill>
              <a:latin typeface="+mn-lt"/>
              <a:ea typeface="+mn-ea"/>
              <a:cs typeface="+mn-cs"/>
            </a:endParaRPr>
          </a:p>
          <a:p>
            <a:r>
              <a:rPr lang="en-IE" sz="1200" kern="1200" dirty="0">
                <a:solidFill>
                  <a:schemeClr val="tx1"/>
                </a:solidFill>
                <a:latin typeface="+mn-lt"/>
                <a:ea typeface="+mn-ea"/>
                <a:cs typeface="+mn-cs"/>
              </a:rPr>
              <a:t>        // A utility function to print array of size n </a:t>
            </a:r>
          </a:p>
          <a:p>
            <a:r>
              <a:rPr lang="en-IE" sz="1200" kern="1200" dirty="0">
                <a:solidFill>
                  <a:schemeClr val="tx1"/>
                </a:solidFill>
                <a:latin typeface="+mn-lt"/>
                <a:ea typeface="+mn-ea"/>
                <a:cs typeface="+mn-cs"/>
              </a:rPr>
              <a:t>        static void </a:t>
            </a:r>
            <a:r>
              <a:rPr lang="en-IE" sz="1200" kern="1200" dirty="0" err="1">
                <a:solidFill>
                  <a:schemeClr val="tx1"/>
                </a:solidFill>
                <a:latin typeface="+mn-lt"/>
                <a:ea typeface="+mn-ea"/>
                <a:cs typeface="+mn-cs"/>
              </a:rPr>
              <a:t>printArray</a:t>
            </a:r>
            <a:r>
              <a:rPr lang="en-IE" sz="1200" kern="1200" dirty="0">
                <a:solidFill>
                  <a:schemeClr val="tx1"/>
                </a:solidFill>
                <a:latin typeface="+mn-lt"/>
                <a:ea typeface="+mn-ea"/>
                <a:cs typeface="+mn-cs"/>
              </a:rPr>
              <a:t>(int[] </a:t>
            </a:r>
            <a:r>
              <a:rPr lang="en-IE" sz="1200" kern="1200" dirty="0" err="1">
                <a:solidFill>
                  <a:schemeClr val="tx1"/>
                </a:solidFill>
                <a:latin typeface="+mn-lt"/>
                <a:ea typeface="+mn-ea"/>
                <a:cs typeface="+mn-cs"/>
              </a:rPr>
              <a:t>arr</a:t>
            </a:r>
            <a:r>
              <a:rPr lang="en-IE" sz="1200" kern="1200" dirty="0">
                <a:solidFill>
                  <a:schemeClr val="tx1"/>
                </a:solidFill>
                <a:latin typeface="+mn-lt"/>
                <a:ea typeface="+mn-ea"/>
                <a:cs typeface="+mn-cs"/>
              </a:rPr>
              <a:t>, int n)</a:t>
            </a:r>
          </a:p>
          <a:p>
            <a:r>
              <a:rPr lang="en-GB" sz="1200" kern="1200" dirty="0">
                <a:solidFill>
                  <a:schemeClr val="tx1"/>
                </a:solidFill>
                <a:latin typeface="+mn-lt"/>
                <a:ea typeface="+mn-ea"/>
                <a:cs typeface="+mn-cs"/>
              </a:rPr>
              <a:t>        {</a:t>
            </a:r>
          </a:p>
          <a:p>
            <a:r>
              <a:rPr lang="nn-NO" sz="1200" kern="1200" dirty="0">
                <a:solidFill>
                  <a:schemeClr val="tx1"/>
                </a:solidFill>
                <a:latin typeface="+mn-lt"/>
                <a:ea typeface="+mn-ea"/>
                <a:cs typeface="+mn-cs"/>
              </a:rPr>
              <a:t>            for (int i = 0; i &lt; n; ++i)</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Console.Write</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i</a:t>
            </a:r>
            <a:r>
              <a:rPr lang="en-GB" sz="1200" kern="1200" dirty="0">
                <a:solidFill>
                  <a:schemeClr val="tx1"/>
                </a:solidFill>
                <a:latin typeface="+mn-lt"/>
                <a:ea typeface="+mn-ea"/>
                <a:cs typeface="+mn-cs"/>
              </a:rPr>
              <a:t>] + " ");</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Console.WriteLine</a:t>
            </a:r>
            <a:r>
              <a:rPr lang="en-GB" sz="1200" kern="1200" dirty="0">
                <a:solidFill>
                  <a:schemeClr val="tx1"/>
                </a:solidFill>
                <a:latin typeface="+mn-lt"/>
                <a:ea typeface="+mn-ea"/>
                <a:cs typeface="+mn-cs"/>
              </a:rPr>
              <a:t>();</a:t>
            </a:r>
          </a:p>
          <a:p>
            <a:r>
              <a:rPr lang="en-GB" sz="1200" kern="1200" dirty="0">
                <a:solidFill>
                  <a:schemeClr val="tx1"/>
                </a:solidFill>
                <a:latin typeface="+mn-lt"/>
                <a:ea typeface="+mn-ea"/>
                <a:cs typeface="+mn-cs"/>
              </a:rPr>
              <a:t>        }</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        // Driver program </a:t>
            </a:r>
          </a:p>
          <a:p>
            <a:r>
              <a:rPr lang="en-GB" sz="1200" kern="1200" dirty="0">
                <a:solidFill>
                  <a:schemeClr val="tx1"/>
                </a:solidFill>
                <a:latin typeface="+mn-lt"/>
                <a:ea typeface="+mn-ea"/>
                <a:cs typeface="+mn-cs"/>
              </a:rPr>
              <a:t>        public static void Main()</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            int[] </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 = { 10, 7, 8, 9, 1, 5 };</a:t>
            </a:r>
          </a:p>
          <a:p>
            <a:r>
              <a:rPr lang="en-GB" sz="1200" kern="1200" dirty="0">
                <a:solidFill>
                  <a:schemeClr val="tx1"/>
                </a:solidFill>
                <a:latin typeface="+mn-lt"/>
                <a:ea typeface="+mn-ea"/>
                <a:cs typeface="+mn-cs"/>
              </a:rPr>
              <a:t>            int n = </a:t>
            </a:r>
            <a:r>
              <a:rPr lang="en-GB" sz="1200" kern="1200" dirty="0" err="1">
                <a:solidFill>
                  <a:schemeClr val="tx1"/>
                </a:solidFill>
                <a:latin typeface="+mn-lt"/>
                <a:ea typeface="+mn-ea"/>
                <a:cs typeface="+mn-cs"/>
              </a:rPr>
              <a:t>arr.Length</a:t>
            </a:r>
            <a:r>
              <a:rPr lang="en-GB" sz="1200" kern="1200" dirty="0">
                <a:solidFill>
                  <a:schemeClr val="tx1"/>
                </a:solidFill>
                <a:latin typeface="+mn-lt"/>
                <a:ea typeface="+mn-ea"/>
                <a:cs typeface="+mn-cs"/>
              </a:rPr>
              <a:t>;</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quickSort</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 0, n - 1);</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Console.WriteLine</a:t>
            </a:r>
            <a:r>
              <a:rPr lang="en-GB" sz="1200" kern="1200" dirty="0">
                <a:solidFill>
                  <a:schemeClr val="tx1"/>
                </a:solidFill>
                <a:latin typeface="+mn-lt"/>
                <a:ea typeface="+mn-ea"/>
                <a:cs typeface="+mn-cs"/>
              </a:rPr>
              <a:t>("sorted array ");</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printArray</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arr</a:t>
            </a:r>
            <a:r>
              <a:rPr lang="en-GB" sz="1200" kern="1200" dirty="0">
                <a:solidFill>
                  <a:schemeClr val="tx1"/>
                </a:solidFill>
                <a:latin typeface="+mn-lt"/>
                <a:ea typeface="+mn-ea"/>
                <a:cs typeface="+mn-cs"/>
              </a:rPr>
              <a:t>, n);</a:t>
            </a:r>
          </a:p>
          <a:p>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Console.ReadKey</a:t>
            </a:r>
            <a:r>
              <a:rPr lang="en-GB" sz="1200" kern="1200" dirty="0">
                <a:solidFill>
                  <a:schemeClr val="tx1"/>
                </a:solidFill>
                <a:latin typeface="+mn-lt"/>
                <a:ea typeface="+mn-ea"/>
                <a:cs typeface="+mn-cs"/>
              </a:rPr>
              <a:t>();</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a:t>
            </a:r>
          </a:p>
          <a:p>
            <a:endParaRPr lang="en-IE" dirty="0"/>
          </a:p>
        </p:txBody>
      </p:sp>
      <p:sp>
        <p:nvSpPr>
          <p:cNvPr id="4" name="Slide Number Placeholder 3"/>
          <p:cNvSpPr>
            <a:spLocks noGrp="1"/>
          </p:cNvSpPr>
          <p:nvPr>
            <p:ph type="sldNum" sz="quarter" idx="5"/>
          </p:nvPr>
        </p:nvSpPr>
        <p:spPr/>
        <p:txBody>
          <a:bodyPr/>
          <a:lstStyle/>
          <a:p>
            <a:fld id="{A210F321-6182-4C1F-A13F-E52A73A92786}" type="slidenum">
              <a:rPr lang="en-GB" smtClean="0"/>
              <a:t>23</a:t>
            </a:fld>
            <a:endParaRPr lang="en-GB"/>
          </a:p>
        </p:txBody>
      </p:sp>
    </p:spTree>
    <p:extLst>
      <p:ext uri="{BB962C8B-B14F-4D97-AF65-F5344CB8AC3E}">
        <p14:creationId xmlns:p14="http://schemas.microsoft.com/office/powerpoint/2010/main" val="2485379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lgn="ctr">
              <a:defRPr b="1">
                <a:solidFill>
                  <a:srgbClr val="FFFF00"/>
                </a:solidFill>
                <a:latin typeface="Aharoni" panose="02010803020104030203" pitchFamily="2" charset="-79"/>
                <a:cs typeface="Aharoni" panose="02010803020104030203" pitchFamily="2" charset="-79"/>
              </a:defRPr>
            </a:lvl1pPr>
          </a:lstStyle>
          <a:p>
            <a:r>
              <a:rPr lang="en-US" dirty="0"/>
              <a:t>Click to edit Master title style</a:t>
            </a:r>
          </a:p>
        </p:txBody>
      </p:sp>
      <p:sp>
        <p:nvSpPr>
          <p:cNvPr id="3" name="Content Placeholder 2"/>
          <p:cNvSpPr>
            <a:spLocks noGrp="1"/>
          </p:cNvSpPr>
          <p:nvPr>
            <p:ph idx="1"/>
          </p:nvPr>
        </p:nvSpPr>
        <p:spPr/>
        <p:txBody>
          <a:bodyPr anchor="ctr">
            <a:normAutofit/>
          </a:bodyPr>
          <a:lstStyle>
            <a:lvl1pPr>
              <a:lnSpc>
                <a:spcPct val="150000"/>
              </a:lnSpc>
              <a:defRPr sz="3200">
                <a:latin typeface="Berlin Sans FB" panose="020E0602020502020306" pitchFamily="34" charset="0"/>
              </a:defRPr>
            </a:lvl1pPr>
            <a:lvl2pPr>
              <a:lnSpc>
                <a:spcPct val="150000"/>
              </a:lnSpc>
              <a:defRPr sz="2800">
                <a:solidFill>
                  <a:srgbClr val="FFFF00"/>
                </a:solidFill>
                <a:latin typeface="Berlin Sans FB" panose="020E0602020502020306" pitchFamily="34" charset="0"/>
              </a:defRPr>
            </a:lvl2pPr>
            <a:lvl3pPr>
              <a:lnSpc>
                <a:spcPct val="150000"/>
              </a:lnSpc>
              <a:defRPr sz="2400">
                <a:latin typeface="Berlin Sans FB" panose="020E0602020502020306" pitchFamily="34" charset="0"/>
              </a:defRPr>
            </a:lvl3pPr>
            <a:lvl4pPr>
              <a:lnSpc>
                <a:spcPct val="150000"/>
              </a:lnSpc>
              <a:defRPr sz="2000">
                <a:latin typeface="Berlin Sans FB" panose="020E0602020502020306" pitchFamily="34" charset="0"/>
              </a:defRPr>
            </a:lvl4pPr>
            <a:lvl5pPr>
              <a:lnSpc>
                <a:spcPct val="150000"/>
              </a:lnSpc>
              <a:defRPr sz="2000">
                <a:latin typeface="Berlin Sans FB" panose="020E0602020502020306"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3/25/2019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5481" y="2821002"/>
            <a:ext cx="7197726" cy="2421464"/>
          </a:xfrm>
        </p:spPr>
        <p:txBody>
          <a:bodyPr/>
          <a:lstStyle/>
          <a:p>
            <a:r>
              <a:rPr lang="ga-IE" dirty="0">
                <a:solidFill>
                  <a:schemeClr val="accent2"/>
                </a:solidFill>
                <a:latin typeface="Aharoni" panose="02010803020104030203" pitchFamily="2" charset="-79"/>
                <a:cs typeface="Aharoni" panose="02010803020104030203" pitchFamily="2" charset="-79"/>
              </a:rPr>
              <a:t>recursions</a:t>
            </a:r>
            <a:endParaRPr lang="en-GB" dirty="0">
              <a:solidFill>
                <a:schemeClr val="accent2"/>
              </a:solidFill>
              <a:latin typeface="Aharoni" panose="02010803020104030203" pitchFamily="2" charset="-79"/>
              <a:cs typeface="Aharoni" panose="02010803020104030203" pitchFamily="2" charset="-79"/>
            </a:endParaRPr>
          </a:p>
        </p:txBody>
      </p:sp>
      <p:sp>
        <p:nvSpPr>
          <p:cNvPr id="5" name="AutoShape 2" descr="Image result for recursions"/>
          <p:cNvSpPr>
            <a:spLocks noChangeAspect="1" noChangeArrowheads="1"/>
          </p:cNvSpPr>
          <p:nvPr/>
        </p:nvSpPr>
        <p:spPr bwMode="auto">
          <a:xfrm>
            <a:off x="63500" y="-136525"/>
            <a:ext cx="1895475" cy="1524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511795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7666"/>
            <a:ext cx="9895114" cy="1117992"/>
          </a:xfrm>
        </p:spPr>
        <p:txBody>
          <a:bodyPr/>
          <a:lstStyle/>
          <a:p>
            <a:r>
              <a:rPr lang="en-IE" i="1" dirty="0"/>
              <a:t>Sorting algorithms</a:t>
            </a:r>
            <a:endParaRPr lang="en-GB" dirty="0"/>
          </a:p>
        </p:txBody>
      </p:sp>
      <p:sp>
        <p:nvSpPr>
          <p:cNvPr id="3" name="Content Placeholder 2"/>
          <p:cNvSpPr>
            <a:spLocks noGrp="1"/>
          </p:cNvSpPr>
          <p:nvPr>
            <p:ph idx="1"/>
          </p:nvPr>
        </p:nvSpPr>
        <p:spPr>
          <a:xfrm>
            <a:off x="60961" y="1175658"/>
            <a:ext cx="11773988" cy="5488753"/>
          </a:xfrm>
        </p:spPr>
        <p:txBody>
          <a:bodyPr>
            <a:normAutofit fontScale="62500" lnSpcReduction="20000"/>
          </a:bodyPr>
          <a:lstStyle/>
          <a:p>
            <a:pPr>
              <a:lnSpc>
                <a:spcPct val="170000"/>
              </a:lnSpc>
            </a:pPr>
            <a:r>
              <a:rPr lang="en-IE" dirty="0"/>
              <a:t>Sorting algorithms are algorithms that arrange the items in a list in a certain order. For</a:t>
            </a:r>
            <a:r>
              <a:rPr lang="ga-IE" dirty="0"/>
              <a:t> </a:t>
            </a:r>
            <a:r>
              <a:rPr lang="en-IE" dirty="0"/>
              <a:t>example, you can use a sorting algorithm to sort a list of students in ascending order of their</a:t>
            </a:r>
            <a:r>
              <a:rPr lang="ga-IE" dirty="0"/>
              <a:t> </a:t>
            </a:r>
            <a:r>
              <a:rPr lang="en-IE" dirty="0"/>
              <a:t>last name.</a:t>
            </a:r>
            <a:endParaRPr lang="ga-IE" dirty="0"/>
          </a:p>
          <a:p>
            <a:pPr>
              <a:lnSpc>
                <a:spcPct val="170000"/>
              </a:lnSpc>
            </a:pPr>
            <a:r>
              <a:rPr lang="en-IE" dirty="0"/>
              <a:t>In the early days of data processing, sorting was an important problem that attracted</a:t>
            </a:r>
            <a:r>
              <a:rPr lang="ga-IE" dirty="0"/>
              <a:t> </a:t>
            </a:r>
            <a:r>
              <a:rPr lang="en-IE" dirty="0"/>
              <a:t>a lot of research.</a:t>
            </a:r>
            <a:endParaRPr lang="ga-IE" dirty="0"/>
          </a:p>
          <a:p>
            <a:pPr>
              <a:lnSpc>
                <a:spcPct val="170000"/>
              </a:lnSpc>
            </a:pPr>
            <a:r>
              <a:rPr lang="en-IE" dirty="0"/>
              <a:t> These days, you can find basic sorting capabilities already built into most</a:t>
            </a:r>
            <a:r>
              <a:rPr lang="ga-IE" dirty="0"/>
              <a:t> </a:t>
            </a:r>
            <a:r>
              <a:rPr lang="en-IE" dirty="0"/>
              <a:t>popular libraries and data structures. For example, in the .NET Framework, you can make</a:t>
            </a:r>
            <a:r>
              <a:rPr lang="ga-IE" dirty="0"/>
              <a:t> </a:t>
            </a:r>
            <a:r>
              <a:rPr lang="en-IE" dirty="0"/>
              <a:t>use of the </a:t>
            </a:r>
            <a:r>
              <a:rPr lang="en-IE" dirty="0" err="1"/>
              <a:t>Array.Sort</a:t>
            </a:r>
            <a:r>
              <a:rPr lang="en-IE" dirty="0"/>
              <a:t> method to sort an array.</a:t>
            </a:r>
            <a:endParaRPr lang="ga-IE" dirty="0"/>
          </a:p>
          <a:p>
            <a:pPr>
              <a:lnSpc>
                <a:spcPct val="170000"/>
              </a:lnSpc>
            </a:pPr>
            <a:r>
              <a:rPr lang="en-IE" dirty="0"/>
              <a:t> However, it is still important to look at sorting</a:t>
            </a:r>
            <a:r>
              <a:rPr lang="ga-IE" dirty="0"/>
              <a:t> </a:t>
            </a:r>
            <a:r>
              <a:rPr lang="en-IE" dirty="0"/>
              <a:t>as a way to understand problem solving and algorithm analysis.</a:t>
            </a:r>
            <a:r>
              <a:rPr lang="ga-IE" dirty="0"/>
              <a:t> </a:t>
            </a:r>
            <a:r>
              <a:rPr lang="en-IE" dirty="0"/>
              <a:t>In this section, you will take a look at two common sorting algorithms, </a:t>
            </a:r>
            <a:r>
              <a:rPr lang="en-IE" i="1" dirty="0" err="1">
                <a:solidFill>
                  <a:srgbClr val="FFC000"/>
                </a:solidFill>
              </a:rPr>
              <a:t>BubbleSort</a:t>
            </a:r>
            <a:r>
              <a:rPr lang="en-IE" i="1" dirty="0">
                <a:solidFill>
                  <a:srgbClr val="FFC000"/>
                </a:solidFill>
              </a:rPr>
              <a:t> and</a:t>
            </a:r>
            <a:r>
              <a:rPr lang="ga-IE" i="1" dirty="0">
                <a:solidFill>
                  <a:srgbClr val="FFC000"/>
                </a:solidFill>
              </a:rPr>
              <a:t> </a:t>
            </a:r>
            <a:r>
              <a:rPr lang="en-GB" i="1" dirty="0" err="1">
                <a:solidFill>
                  <a:srgbClr val="FFC000"/>
                </a:solidFill>
              </a:rPr>
              <a:t>QuickSort</a:t>
            </a:r>
            <a:r>
              <a:rPr lang="en-GB" dirty="0"/>
              <a:t>.</a:t>
            </a:r>
          </a:p>
        </p:txBody>
      </p:sp>
    </p:spTree>
    <p:extLst>
      <p:ext uri="{BB962C8B-B14F-4D97-AF65-F5344CB8AC3E}">
        <p14:creationId xmlns:p14="http://schemas.microsoft.com/office/powerpoint/2010/main" val="378370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594" y="4247694"/>
            <a:ext cx="10131427" cy="1468800"/>
          </a:xfrm>
        </p:spPr>
        <p:txBody>
          <a:bodyPr>
            <a:normAutofit/>
          </a:bodyPr>
          <a:lstStyle/>
          <a:p>
            <a:pPr algn="r"/>
            <a:r>
              <a:rPr lang="ga-IE" sz="4400" dirty="0">
                <a:solidFill>
                  <a:schemeClr val="accent2"/>
                </a:solidFill>
                <a:latin typeface="Aharoni" panose="02010803020104030203" pitchFamily="2" charset="-79"/>
                <a:cs typeface="Aharoni" panose="02010803020104030203" pitchFamily="2" charset="-79"/>
              </a:rPr>
              <a:t>Bubble sort</a:t>
            </a:r>
            <a:endParaRPr lang="en-GB" sz="4400" dirty="0">
              <a:solidFill>
                <a:schemeClr val="accent2"/>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97323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a:t>
            </a:r>
            <a:r>
              <a:rPr lang="en-GB" dirty="0" err="1"/>
              <a:t>BubbleSort</a:t>
            </a:r>
            <a:endParaRPr lang="en-GB" dirty="0"/>
          </a:p>
        </p:txBody>
      </p:sp>
      <p:sp>
        <p:nvSpPr>
          <p:cNvPr id="3" name="Content Placeholder 2"/>
          <p:cNvSpPr>
            <a:spLocks noGrp="1"/>
          </p:cNvSpPr>
          <p:nvPr>
            <p:ph idx="1"/>
          </p:nvPr>
        </p:nvSpPr>
        <p:spPr>
          <a:xfrm>
            <a:off x="685801" y="2142067"/>
            <a:ext cx="10966268" cy="4563533"/>
          </a:xfrm>
        </p:spPr>
        <p:txBody>
          <a:bodyPr>
            <a:normAutofit fontScale="92500"/>
          </a:bodyPr>
          <a:lstStyle/>
          <a:p>
            <a:r>
              <a:rPr lang="en-IE" dirty="0" err="1"/>
              <a:t>BubbleSort</a:t>
            </a:r>
            <a:r>
              <a:rPr lang="en-IE" dirty="0"/>
              <a:t> works by comparing two elements to check whether they are out of order; if they</a:t>
            </a:r>
            <a:r>
              <a:rPr lang="ga-IE" dirty="0"/>
              <a:t> </a:t>
            </a:r>
            <a:r>
              <a:rPr lang="en-IE" dirty="0"/>
              <a:t>are, it swaps them.</a:t>
            </a:r>
            <a:endParaRPr lang="ga-IE" dirty="0"/>
          </a:p>
          <a:p>
            <a:r>
              <a:rPr lang="en-IE" dirty="0"/>
              <a:t>The algorithm continues to do this until the entire list is in the desired</a:t>
            </a:r>
            <a:r>
              <a:rPr lang="ga-IE" dirty="0"/>
              <a:t> </a:t>
            </a:r>
            <a:r>
              <a:rPr lang="en-IE" dirty="0"/>
              <a:t>order.</a:t>
            </a:r>
            <a:endParaRPr lang="ga-IE" dirty="0"/>
          </a:p>
          <a:p>
            <a:r>
              <a:rPr lang="en-IE" dirty="0"/>
              <a:t> </a:t>
            </a:r>
            <a:r>
              <a:rPr lang="en-IE" dirty="0" err="1"/>
              <a:t>BubbleSort</a:t>
            </a:r>
            <a:r>
              <a:rPr lang="en-IE" dirty="0"/>
              <a:t> gets its name from the way the algorithm works: </a:t>
            </a:r>
            <a:r>
              <a:rPr lang="en-IE" dirty="0">
                <a:solidFill>
                  <a:srgbClr val="FFC000"/>
                </a:solidFill>
              </a:rPr>
              <a:t>As the algorithm progresses,</a:t>
            </a:r>
            <a:r>
              <a:rPr lang="ga-IE" dirty="0">
                <a:solidFill>
                  <a:srgbClr val="FFC000"/>
                </a:solidFill>
              </a:rPr>
              <a:t> </a:t>
            </a:r>
            <a:r>
              <a:rPr lang="en-IE" dirty="0">
                <a:solidFill>
                  <a:srgbClr val="FFC000"/>
                </a:solidFill>
              </a:rPr>
              <a:t>the smaller items are “bubbled” up.</a:t>
            </a:r>
            <a:endParaRPr lang="en-GB" dirty="0">
              <a:solidFill>
                <a:srgbClr val="FFC000"/>
              </a:solidFill>
            </a:endParaRPr>
          </a:p>
        </p:txBody>
      </p:sp>
    </p:spTree>
    <p:extLst>
      <p:ext uri="{BB962C8B-B14F-4D97-AF65-F5344CB8AC3E}">
        <p14:creationId xmlns:p14="http://schemas.microsoft.com/office/powerpoint/2010/main" val="3190458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766354"/>
          </a:xfrm>
        </p:spPr>
        <p:txBody>
          <a:bodyPr/>
          <a:lstStyle/>
          <a:p>
            <a:r>
              <a:rPr lang="en-GB" dirty="0"/>
              <a:t>Understanding </a:t>
            </a:r>
            <a:r>
              <a:rPr lang="en-GB" dirty="0" err="1"/>
              <a:t>BubbleSort</a:t>
            </a:r>
            <a:endParaRPr lang="en-GB" dirty="0"/>
          </a:p>
        </p:txBody>
      </p:sp>
      <p:sp>
        <p:nvSpPr>
          <p:cNvPr id="3" name="Content Placeholder 2"/>
          <p:cNvSpPr>
            <a:spLocks noGrp="1"/>
          </p:cNvSpPr>
          <p:nvPr>
            <p:ph idx="1"/>
          </p:nvPr>
        </p:nvSpPr>
        <p:spPr>
          <a:xfrm>
            <a:off x="278675" y="1942011"/>
            <a:ext cx="11355976" cy="4796540"/>
          </a:xfrm>
        </p:spPr>
        <p:txBody>
          <a:bodyPr>
            <a:normAutofit fontScale="92500" lnSpcReduction="10000"/>
          </a:bodyPr>
          <a:lstStyle/>
          <a:p>
            <a:r>
              <a:rPr lang="en-IE" sz="2400" dirty="0"/>
              <a:t>Let’s visualize </a:t>
            </a:r>
            <a:r>
              <a:rPr lang="en-IE" sz="2400" dirty="0" err="1"/>
              <a:t>BubbleSort</a:t>
            </a:r>
            <a:r>
              <a:rPr lang="en-IE" sz="2400" dirty="0"/>
              <a:t> with the help of an example. Say you want to arrange all the items</a:t>
            </a:r>
            <a:r>
              <a:rPr lang="ga-IE" sz="2400" dirty="0"/>
              <a:t> </a:t>
            </a:r>
            <a:r>
              <a:rPr lang="en-IE" sz="2400" dirty="0"/>
              <a:t>in the following list in ascending order: (20, 30, 10, 40). </a:t>
            </a:r>
            <a:endParaRPr lang="ga-IE" sz="2400" dirty="0"/>
          </a:p>
          <a:p>
            <a:r>
              <a:rPr lang="en-IE" sz="2400" dirty="0"/>
              <a:t>These items should be arranged</a:t>
            </a:r>
            <a:r>
              <a:rPr lang="ga-IE" sz="2400" dirty="0"/>
              <a:t> </a:t>
            </a:r>
            <a:r>
              <a:rPr lang="en-IE" sz="2400" dirty="0"/>
              <a:t>from smallest to largest. The </a:t>
            </a:r>
            <a:r>
              <a:rPr lang="en-IE" sz="2400" dirty="0" err="1"/>
              <a:t>BubbleSort</a:t>
            </a:r>
            <a:r>
              <a:rPr lang="en-IE" sz="2400" dirty="0"/>
              <a:t> algorithm attempts to solve this problem in one or</a:t>
            </a:r>
            <a:r>
              <a:rPr lang="ga-IE" sz="2400" dirty="0"/>
              <a:t> </a:t>
            </a:r>
            <a:r>
              <a:rPr lang="en-IE" sz="2400" dirty="0"/>
              <a:t>more passes, with each pass completely scanning the list of items. </a:t>
            </a:r>
            <a:endParaRPr lang="ga-IE" sz="2400" dirty="0"/>
          </a:p>
          <a:p>
            <a:r>
              <a:rPr lang="en-IE" sz="2400" dirty="0"/>
              <a:t>If the algorithm encounters</a:t>
            </a:r>
            <a:r>
              <a:rPr lang="ga-IE" sz="2400" dirty="0"/>
              <a:t> </a:t>
            </a:r>
            <a:r>
              <a:rPr lang="en-IE" sz="2400" dirty="0"/>
              <a:t>out-of-order elements, it swaps them. The algorithm finishes when it scans the whole list</a:t>
            </a:r>
            <a:r>
              <a:rPr lang="ga-IE" sz="2400" dirty="0"/>
              <a:t> </a:t>
            </a:r>
            <a:r>
              <a:rPr lang="en-IE" sz="2400" dirty="0"/>
              <a:t>without swapping any elements. </a:t>
            </a:r>
            <a:endParaRPr lang="ga-IE" sz="2400" dirty="0"/>
          </a:p>
          <a:p>
            <a:r>
              <a:rPr lang="en-IE" sz="2400" dirty="0"/>
              <a:t>If there were no swaps, then none of the elements were out</a:t>
            </a:r>
            <a:r>
              <a:rPr lang="ga-IE" sz="2400" dirty="0"/>
              <a:t> </a:t>
            </a:r>
            <a:r>
              <a:rPr lang="en-IE" sz="2400" dirty="0"/>
              <a:t>of order and the list has been completely sorted.</a:t>
            </a:r>
            <a:endParaRPr lang="en-GB" sz="2400" dirty="0"/>
          </a:p>
        </p:txBody>
      </p:sp>
    </p:spTree>
    <p:extLst>
      <p:ext uri="{BB962C8B-B14F-4D97-AF65-F5344CB8AC3E}">
        <p14:creationId xmlns:p14="http://schemas.microsoft.com/office/powerpoint/2010/main" val="1531320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42987" y="776287"/>
            <a:ext cx="10106025" cy="5305425"/>
          </a:xfrm>
          <a:prstGeom prst="rect">
            <a:avLst/>
          </a:prstGeom>
        </p:spPr>
      </p:pic>
    </p:spTree>
    <p:extLst>
      <p:ext uri="{BB962C8B-B14F-4D97-AF65-F5344CB8AC3E}">
        <p14:creationId xmlns:p14="http://schemas.microsoft.com/office/powerpoint/2010/main" val="2972377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7087" y="1070919"/>
            <a:ext cx="10191750" cy="4255744"/>
          </a:xfrm>
          <a:prstGeom prst="rect">
            <a:avLst/>
          </a:prstGeom>
        </p:spPr>
      </p:pic>
    </p:spTree>
    <p:extLst>
      <p:ext uri="{BB962C8B-B14F-4D97-AF65-F5344CB8AC3E}">
        <p14:creationId xmlns:p14="http://schemas.microsoft.com/office/powerpoint/2010/main" val="279472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1212" y="295275"/>
            <a:ext cx="8029575" cy="6267450"/>
          </a:xfrm>
          <a:prstGeom prst="rect">
            <a:avLst/>
          </a:prstGeom>
        </p:spPr>
      </p:pic>
    </p:spTree>
    <p:extLst>
      <p:ext uri="{BB962C8B-B14F-4D97-AF65-F5344CB8AC3E}">
        <p14:creationId xmlns:p14="http://schemas.microsoft.com/office/powerpoint/2010/main" val="2191659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28900" y="180975"/>
            <a:ext cx="6934200" cy="6496050"/>
          </a:xfrm>
          <a:prstGeom prst="rect">
            <a:avLst/>
          </a:prstGeom>
        </p:spPr>
      </p:pic>
    </p:spTree>
    <p:extLst>
      <p:ext uri="{BB962C8B-B14F-4D97-AF65-F5344CB8AC3E}">
        <p14:creationId xmlns:p14="http://schemas.microsoft.com/office/powerpoint/2010/main" val="2939612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741" y="3959371"/>
            <a:ext cx="10131427" cy="1468800"/>
          </a:xfrm>
        </p:spPr>
        <p:txBody>
          <a:bodyPr/>
          <a:lstStyle/>
          <a:p>
            <a:pPr algn="r"/>
            <a:r>
              <a:rPr lang="ga-IE" b="1" dirty="0">
                <a:solidFill>
                  <a:schemeClr val="accent2"/>
                </a:solidFill>
                <a:latin typeface="Aharoni" panose="02010803020104030203" pitchFamily="2" charset="-79"/>
                <a:cs typeface="Aharoni" panose="02010803020104030203" pitchFamily="2" charset="-79"/>
              </a:rPr>
              <a:t>quicksort</a:t>
            </a:r>
            <a:endParaRPr lang="en-GB" b="1" dirty="0">
              <a:solidFill>
                <a:schemeClr val="accent2"/>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982687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62ABBC-5DF9-45D2-BC0D-A8CADE9A5C6E}"/>
              </a:ext>
            </a:extLst>
          </p:cNvPr>
          <p:cNvSpPr>
            <a:spLocks noGrp="1"/>
          </p:cNvSpPr>
          <p:nvPr>
            <p:ph type="title"/>
          </p:nvPr>
        </p:nvSpPr>
        <p:spPr/>
        <p:txBody>
          <a:bodyPr/>
          <a:lstStyle/>
          <a:p>
            <a:r>
              <a:rPr lang="en-IE" dirty="0"/>
              <a:t>Quicksort</a:t>
            </a:r>
          </a:p>
        </p:txBody>
      </p:sp>
      <p:sp>
        <p:nvSpPr>
          <p:cNvPr id="3" name="Content Placeholder 2">
            <a:extLst>
              <a:ext uri="{FF2B5EF4-FFF2-40B4-BE49-F238E27FC236}">
                <a16:creationId xmlns="" xmlns:a16="http://schemas.microsoft.com/office/drawing/2014/main" id="{3BD42CBF-E902-4666-A0CD-13D6217A5E24}"/>
              </a:ext>
            </a:extLst>
          </p:cNvPr>
          <p:cNvSpPr>
            <a:spLocks noGrp="1"/>
          </p:cNvSpPr>
          <p:nvPr>
            <p:ph idx="1"/>
          </p:nvPr>
        </p:nvSpPr>
        <p:spPr>
          <a:xfrm>
            <a:off x="685801" y="2142067"/>
            <a:ext cx="10963274" cy="4496858"/>
          </a:xfrm>
        </p:spPr>
        <p:txBody>
          <a:bodyPr>
            <a:normAutofit/>
          </a:bodyPr>
          <a:lstStyle/>
          <a:p>
            <a:r>
              <a:rPr lang="en-IE" sz="2400" dirty="0" err="1">
                <a:solidFill>
                  <a:srgbClr val="FFC000"/>
                </a:solidFill>
                <a:latin typeface="Aharoni" panose="02010803020104030203" pitchFamily="2" charset="-79"/>
                <a:cs typeface="Aharoni" panose="02010803020104030203" pitchFamily="2" charset="-79"/>
              </a:rPr>
              <a:t>QuickSort</a:t>
            </a:r>
            <a:r>
              <a:rPr lang="en-IE" sz="2400" dirty="0"/>
              <a:t> is a </a:t>
            </a:r>
            <a:r>
              <a:rPr lang="en-IE" sz="2400" dirty="0">
                <a:solidFill>
                  <a:srgbClr val="FFC000"/>
                </a:solidFill>
              </a:rPr>
              <a:t>Divide and Conquer algorithm</a:t>
            </a:r>
            <a:r>
              <a:rPr lang="en-IE" sz="2400" dirty="0"/>
              <a:t>. It picks an element as pivot and partitions the given array around the picked pivot. </a:t>
            </a:r>
          </a:p>
          <a:p>
            <a:r>
              <a:rPr lang="en-IE" sz="2400" dirty="0"/>
              <a:t> First, we’ve to choose an element from the list (</a:t>
            </a:r>
            <a:r>
              <a:rPr lang="en-IE" sz="2400" dirty="0">
                <a:solidFill>
                  <a:srgbClr val="FFC000"/>
                </a:solidFill>
              </a:rPr>
              <a:t>called a pivot</a:t>
            </a:r>
            <a:r>
              <a:rPr lang="en-IE" sz="2400" dirty="0"/>
              <a:t>), then we must put all the elements with value less than the pivot on the left side of the pivot and all the items with value greater than the pivot on its right side. After that, we must repeat these steps for the left and the right sub-lists.</a:t>
            </a:r>
          </a:p>
        </p:txBody>
      </p:sp>
    </p:spTree>
    <p:extLst>
      <p:ext uri="{BB962C8B-B14F-4D97-AF65-F5344CB8AC3E}">
        <p14:creationId xmlns:p14="http://schemas.microsoft.com/office/powerpoint/2010/main" val="86831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What is Recursive Function/Method?</a:t>
            </a:r>
            <a:br>
              <a:rPr lang="en-IE" b="1" dirty="0"/>
            </a:br>
            <a:endParaRPr lang="en-GB" dirty="0"/>
          </a:p>
        </p:txBody>
      </p:sp>
      <p:sp>
        <p:nvSpPr>
          <p:cNvPr id="3" name="Content Placeholder 2"/>
          <p:cNvSpPr>
            <a:spLocks noGrp="1"/>
          </p:cNvSpPr>
          <p:nvPr>
            <p:ph idx="1"/>
          </p:nvPr>
        </p:nvSpPr>
        <p:spPr>
          <a:xfrm>
            <a:off x="685801" y="2142067"/>
            <a:ext cx="11317013" cy="4574043"/>
          </a:xfrm>
        </p:spPr>
        <p:txBody>
          <a:bodyPr>
            <a:normAutofit/>
          </a:bodyPr>
          <a:lstStyle/>
          <a:p>
            <a:pPr>
              <a:lnSpc>
                <a:spcPct val="150000"/>
              </a:lnSpc>
            </a:pPr>
            <a:r>
              <a:rPr lang="en-IE" dirty="0"/>
              <a:t>A Method can call another methods but it can also call itself. When a method calls itself, it'll be named recursive method. </a:t>
            </a:r>
            <a:br>
              <a:rPr lang="en-IE" dirty="0"/>
            </a:br>
            <a:r>
              <a:rPr lang="en-IE" dirty="0" smtClean="0">
                <a:solidFill>
                  <a:srgbClr val="FFFF00"/>
                </a:solidFill>
              </a:rPr>
              <a:t>Recursive </a:t>
            </a:r>
            <a:r>
              <a:rPr lang="en-IE" dirty="0">
                <a:solidFill>
                  <a:srgbClr val="FFFF00"/>
                </a:solidFill>
              </a:rPr>
              <a:t>method calls itself so many times until  a certain condition is being satisfied. </a:t>
            </a:r>
          </a:p>
          <a:p>
            <a:pPr lvl="1"/>
            <a:endParaRPr lang="en-GB" sz="3600" dirty="0">
              <a:solidFill>
                <a:srgbClr val="FFFF00"/>
              </a:solidFill>
            </a:endParaRPr>
          </a:p>
        </p:txBody>
      </p:sp>
    </p:spTree>
    <p:extLst>
      <p:ext uri="{BB962C8B-B14F-4D97-AF65-F5344CB8AC3E}">
        <p14:creationId xmlns:p14="http://schemas.microsoft.com/office/powerpoint/2010/main" val="3784773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E31A96-5834-4E5E-8BC5-8D01D4CA8EF5}"/>
              </a:ext>
            </a:extLst>
          </p:cNvPr>
          <p:cNvSpPr>
            <a:spLocks noGrp="1"/>
          </p:cNvSpPr>
          <p:nvPr>
            <p:ph type="title"/>
          </p:nvPr>
        </p:nvSpPr>
        <p:spPr/>
        <p:txBody>
          <a:bodyPr/>
          <a:lstStyle/>
          <a:p>
            <a:r>
              <a:rPr lang="en-IE" dirty="0"/>
              <a:t>Quicksort</a:t>
            </a:r>
          </a:p>
        </p:txBody>
      </p:sp>
      <p:sp>
        <p:nvSpPr>
          <p:cNvPr id="3" name="Content Placeholder 2">
            <a:extLst>
              <a:ext uri="{FF2B5EF4-FFF2-40B4-BE49-F238E27FC236}">
                <a16:creationId xmlns="" xmlns:a16="http://schemas.microsoft.com/office/drawing/2014/main" id="{2150D39D-06A9-42AF-89E4-78E0110E5A53}"/>
              </a:ext>
            </a:extLst>
          </p:cNvPr>
          <p:cNvSpPr>
            <a:spLocks noGrp="1"/>
          </p:cNvSpPr>
          <p:nvPr>
            <p:ph idx="1"/>
          </p:nvPr>
        </p:nvSpPr>
        <p:spPr>
          <a:xfrm>
            <a:off x="296091" y="1968137"/>
            <a:ext cx="11747863" cy="4711337"/>
          </a:xfrm>
        </p:spPr>
        <p:txBody>
          <a:bodyPr>
            <a:normAutofit/>
          </a:bodyPr>
          <a:lstStyle/>
          <a:p>
            <a:pPr>
              <a:lnSpc>
                <a:spcPct val="170000"/>
              </a:lnSpc>
            </a:pPr>
            <a:r>
              <a:rPr lang="en-IE" sz="2800" dirty="0"/>
              <a:t>The key process in </a:t>
            </a:r>
            <a:r>
              <a:rPr lang="en-IE" sz="2800" dirty="0" err="1"/>
              <a:t>quickSort</a:t>
            </a:r>
            <a:r>
              <a:rPr lang="en-IE" sz="2800" dirty="0"/>
              <a:t> is </a:t>
            </a:r>
            <a:r>
              <a:rPr lang="en-IE" sz="2800" dirty="0">
                <a:solidFill>
                  <a:srgbClr val="FFC000"/>
                </a:solidFill>
              </a:rPr>
              <a:t>partition()</a:t>
            </a:r>
            <a:r>
              <a:rPr lang="en-IE" sz="2800" dirty="0"/>
              <a:t>. Target of partitions is, given an array and an element x of array as pivot, put x at its correct position in sorted array and put all smaller elements (smaller than x) before x, and put all greater elements (greater than x) after x</a:t>
            </a:r>
            <a:r>
              <a:rPr lang="en-IE" dirty="0"/>
              <a:t>.</a:t>
            </a:r>
          </a:p>
        </p:txBody>
      </p:sp>
    </p:spTree>
    <p:extLst>
      <p:ext uri="{BB962C8B-B14F-4D97-AF65-F5344CB8AC3E}">
        <p14:creationId xmlns:p14="http://schemas.microsoft.com/office/powerpoint/2010/main" val="3794416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BCA3BBB-5DBF-4CF9-A8E7-CB4A820FC288}"/>
              </a:ext>
            </a:extLst>
          </p:cNvPr>
          <p:cNvPicPr>
            <a:picLocks noChangeAspect="1"/>
          </p:cNvPicPr>
          <p:nvPr/>
        </p:nvPicPr>
        <p:blipFill>
          <a:blip r:embed="rId3"/>
          <a:stretch>
            <a:fillRect/>
          </a:stretch>
        </p:blipFill>
        <p:spPr>
          <a:xfrm>
            <a:off x="2214562" y="1228725"/>
            <a:ext cx="7762875" cy="4400550"/>
          </a:xfrm>
          <a:prstGeom prst="rect">
            <a:avLst/>
          </a:prstGeom>
        </p:spPr>
      </p:pic>
    </p:spTree>
    <p:extLst>
      <p:ext uri="{BB962C8B-B14F-4D97-AF65-F5344CB8AC3E}">
        <p14:creationId xmlns:p14="http://schemas.microsoft.com/office/powerpoint/2010/main" val="3559857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77FC79-C90A-4834-A5E5-F40A78FCC1E7}"/>
              </a:ext>
            </a:extLst>
          </p:cNvPr>
          <p:cNvSpPr>
            <a:spLocks noGrp="1"/>
          </p:cNvSpPr>
          <p:nvPr>
            <p:ph type="title"/>
          </p:nvPr>
        </p:nvSpPr>
        <p:spPr/>
        <p:txBody>
          <a:bodyPr/>
          <a:lstStyle/>
          <a:p>
            <a:r>
              <a:rPr lang="en-IE" dirty="0"/>
              <a:t>Partition Algorithm</a:t>
            </a:r>
          </a:p>
        </p:txBody>
      </p:sp>
      <p:sp>
        <p:nvSpPr>
          <p:cNvPr id="3" name="Content Placeholder 2">
            <a:extLst>
              <a:ext uri="{FF2B5EF4-FFF2-40B4-BE49-F238E27FC236}">
                <a16:creationId xmlns="" xmlns:a16="http://schemas.microsoft.com/office/drawing/2014/main" id="{9AC7CF19-4A71-435E-9B57-64DA20EB9951}"/>
              </a:ext>
            </a:extLst>
          </p:cNvPr>
          <p:cNvSpPr>
            <a:spLocks noGrp="1"/>
          </p:cNvSpPr>
          <p:nvPr>
            <p:ph idx="1"/>
          </p:nvPr>
        </p:nvSpPr>
        <p:spPr/>
        <p:txBody>
          <a:bodyPr>
            <a:normAutofit fontScale="92500"/>
          </a:bodyPr>
          <a:lstStyle/>
          <a:p>
            <a:r>
              <a:rPr lang="en-IE" dirty="0"/>
              <a:t>The logic is simple, we start from the leftmost element and keep track of index of smaller (or equal to) elements as </a:t>
            </a:r>
            <a:r>
              <a:rPr lang="en-IE" dirty="0" err="1"/>
              <a:t>i</a:t>
            </a:r>
            <a:r>
              <a:rPr lang="en-IE" dirty="0"/>
              <a:t>.</a:t>
            </a:r>
          </a:p>
          <a:p>
            <a:r>
              <a:rPr lang="en-IE" dirty="0"/>
              <a:t> While traversing, if we find a smaller element, we swap current element with </a:t>
            </a:r>
            <a:r>
              <a:rPr lang="en-IE" dirty="0" err="1"/>
              <a:t>arr</a:t>
            </a:r>
            <a:r>
              <a:rPr lang="en-IE" dirty="0"/>
              <a:t>[</a:t>
            </a:r>
            <a:r>
              <a:rPr lang="en-IE" dirty="0" err="1"/>
              <a:t>i</a:t>
            </a:r>
            <a:r>
              <a:rPr lang="en-IE" dirty="0"/>
              <a:t>]. Otherwise we ignore current element.</a:t>
            </a:r>
          </a:p>
        </p:txBody>
      </p:sp>
    </p:spTree>
    <p:extLst>
      <p:ext uri="{BB962C8B-B14F-4D97-AF65-F5344CB8AC3E}">
        <p14:creationId xmlns:p14="http://schemas.microsoft.com/office/powerpoint/2010/main" val="525595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83919" y="0"/>
            <a:ext cx="10424161" cy="6858000"/>
          </a:xfrm>
          <a:prstGeom prst="rect">
            <a:avLst/>
          </a:prstGeom>
        </p:spPr>
      </p:pic>
    </p:spTree>
    <p:extLst>
      <p:ext uri="{BB962C8B-B14F-4D97-AF65-F5344CB8AC3E}">
        <p14:creationId xmlns:p14="http://schemas.microsoft.com/office/powerpoint/2010/main" val="3934402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3ECD280-0BDE-4DAE-B355-373E40E3AA19}"/>
              </a:ext>
            </a:extLst>
          </p:cNvPr>
          <p:cNvPicPr>
            <a:picLocks noChangeAspect="1"/>
          </p:cNvPicPr>
          <p:nvPr/>
        </p:nvPicPr>
        <p:blipFill>
          <a:blip r:embed="rId2"/>
          <a:stretch>
            <a:fillRect/>
          </a:stretch>
        </p:blipFill>
        <p:spPr>
          <a:xfrm>
            <a:off x="2244906" y="1145585"/>
            <a:ext cx="7386774" cy="5332644"/>
          </a:xfrm>
          <a:prstGeom prst="rect">
            <a:avLst/>
          </a:prstGeom>
        </p:spPr>
      </p:pic>
    </p:spTree>
    <p:extLst>
      <p:ext uri="{BB962C8B-B14F-4D97-AF65-F5344CB8AC3E}">
        <p14:creationId xmlns:p14="http://schemas.microsoft.com/office/powerpoint/2010/main" val="2155012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5A76440-8A38-4078-A92D-E544F04B8E1D}"/>
              </a:ext>
            </a:extLst>
          </p:cNvPr>
          <p:cNvPicPr>
            <a:picLocks noChangeAspect="1"/>
          </p:cNvPicPr>
          <p:nvPr/>
        </p:nvPicPr>
        <p:blipFill>
          <a:blip r:embed="rId2"/>
          <a:stretch>
            <a:fillRect/>
          </a:stretch>
        </p:blipFill>
        <p:spPr>
          <a:xfrm>
            <a:off x="289721" y="219075"/>
            <a:ext cx="6248400" cy="5057775"/>
          </a:xfrm>
          <a:prstGeom prst="rect">
            <a:avLst/>
          </a:prstGeom>
        </p:spPr>
      </p:pic>
      <p:pic>
        <p:nvPicPr>
          <p:cNvPr id="3" name="Picture 2"/>
          <p:cNvPicPr>
            <a:picLocks noChangeAspect="1"/>
          </p:cNvPicPr>
          <p:nvPr/>
        </p:nvPicPr>
        <p:blipFill>
          <a:blip r:embed="rId3"/>
          <a:stretch>
            <a:fillRect/>
          </a:stretch>
        </p:blipFill>
        <p:spPr>
          <a:xfrm>
            <a:off x="6538121" y="5362902"/>
            <a:ext cx="5078408" cy="1237595"/>
          </a:xfrm>
          <a:prstGeom prst="rect">
            <a:avLst/>
          </a:prstGeom>
        </p:spPr>
      </p:pic>
    </p:spTree>
    <p:extLst>
      <p:ext uri="{BB962C8B-B14F-4D97-AF65-F5344CB8AC3E}">
        <p14:creationId xmlns:p14="http://schemas.microsoft.com/office/powerpoint/2010/main" val="142449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546538"/>
          </a:xfrm>
        </p:spPr>
        <p:txBody>
          <a:bodyPr>
            <a:normAutofit fontScale="90000"/>
          </a:bodyPr>
          <a:lstStyle/>
          <a:p>
            <a:r>
              <a:rPr lang="ga-IE" dirty="0"/>
              <a:t>Calculating the factorial of a number</a:t>
            </a:r>
            <a:endParaRPr lang="en-GB" dirty="0"/>
          </a:p>
        </p:txBody>
      </p:sp>
      <p:sp>
        <p:nvSpPr>
          <p:cNvPr id="3" name="Content Placeholder 2"/>
          <p:cNvSpPr>
            <a:spLocks noGrp="1"/>
          </p:cNvSpPr>
          <p:nvPr>
            <p:ph idx="1"/>
          </p:nvPr>
        </p:nvSpPr>
        <p:spPr>
          <a:xfrm>
            <a:off x="420415" y="1156139"/>
            <a:ext cx="10396812" cy="2777686"/>
          </a:xfrm>
        </p:spPr>
        <p:txBody>
          <a:bodyPr/>
          <a:lstStyle/>
          <a:p>
            <a:r>
              <a:rPr lang="ga-IE" dirty="0" smtClean="0"/>
              <a:t>T</a:t>
            </a:r>
            <a:r>
              <a:rPr lang="en-IE" dirty="0" smtClean="0"/>
              <a:t>he </a:t>
            </a:r>
            <a:r>
              <a:rPr lang="en-IE" dirty="0"/>
              <a:t>factorial (!) of a positive integer number is the product of all positive integers less than or equal to the number.</a:t>
            </a:r>
            <a:endParaRPr lang="ga-IE" dirty="0"/>
          </a:p>
          <a:p>
            <a:endParaRPr lang="en-GB" dirty="0"/>
          </a:p>
        </p:txBody>
      </p:sp>
      <p:pic>
        <p:nvPicPr>
          <p:cNvPr id="1026" name="Picture 2" descr="Related image">
            <a:extLst>
              <a:ext uri="{FF2B5EF4-FFF2-40B4-BE49-F238E27FC236}">
                <a16:creationId xmlns="" xmlns:a16="http://schemas.microsoft.com/office/drawing/2014/main" id="{8938F842-F968-4F28-A980-CBD61D060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0022" y="3222077"/>
            <a:ext cx="4827204" cy="31890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858452" y="3357562"/>
            <a:ext cx="4143375" cy="2714625"/>
          </a:xfrm>
          <a:prstGeom prst="rect">
            <a:avLst/>
          </a:prstGeom>
        </p:spPr>
      </p:pic>
    </p:spTree>
    <p:extLst>
      <p:ext uri="{BB962C8B-B14F-4D97-AF65-F5344CB8AC3E}">
        <p14:creationId xmlns:p14="http://schemas.microsoft.com/office/powerpoint/2010/main" val="761722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Writing a method that calculates the factorial of a number</a:t>
            </a:r>
            <a:endParaRPr lang="en-GB" dirty="0"/>
          </a:p>
        </p:txBody>
      </p:sp>
      <p:sp>
        <p:nvSpPr>
          <p:cNvPr id="3" name="Content Placeholder 2"/>
          <p:cNvSpPr>
            <a:spLocks noGrp="1"/>
          </p:cNvSpPr>
          <p:nvPr>
            <p:ph idx="1"/>
          </p:nvPr>
        </p:nvSpPr>
        <p:spPr/>
        <p:txBody>
          <a:bodyPr/>
          <a:lstStyle/>
          <a:p>
            <a:r>
              <a:rPr lang="en-IE" dirty="0"/>
              <a:t>First we create a method for the calculation of the factorial and make a static method to invoke the method directly without using the instance of the class with the following code.</a:t>
            </a:r>
            <a:endParaRPr lang="en-GB" dirty="0"/>
          </a:p>
        </p:txBody>
      </p:sp>
    </p:spTree>
    <p:extLst>
      <p:ext uri="{BB962C8B-B14F-4D97-AF65-F5344CB8AC3E}">
        <p14:creationId xmlns:p14="http://schemas.microsoft.com/office/powerpoint/2010/main" val="2865586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
            <a:ext cx="8071945" cy="6864331"/>
          </a:xfrm>
          <a:prstGeom prst="rect">
            <a:avLst/>
          </a:prstGeom>
        </p:spPr>
      </p:pic>
      <p:pic>
        <p:nvPicPr>
          <p:cNvPr id="3" name="Picture 2"/>
          <p:cNvPicPr>
            <a:picLocks noChangeAspect="1"/>
          </p:cNvPicPr>
          <p:nvPr/>
        </p:nvPicPr>
        <p:blipFill>
          <a:blip r:embed="rId3"/>
          <a:stretch>
            <a:fillRect/>
          </a:stretch>
        </p:blipFill>
        <p:spPr>
          <a:xfrm>
            <a:off x="7283327" y="2494164"/>
            <a:ext cx="4886718" cy="2981726"/>
          </a:xfrm>
          <a:prstGeom prst="rect">
            <a:avLst/>
          </a:prstGeom>
        </p:spPr>
      </p:pic>
    </p:spTree>
    <p:extLst>
      <p:ext uri="{BB962C8B-B14F-4D97-AF65-F5344CB8AC3E}">
        <p14:creationId xmlns:p14="http://schemas.microsoft.com/office/powerpoint/2010/main" val="217951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Calculating the factorial of a number by recursion</a:t>
            </a:r>
            <a:endParaRPr lang="en-GB" dirty="0"/>
          </a:p>
        </p:txBody>
      </p:sp>
    </p:spTree>
    <p:extLst>
      <p:ext uri="{BB962C8B-B14F-4D97-AF65-F5344CB8AC3E}">
        <p14:creationId xmlns:p14="http://schemas.microsoft.com/office/powerpoint/2010/main" val="111395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4949" y="122181"/>
            <a:ext cx="11231533" cy="6760760"/>
          </a:xfrm>
          <a:prstGeom prst="rect">
            <a:avLst/>
          </a:prstGeom>
        </p:spPr>
      </p:pic>
    </p:spTree>
    <p:extLst>
      <p:ext uri="{BB962C8B-B14F-4D97-AF65-F5344CB8AC3E}">
        <p14:creationId xmlns:p14="http://schemas.microsoft.com/office/powerpoint/2010/main" val="3366547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315310"/>
          </a:xfrm>
        </p:spPr>
        <p:txBody>
          <a:bodyPr>
            <a:normAutofit fontScale="90000"/>
          </a:bodyPr>
          <a:lstStyle/>
          <a:p>
            <a:r>
              <a:rPr lang="ga-IE" dirty="0"/>
              <a:t>Program logic</a:t>
            </a:r>
            <a:endParaRPr lang="en-GB" dirty="0"/>
          </a:p>
        </p:txBody>
      </p:sp>
      <p:sp>
        <p:nvSpPr>
          <p:cNvPr id="3" name="Content Placeholder 2"/>
          <p:cNvSpPr>
            <a:spLocks noGrp="1"/>
          </p:cNvSpPr>
          <p:nvPr>
            <p:ph idx="1"/>
          </p:nvPr>
        </p:nvSpPr>
        <p:spPr>
          <a:xfrm>
            <a:off x="685801" y="2142067"/>
            <a:ext cx="11054254" cy="4542512"/>
          </a:xfrm>
        </p:spPr>
        <p:txBody>
          <a:bodyPr>
            <a:normAutofit lnSpcReduction="10000"/>
          </a:bodyPr>
          <a:lstStyle/>
          <a:p>
            <a:r>
              <a:rPr lang="en-IE" dirty="0"/>
              <a:t>You know, the factorial of n is actually the factorial of (n-1) multiplied by n, if n &gt; 0.</a:t>
            </a:r>
          </a:p>
          <a:p>
            <a:pPr lvl="1"/>
            <a:r>
              <a:rPr lang="en-IE" dirty="0"/>
              <a:t>Factorial(n) returns Factorial(n-1) * n</a:t>
            </a:r>
          </a:p>
          <a:p>
            <a:r>
              <a:rPr lang="en-IE" dirty="0"/>
              <a:t>That is the returned value of the method; and before that, we need a condition: </a:t>
            </a:r>
          </a:p>
          <a:p>
            <a:pPr lvl="1"/>
            <a:r>
              <a:rPr lang="en-IE" dirty="0"/>
              <a:t>If n = 0 Then Return 1</a:t>
            </a:r>
          </a:p>
          <a:p>
            <a:endParaRPr lang="en-IE" dirty="0"/>
          </a:p>
          <a:p>
            <a:endParaRPr lang="en-GB" dirty="0"/>
          </a:p>
        </p:txBody>
      </p:sp>
    </p:spTree>
    <p:extLst>
      <p:ext uri="{BB962C8B-B14F-4D97-AF65-F5344CB8AC3E}">
        <p14:creationId xmlns:p14="http://schemas.microsoft.com/office/powerpoint/2010/main" val="181975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719" y="4305360"/>
            <a:ext cx="10131427" cy="1468800"/>
          </a:xfrm>
        </p:spPr>
        <p:txBody>
          <a:bodyPr/>
          <a:lstStyle/>
          <a:p>
            <a:pPr algn="r"/>
            <a:r>
              <a:rPr lang="ga-IE" b="1" dirty="0">
                <a:solidFill>
                  <a:schemeClr val="accent2"/>
                </a:solidFill>
                <a:latin typeface="Aharoni" panose="02010803020104030203" pitchFamily="2" charset="-79"/>
                <a:cs typeface="Aharoni" panose="02010803020104030203" pitchFamily="2" charset="-79"/>
              </a:rPr>
              <a:t>Sorting algorithms</a:t>
            </a:r>
            <a:endParaRPr lang="en-GB" b="1" dirty="0">
              <a:solidFill>
                <a:schemeClr val="accent2"/>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67385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947</TotalTime>
  <Words>1147</Words>
  <Application>Microsoft Office PowerPoint</Application>
  <PresentationFormat>Widescreen</PresentationFormat>
  <Paragraphs>125</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Aharoni</vt:lpstr>
      <vt:lpstr>Arial</vt:lpstr>
      <vt:lpstr>Berlin Sans FB</vt:lpstr>
      <vt:lpstr>Calibri</vt:lpstr>
      <vt:lpstr>Calibri Light</vt:lpstr>
      <vt:lpstr>Celestial</vt:lpstr>
      <vt:lpstr>recursions</vt:lpstr>
      <vt:lpstr>What is Recursive Function/Method? </vt:lpstr>
      <vt:lpstr>Calculating the factorial of a number</vt:lpstr>
      <vt:lpstr>Writing a method that calculates the factorial of a number</vt:lpstr>
      <vt:lpstr>PowerPoint Presentation</vt:lpstr>
      <vt:lpstr>Calculating the factorial of a number by recursion</vt:lpstr>
      <vt:lpstr>PowerPoint Presentation</vt:lpstr>
      <vt:lpstr>Program logic</vt:lpstr>
      <vt:lpstr>Sorting algorithms</vt:lpstr>
      <vt:lpstr>Sorting algorithms</vt:lpstr>
      <vt:lpstr>Bubble sort</vt:lpstr>
      <vt:lpstr>Understanding BubbleSort</vt:lpstr>
      <vt:lpstr>Understanding BubbleSort</vt:lpstr>
      <vt:lpstr>PowerPoint Presentation</vt:lpstr>
      <vt:lpstr>PowerPoint Presentation</vt:lpstr>
      <vt:lpstr>PowerPoint Presentation</vt:lpstr>
      <vt:lpstr>PowerPoint Presentation</vt:lpstr>
      <vt:lpstr>quicksort</vt:lpstr>
      <vt:lpstr>Quicksort</vt:lpstr>
      <vt:lpstr>Quicksort</vt:lpstr>
      <vt:lpstr>PowerPoint Presentation</vt:lpstr>
      <vt:lpstr>Partition Algorithm</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recursions</dc:title>
  <dc:creator>COB Tutor</dc:creator>
  <cp:lastModifiedBy>COB Tutor</cp:lastModifiedBy>
  <cp:revision>35</cp:revision>
  <dcterms:created xsi:type="dcterms:W3CDTF">2019-03-05T14:08:50Z</dcterms:created>
  <dcterms:modified xsi:type="dcterms:W3CDTF">2019-03-25T10:21:32Z</dcterms:modified>
</cp:coreProperties>
</file>