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64" r:id="rId4"/>
    <p:sldId id="258" r:id="rId5"/>
    <p:sldId id="259" r:id="rId6"/>
    <p:sldId id="260" r:id="rId7"/>
    <p:sldId id="261" r:id="rId8"/>
    <p:sldId id="263" r:id="rId9"/>
    <p:sldId id="266" r:id="rId10"/>
    <p:sldId id="265" r:id="rId11"/>
    <p:sldId id="286" r:id="rId12"/>
    <p:sldId id="268" r:id="rId13"/>
    <p:sldId id="269" r:id="rId14"/>
    <p:sldId id="270" r:id="rId15"/>
    <p:sldId id="289" r:id="rId16"/>
    <p:sldId id="271" r:id="rId17"/>
    <p:sldId id="288" r:id="rId18"/>
    <p:sldId id="291" r:id="rId19"/>
    <p:sldId id="273" r:id="rId20"/>
    <p:sldId id="290" r:id="rId21"/>
    <p:sldId id="275" r:id="rId22"/>
    <p:sldId id="274"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16" autoAdjust="0"/>
  </p:normalViewPr>
  <p:slideViewPr>
    <p:cSldViewPr snapToGrid="0">
      <p:cViewPr varScale="1">
        <p:scale>
          <a:sx n="64" d="100"/>
          <a:sy n="64" d="100"/>
        </p:scale>
        <p:origin x="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A69C8-7BB2-45CF-972F-C9CEF571F4FD}" type="datetimeFigureOut">
              <a:rPr lang="en-GB" smtClean="0"/>
              <a:t>27/03/2019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E904B-5286-432E-B042-CF8E1D4CC1C9}" type="slidenum">
              <a:rPr lang="en-GB" smtClean="0"/>
              <a:t>‹#›</a:t>
            </a:fld>
            <a:endParaRPr lang="en-GB"/>
          </a:p>
        </p:txBody>
      </p:sp>
    </p:spTree>
    <p:extLst>
      <p:ext uri="{BB962C8B-B14F-4D97-AF65-F5344CB8AC3E}">
        <p14:creationId xmlns:p14="http://schemas.microsoft.com/office/powerpoint/2010/main" val="386254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uru99.com/c-sharp-file-operation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c-sharp-file-operation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ga-IE" dirty="0"/>
              <a:t>Ref : </a:t>
            </a:r>
            <a:r>
              <a:rPr lang="en-GB" dirty="0">
                <a:hlinkClick r:id="rId3"/>
              </a:rPr>
              <a:t>https://www.guru99.com/c-sharp-file-operations.html</a:t>
            </a:r>
            <a:endParaRPr lang="en-GB" dirty="0"/>
          </a:p>
        </p:txBody>
      </p:sp>
      <p:sp>
        <p:nvSpPr>
          <p:cNvPr id="4" name="Slide Number Placeholder 3"/>
          <p:cNvSpPr>
            <a:spLocks noGrp="1"/>
          </p:cNvSpPr>
          <p:nvPr>
            <p:ph type="sldNum" sz="quarter" idx="10"/>
          </p:nvPr>
        </p:nvSpPr>
        <p:spPr/>
        <p:txBody>
          <a:bodyPr/>
          <a:lstStyle/>
          <a:p>
            <a:fld id="{F8EE904B-5286-432E-B042-CF8E1D4CC1C9}" type="slidenum">
              <a:rPr lang="en-GB" smtClean="0"/>
              <a:t>6</a:t>
            </a:fld>
            <a:endParaRPr lang="en-GB"/>
          </a:p>
        </p:txBody>
      </p:sp>
    </p:spTree>
    <p:extLst>
      <p:ext uri="{BB962C8B-B14F-4D97-AF65-F5344CB8AC3E}">
        <p14:creationId xmlns:p14="http://schemas.microsoft.com/office/powerpoint/2010/main" val="343029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https://www.guru99.com/c-sharp-file-operations.html</a:t>
            </a:r>
            <a:endParaRPr lang="en-GB" dirty="0"/>
          </a:p>
          <a:p>
            <a:endParaRPr lang="en-IE" dirty="0"/>
          </a:p>
        </p:txBody>
      </p:sp>
      <p:sp>
        <p:nvSpPr>
          <p:cNvPr id="4" name="Slide Number Placeholder 3"/>
          <p:cNvSpPr>
            <a:spLocks noGrp="1"/>
          </p:cNvSpPr>
          <p:nvPr>
            <p:ph type="sldNum" sz="quarter" idx="5"/>
          </p:nvPr>
        </p:nvSpPr>
        <p:spPr/>
        <p:txBody>
          <a:bodyPr/>
          <a:lstStyle/>
          <a:p>
            <a:fld id="{F8EE904B-5286-432E-B042-CF8E1D4CC1C9}" type="slidenum">
              <a:rPr lang="en-GB" smtClean="0"/>
              <a:t>32</a:t>
            </a:fld>
            <a:endParaRPr lang="en-GB"/>
          </a:p>
        </p:txBody>
      </p:sp>
    </p:spTree>
    <p:extLst>
      <p:ext uri="{BB962C8B-B14F-4D97-AF65-F5344CB8AC3E}">
        <p14:creationId xmlns:p14="http://schemas.microsoft.com/office/powerpoint/2010/main" val="82119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3/27/2019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cap="small" baseline="0">
                <a:solidFill>
                  <a:schemeClr val="tx2">
                    <a:lumMod val="50000"/>
                  </a:schemeClr>
                </a:solidFill>
                <a:latin typeface="Bell MT" panose="02020503060305020303" pitchFamily="18" charset="0"/>
                <a:ea typeface="Batang" panose="02030600000101010101" pitchFamily="18" charset="-127"/>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182880" indent="-182880">
              <a:lnSpc>
                <a:spcPct val="150000"/>
              </a:lnSpc>
              <a:buClr>
                <a:srgbClr val="92D050"/>
              </a:buClr>
              <a:buFont typeface="Wingdings" panose="05000000000000000000" pitchFamily="2" charset="2"/>
              <a:buChar char="q"/>
              <a:defRPr sz="3200"/>
            </a:lvl1pPr>
            <a:lvl2pPr marL="411480" indent="-182880">
              <a:lnSpc>
                <a:spcPct val="150000"/>
              </a:lnSpc>
              <a:buClr>
                <a:srgbClr val="92D050"/>
              </a:buClr>
              <a:buFont typeface="Wingdings" panose="05000000000000000000" pitchFamily="2" charset="2"/>
              <a:buChar char="q"/>
              <a:defRPr sz="3200">
                <a:solidFill>
                  <a:schemeClr val="accent1">
                    <a:lumMod val="40000"/>
                    <a:lumOff val="60000"/>
                  </a:schemeClr>
                </a:solidFill>
              </a:defRPr>
            </a:lvl2pPr>
            <a:lvl3pPr marL="640080" indent="-182880">
              <a:lnSpc>
                <a:spcPct val="150000"/>
              </a:lnSpc>
              <a:buClr>
                <a:srgbClr val="92D050"/>
              </a:buClr>
              <a:buFont typeface="Wingdings" panose="05000000000000000000" pitchFamily="2" charset="2"/>
              <a:buChar char="q"/>
              <a:defRPr sz="2800"/>
            </a:lvl3pPr>
            <a:lvl4pPr marL="868680" indent="-182880">
              <a:lnSpc>
                <a:spcPct val="150000"/>
              </a:lnSpc>
              <a:buClr>
                <a:srgbClr val="92D050"/>
              </a:buClr>
              <a:buFont typeface="Wingdings" panose="05000000000000000000" pitchFamily="2" charset="2"/>
              <a:buChar char="q"/>
              <a:defRPr sz="2400"/>
            </a:lvl4pPr>
            <a:lvl5pPr marL="1097280" indent="-182880">
              <a:lnSpc>
                <a:spcPct val="150000"/>
              </a:lnSpc>
              <a:buClr>
                <a:srgbClr val="92D050"/>
              </a:buClr>
              <a:buFont typeface="Wingdings" panose="05000000000000000000" pitchFamily="2" charset="2"/>
              <a:buChar char="q"/>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3/27/2019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3/27/2019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ga-IE" dirty="0"/>
              <a:t>File handling</a:t>
            </a:r>
            <a:endParaRPr lang="en-GB" dirty="0"/>
          </a:p>
        </p:txBody>
      </p:sp>
      <p:sp>
        <p:nvSpPr>
          <p:cNvPr id="3" name="Subtitle 2"/>
          <p:cNvSpPr>
            <a:spLocks noGrp="1"/>
          </p:cNvSpPr>
          <p:nvPr>
            <p:ph type="subTitle" idx="1"/>
          </p:nvPr>
        </p:nvSpPr>
        <p:spPr/>
        <p:txBody>
          <a:bodyPr>
            <a:normAutofit/>
          </a:bodyPr>
          <a:lstStyle/>
          <a:p>
            <a:r>
              <a:rPr lang="ga-IE" sz="3600" b="1" dirty="0">
                <a:solidFill>
                  <a:srgbClr val="92D050"/>
                </a:solidFill>
              </a:rPr>
              <a:t>Chapter - 15</a:t>
            </a:r>
            <a:endParaRPr lang="en-GB" sz="3600" b="1" dirty="0">
              <a:solidFill>
                <a:srgbClr val="92D050"/>
              </a:solidFill>
            </a:endParaRPr>
          </a:p>
        </p:txBody>
      </p:sp>
    </p:spTree>
    <p:extLst>
      <p:ext uri="{BB962C8B-B14F-4D97-AF65-F5344CB8AC3E}">
        <p14:creationId xmlns:p14="http://schemas.microsoft.com/office/powerpoint/2010/main" val="339967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2206-ADF6-4C08-BBF7-36AA60FE4BAD}"/>
              </a:ext>
            </a:extLst>
          </p:cNvPr>
          <p:cNvSpPr>
            <a:spLocks noGrp="1"/>
          </p:cNvSpPr>
          <p:nvPr>
            <p:ph type="title"/>
          </p:nvPr>
        </p:nvSpPr>
        <p:spPr/>
        <p:txBody>
          <a:bodyPr/>
          <a:lstStyle/>
          <a:p>
            <a:r>
              <a:rPr lang="en-IE" dirty="0"/>
              <a:t>C# streams</a:t>
            </a:r>
          </a:p>
        </p:txBody>
      </p:sp>
      <p:sp>
        <p:nvSpPr>
          <p:cNvPr id="3" name="Content Placeholder 2">
            <a:extLst>
              <a:ext uri="{FF2B5EF4-FFF2-40B4-BE49-F238E27FC236}">
                <a16:creationId xmlns:a16="http://schemas.microsoft.com/office/drawing/2014/main" id="{5961BFF0-ABFE-45FF-8FC1-2691B448F1F4}"/>
              </a:ext>
            </a:extLst>
          </p:cNvPr>
          <p:cNvSpPr>
            <a:spLocks noGrp="1"/>
          </p:cNvSpPr>
          <p:nvPr>
            <p:ph idx="1"/>
          </p:nvPr>
        </p:nvSpPr>
        <p:spPr>
          <a:xfrm>
            <a:off x="320511" y="2011679"/>
            <a:ext cx="11679811" cy="4747339"/>
          </a:xfrm>
        </p:spPr>
        <p:txBody>
          <a:bodyPr>
            <a:normAutofit fontScale="77500" lnSpcReduction="20000"/>
          </a:bodyPr>
          <a:lstStyle/>
          <a:p>
            <a:pPr>
              <a:lnSpc>
                <a:spcPct val="170000"/>
              </a:lnSpc>
            </a:pPr>
            <a:r>
              <a:rPr lang="en-IE" sz="3600" b="1" dirty="0"/>
              <a:t>Stream:</a:t>
            </a:r>
            <a:r>
              <a:rPr lang="en-IE" sz="3600" dirty="0"/>
              <a:t> </a:t>
            </a:r>
            <a:r>
              <a:rPr lang="en-IE" sz="3600" i="1" dirty="0" err="1"/>
              <a:t>System.IO.Stream</a:t>
            </a:r>
            <a:r>
              <a:rPr lang="en-IE" sz="3600" dirty="0"/>
              <a:t> is an abstract class that provides </a:t>
            </a:r>
            <a:r>
              <a:rPr lang="en-IE" sz="3600" dirty="0">
                <a:solidFill>
                  <a:srgbClr val="92D050"/>
                </a:solidFill>
              </a:rPr>
              <a:t>standard methods to transfer bytes </a:t>
            </a:r>
            <a:r>
              <a:rPr lang="en-IE" sz="3600" dirty="0"/>
              <a:t>(read, write, etc.) to the source. </a:t>
            </a:r>
          </a:p>
          <a:p>
            <a:pPr>
              <a:lnSpc>
                <a:spcPct val="170000"/>
              </a:lnSpc>
            </a:pPr>
            <a:r>
              <a:rPr lang="en-IE" sz="3600" dirty="0"/>
              <a:t>It is </a:t>
            </a:r>
            <a:r>
              <a:rPr lang="en-IE" sz="3600" dirty="0">
                <a:solidFill>
                  <a:srgbClr val="00B0F0"/>
                </a:solidFill>
              </a:rPr>
              <a:t>like a wrapper class to transfer bytes</a:t>
            </a:r>
            <a:r>
              <a:rPr lang="en-IE" sz="3600" dirty="0"/>
              <a:t>. Classes that need to read/write bytes from a particular source must implement the Stream class.</a:t>
            </a:r>
          </a:p>
          <a:p>
            <a:pPr lvl="1">
              <a:lnSpc>
                <a:spcPct val="170000"/>
              </a:lnSpc>
            </a:pPr>
            <a:r>
              <a:rPr lang="en-IE" sz="3600" b="1" dirty="0" err="1">
                <a:solidFill>
                  <a:srgbClr val="92D050"/>
                </a:solidFill>
              </a:rPr>
              <a:t>FileStream</a:t>
            </a:r>
            <a:r>
              <a:rPr lang="en-IE" sz="3600" dirty="0"/>
              <a:t> reads or writes bytes from/to a physical file whether it is a .txt, .exe, .jpg or any other file. </a:t>
            </a:r>
            <a:r>
              <a:rPr lang="en-IE" sz="3600" dirty="0" err="1">
                <a:solidFill>
                  <a:srgbClr val="00B0F0"/>
                </a:solidFill>
              </a:rPr>
              <a:t>FileStream</a:t>
            </a:r>
            <a:r>
              <a:rPr lang="en-IE" sz="3600" dirty="0">
                <a:solidFill>
                  <a:srgbClr val="00B0F0"/>
                </a:solidFill>
              </a:rPr>
              <a:t> is derived from the Stream class.</a:t>
            </a:r>
            <a:endParaRPr lang="en-IE" sz="3100" dirty="0">
              <a:solidFill>
                <a:srgbClr val="00B0F0"/>
              </a:solidFill>
            </a:endParaRPr>
          </a:p>
          <a:p>
            <a:endParaRPr lang="en-IE" sz="2800" dirty="0"/>
          </a:p>
        </p:txBody>
      </p:sp>
    </p:spTree>
    <p:extLst>
      <p:ext uri="{BB962C8B-B14F-4D97-AF65-F5344CB8AC3E}">
        <p14:creationId xmlns:p14="http://schemas.microsoft.com/office/powerpoint/2010/main" val="333243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31AE-EE6E-45E2-A9B0-08603A0992B2}"/>
              </a:ext>
            </a:extLst>
          </p:cNvPr>
          <p:cNvSpPr>
            <a:spLocks noGrp="1"/>
          </p:cNvSpPr>
          <p:nvPr>
            <p:ph type="title"/>
          </p:nvPr>
        </p:nvSpPr>
        <p:spPr/>
        <p:txBody>
          <a:bodyPr/>
          <a:lstStyle/>
          <a:p>
            <a:r>
              <a:rPr lang="en-IE" dirty="0" err="1"/>
              <a:t>StreamReader</a:t>
            </a:r>
            <a:r>
              <a:rPr lang="en-IE" dirty="0"/>
              <a:t> and </a:t>
            </a:r>
            <a:r>
              <a:rPr lang="en-IE" dirty="0" err="1"/>
              <a:t>StreamWriter</a:t>
            </a:r>
            <a:endParaRPr lang="en-IE" dirty="0"/>
          </a:p>
        </p:txBody>
      </p:sp>
      <p:sp>
        <p:nvSpPr>
          <p:cNvPr id="3" name="Content Placeholder 2">
            <a:extLst>
              <a:ext uri="{FF2B5EF4-FFF2-40B4-BE49-F238E27FC236}">
                <a16:creationId xmlns:a16="http://schemas.microsoft.com/office/drawing/2014/main" id="{8D6CF748-05E3-4152-9571-22F616BEE1B9}"/>
              </a:ext>
            </a:extLst>
          </p:cNvPr>
          <p:cNvSpPr>
            <a:spLocks noGrp="1"/>
          </p:cNvSpPr>
          <p:nvPr>
            <p:ph idx="1"/>
          </p:nvPr>
        </p:nvSpPr>
        <p:spPr>
          <a:xfrm>
            <a:off x="311085" y="2011680"/>
            <a:ext cx="11519554" cy="2805417"/>
          </a:xfrm>
        </p:spPr>
        <p:txBody>
          <a:bodyPr>
            <a:normAutofit fontScale="85000" lnSpcReduction="10000"/>
          </a:bodyPr>
          <a:lstStyle/>
          <a:p>
            <a:r>
              <a:rPr lang="en-IE" dirty="0" err="1"/>
              <a:t>StreamReader</a:t>
            </a:r>
            <a:r>
              <a:rPr lang="en-IE" dirty="0"/>
              <a:t> and </a:t>
            </a:r>
            <a:r>
              <a:rPr lang="en-IE" dirty="0" err="1"/>
              <a:t>StreamWriter</a:t>
            </a:r>
            <a:r>
              <a:rPr lang="en-IE" dirty="0"/>
              <a:t> are found in the </a:t>
            </a:r>
            <a:r>
              <a:rPr lang="en-IE" b="1" dirty="0">
                <a:solidFill>
                  <a:srgbClr val="92D050"/>
                </a:solidFill>
              </a:rPr>
              <a:t>System.IO </a:t>
            </a:r>
            <a:r>
              <a:rPr lang="en-IE" dirty="0"/>
              <a:t>namespace. </a:t>
            </a:r>
          </a:p>
          <a:p>
            <a:r>
              <a:rPr lang="en-IE" dirty="0"/>
              <a:t>Both classes are useful when you want to read or write character based data.</a:t>
            </a:r>
          </a:p>
          <a:p>
            <a:r>
              <a:rPr lang="en-IE" dirty="0"/>
              <a:t> Both of these classes deal with Unicode characters.</a:t>
            </a:r>
          </a:p>
        </p:txBody>
      </p:sp>
      <p:pic>
        <p:nvPicPr>
          <p:cNvPr id="4" name="Picture 3">
            <a:extLst>
              <a:ext uri="{FF2B5EF4-FFF2-40B4-BE49-F238E27FC236}">
                <a16:creationId xmlns:a16="http://schemas.microsoft.com/office/drawing/2014/main" id="{BD339D09-5D7B-461E-BAD7-6509243B2730}"/>
              </a:ext>
            </a:extLst>
          </p:cNvPr>
          <p:cNvPicPr>
            <a:picLocks noChangeAspect="1"/>
          </p:cNvPicPr>
          <p:nvPr/>
        </p:nvPicPr>
        <p:blipFill>
          <a:blip r:embed="rId2"/>
          <a:stretch>
            <a:fillRect/>
          </a:stretch>
        </p:blipFill>
        <p:spPr>
          <a:xfrm>
            <a:off x="1879550" y="5035841"/>
            <a:ext cx="8246565" cy="1463524"/>
          </a:xfrm>
          <a:prstGeom prst="rect">
            <a:avLst/>
          </a:prstGeom>
        </p:spPr>
      </p:pic>
    </p:spTree>
    <p:extLst>
      <p:ext uri="{BB962C8B-B14F-4D97-AF65-F5344CB8AC3E}">
        <p14:creationId xmlns:p14="http://schemas.microsoft.com/office/powerpoint/2010/main" val="374441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71AC-4B87-4616-974D-9CEA119D288B}"/>
              </a:ext>
            </a:extLst>
          </p:cNvPr>
          <p:cNvSpPr>
            <a:spLocks noGrp="1"/>
          </p:cNvSpPr>
          <p:nvPr>
            <p:ph type="title"/>
          </p:nvPr>
        </p:nvSpPr>
        <p:spPr/>
        <p:txBody>
          <a:bodyPr/>
          <a:lstStyle/>
          <a:p>
            <a:r>
              <a:rPr lang="en-IE" dirty="0"/>
              <a:t>Stream Reader</a:t>
            </a:r>
            <a:br>
              <a:rPr lang="en-IE" dirty="0"/>
            </a:br>
            <a:endParaRPr lang="en-IE" dirty="0"/>
          </a:p>
        </p:txBody>
      </p:sp>
      <p:sp>
        <p:nvSpPr>
          <p:cNvPr id="3" name="Content Placeholder 2">
            <a:extLst>
              <a:ext uri="{FF2B5EF4-FFF2-40B4-BE49-F238E27FC236}">
                <a16:creationId xmlns:a16="http://schemas.microsoft.com/office/drawing/2014/main" id="{BCB7AC00-DDEE-422D-A953-CF573B2ECCCB}"/>
              </a:ext>
            </a:extLst>
          </p:cNvPr>
          <p:cNvSpPr>
            <a:spLocks noGrp="1"/>
          </p:cNvSpPr>
          <p:nvPr>
            <p:ph idx="1"/>
          </p:nvPr>
        </p:nvSpPr>
        <p:spPr>
          <a:xfrm>
            <a:off x="292761" y="1792936"/>
            <a:ext cx="11604396" cy="4562144"/>
          </a:xfrm>
        </p:spPr>
        <p:txBody>
          <a:bodyPr>
            <a:normAutofit/>
          </a:bodyPr>
          <a:lstStyle/>
          <a:p>
            <a:r>
              <a:rPr lang="en-IE" dirty="0"/>
              <a:t>The stream reader is used to read data from a file using streams. </a:t>
            </a:r>
          </a:p>
        </p:txBody>
      </p:sp>
      <p:pic>
        <p:nvPicPr>
          <p:cNvPr id="4" name="Picture 3">
            <a:extLst>
              <a:ext uri="{FF2B5EF4-FFF2-40B4-BE49-F238E27FC236}">
                <a16:creationId xmlns:a16="http://schemas.microsoft.com/office/drawing/2014/main" id="{BFB815A0-2D0B-4E0C-9B56-88C035DBB458}"/>
              </a:ext>
            </a:extLst>
          </p:cNvPr>
          <p:cNvPicPr>
            <a:picLocks noChangeAspect="1"/>
          </p:cNvPicPr>
          <p:nvPr/>
        </p:nvPicPr>
        <p:blipFill>
          <a:blip r:embed="rId2"/>
          <a:stretch>
            <a:fillRect/>
          </a:stretch>
        </p:blipFill>
        <p:spPr>
          <a:xfrm>
            <a:off x="1989057" y="2845520"/>
            <a:ext cx="8442380" cy="3588273"/>
          </a:xfrm>
          <a:prstGeom prst="rect">
            <a:avLst/>
          </a:prstGeom>
        </p:spPr>
      </p:pic>
    </p:spTree>
    <p:extLst>
      <p:ext uri="{BB962C8B-B14F-4D97-AF65-F5344CB8AC3E}">
        <p14:creationId xmlns:p14="http://schemas.microsoft.com/office/powerpoint/2010/main" val="389056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B6B8A-0D07-476C-8D4B-605E380F1902}"/>
              </a:ext>
            </a:extLst>
          </p:cNvPr>
          <p:cNvSpPr/>
          <p:nvPr/>
        </p:nvSpPr>
        <p:spPr>
          <a:xfrm>
            <a:off x="584462" y="381489"/>
            <a:ext cx="8905188" cy="954107"/>
          </a:xfrm>
          <a:prstGeom prst="rect">
            <a:avLst/>
          </a:prstGeom>
        </p:spPr>
        <p:txBody>
          <a:bodyPr wrap="square">
            <a:spAutoFit/>
          </a:bodyPr>
          <a:lstStyle/>
          <a:p>
            <a:r>
              <a:rPr lang="en-IE" sz="2800" dirty="0">
                <a:latin typeface="Source Sans Pro" panose="020B0503030403020204" pitchFamily="34" charset="0"/>
              </a:rPr>
              <a:t>Let's look at an example of how we can use streams for reading data from a file.</a:t>
            </a:r>
            <a:endParaRPr lang="en-IE" sz="2800" dirty="0"/>
          </a:p>
        </p:txBody>
      </p:sp>
      <p:pic>
        <p:nvPicPr>
          <p:cNvPr id="3" name="Picture 2">
            <a:extLst>
              <a:ext uri="{FF2B5EF4-FFF2-40B4-BE49-F238E27FC236}">
                <a16:creationId xmlns:a16="http://schemas.microsoft.com/office/drawing/2014/main" id="{BFAF56D9-F629-4BB3-B38E-9F9F14BFBA9D}"/>
              </a:ext>
            </a:extLst>
          </p:cNvPr>
          <p:cNvPicPr>
            <a:picLocks noChangeAspect="1"/>
          </p:cNvPicPr>
          <p:nvPr/>
        </p:nvPicPr>
        <p:blipFill rotWithShape="1">
          <a:blip r:embed="rId2"/>
          <a:srcRect l="1153" t="2043"/>
          <a:stretch/>
        </p:blipFill>
        <p:spPr>
          <a:xfrm>
            <a:off x="494790" y="1842841"/>
            <a:ext cx="11354704" cy="4096046"/>
          </a:xfrm>
          <a:prstGeom prst="rect">
            <a:avLst/>
          </a:prstGeom>
        </p:spPr>
      </p:pic>
    </p:spTree>
    <p:extLst>
      <p:ext uri="{BB962C8B-B14F-4D97-AF65-F5344CB8AC3E}">
        <p14:creationId xmlns:p14="http://schemas.microsoft.com/office/powerpoint/2010/main" val="214449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209-17B2-47B9-BCB3-A2A9CC512302}"/>
              </a:ext>
            </a:extLst>
          </p:cNvPr>
          <p:cNvSpPr>
            <a:spLocks noGrp="1"/>
          </p:cNvSpPr>
          <p:nvPr>
            <p:ph type="title"/>
          </p:nvPr>
        </p:nvSpPr>
        <p:spPr/>
        <p:txBody>
          <a:bodyPr/>
          <a:lstStyle/>
          <a:p>
            <a:r>
              <a:rPr lang="en-IE" dirty="0"/>
              <a:t>Code Explanation</a:t>
            </a:r>
            <a:br>
              <a:rPr lang="en-IE" dirty="0"/>
            </a:br>
            <a:endParaRPr lang="en-IE" dirty="0"/>
          </a:p>
        </p:txBody>
      </p:sp>
      <p:sp>
        <p:nvSpPr>
          <p:cNvPr id="3" name="Content Placeholder 2">
            <a:extLst>
              <a:ext uri="{FF2B5EF4-FFF2-40B4-BE49-F238E27FC236}">
                <a16:creationId xmlns:a16="http://schemas.microsoft.com/office/drawing/2014/main" id="{E266E526-B3D3-4292-B2D0-254F80879406}"/>
              </a:ext>
            </a:extLst>
          </p:cNvPr>
          <p:cNvSpPr>
            <a:spLocks noGrp="1"/>
          </p:cNvSpPr>
          <p:nvPr>
            <p:ph idx="1"/>
          </p:nvPr>
        </p:nvSpPr>
        <p:spPr>
          <a:xfrm>
            <a:off x="273376" y="2011679"/>
            <a:ext cx="11840067" cy="4709631"/>
          </a:xfrm>
        </p:spPr>
        <p:txBody>
          <a:bodyPr>
            <a:normAutofit lnSpcReduction="10000"/>
          </a:bodyPr>
          <a:lstStyle/>
          <a:p>
            <a:pPr>
              <a:lnSpc>
                <a:spcPct val="170000"/>
              </a:lnSpc>
            </a:pPr>
            <a:r>
              <a:rPr lang="en-IE" sz="2400" dirty="0"/>
              <a:t>First, we are declaring a stream reader object. The stream reader object is used in C# to define a stream from the file to the application. The data will be pushed from the file to the stream whenever data is read from the file. </a:t>
            </a:r>
          </a:p>
          <a:p>
            <a:pPr>
              <a:lnSpc>
                <a:spcPct val="170000"/>
              </a:lnSpc>
            </a:pPr>
            <a:r>
              <a:rPr lang="en-IE" sz="2400" dirty="0"/>
              <a:t>The </a:t>
            </a:r>
            <a:r>
              <a:rPr lang="en-IE" sz="2400" dirty="0" err="1"/>
              <a:t>File.OpenText</a:t>
            </a:r>
            <a:r>
              <a:rPr lang="en-IE" sz="2400" dirty="0"/>
              <a:t> is used to open the file "Example.txt" in read-only mode. The handler to the file is then sent to the stream reader object.</a:t>
            </a:r>
          </a:p>
          <a:p>
            <a:pPr>
              <a:lnSpc>
                <a:spcPct val="170000"/>
              </a:lnSpc>
            </a:pPr>
            <a:r>
              <a:rPr lang="en-IE" sz="2400" dirty="0"/>
              <a:t>We use the </a:t>
            </a:r>
            <a:r>
              <a:rPr lang="en-IE" sz="2400" dirty="0" err="1"/>
              <a:t>StreamReader</a:t>
            </a:r>
            <a:r>
              <a:rPr lang="en-IE" sz="2400" dirty="0"/>
              <a:t> type inside a </a:t>
            </a:r>
            <a:r>
              <a:rPr lang="en-IE" sz="2400" b="1" dirty="0">
                <a:solidFill>
                  <a:srgbClr val="92D050"/>
                </a:solidFill>
              </a:rPr>
              <a:t>using-statement.</a:t>
            </a:r>
            <a:r>
              <a:rPr lang="en-IE" sz="2400" dirty="0"/>
              <a:t> This statement allows you to leave the file disposal and opening routines to the C# compiler's knowledge of scope.</a:t>
            </a:r>
          </a:p>
          <a:p>
            <a:endParaRPr lang="en-IE" sz="1800" dirty="0"/>
          </a:p>
        </p:txBody>
      </p:sp>
    </p:spTree>
    <p:extLst>
      <p:ext uri="{BB962C8B-B14F-4D97-AF65-F5344CB8AC3E}">
        <p14:creationId xmlns:p14="http://schemas.microsoft.com/office/powerpoint/2010/main" val="98163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209-17B2-47B9-BCB3-A2A9CC512302}"/>
              </a:ext>
            </a:extLst>
          </p:cNvPr>
          <p:cNvSpPr>
            <a:spLocks noGrp="1"/>
          </p:cNvSpPr>
          <p:nvPr>
            <p:ph type="title"/>
          </p:nvPr>
        </p:nvSpPr>
        <p:spPr/>
        <p:txBody>
          <a:bodyPr/>
          <a:lstStyle/>
          <a:p>
            <a:r>
              <a:rPr lang="en-IE" dirty="0"/>
              <a:t>Code Explanation</a:t>
            </a:r>
            <a:br>
              <a:rPr lang="en-IE" dirty="0"/>
            </a:br>
            <a:endParaRPr lang="en-IE" dirty="0"/>
          </a:p>
        </p:txBody>
      </p:sp>
      <p:sp>
        <p:nvSpPr>
          <p:cNvPr id="3" name="Content Placeholder 2">
            <a:extLst>
              <a:ext uri="{FF2B5EF4-FFF2-40B4-BE49-F238E27FC236}">
                <a16:creationId xmlns:a16="http://schemas.microsoft.com/office/drawing/2014/main" id="{E266E526-B3D3-4292-B2D0-254F80879406}"/>
              </a:ext>
            </a:extLst>
          </p:cNvPr>
          <p:cNvSpPr>
            <a:spLocks noGrp="1"/>
          </p:cNvSpPr>
          <p:nvPr>
            <p:ph idx="1"/>
          </p:nvPr>
        </p:nvSpPr>
        <p:spPr>
          <a:xfrm>
            <a:off x="273376" y="2011679"/>
            <a:ext cx="11840067" cy="4709631"/>
          </a:xfrm>
        </p:spPr>
        <p:txBody>
          <a:bodyPr>
            <a:normAutofit fontScale="92500"/>
          </a:bodyPr>
          <a:lstStyle/>
          <a:p>
            <a:pPr>
              <a:lnSpc>
                <a:spcPct val="170000"/>
              </a:lnSpc>
            </a:pPr>
            <a:r>
              <a:rPr lang="en-IE" sz="2800" dirty="0"/>
              <a:t>Next, we are defining a temporary variable 's' which will be used to read all the data from the file.</a:t>
            </a:r>
          </a:p>
          <a:p>
            <a:pPr>
              <a:lnSpc>
                <a:spcPct val="170000"/>
              </a:lnSpc>
            </a:pPr>
            <a:r>
              <a:rPr lang="en-IE" sz="2800" dirty="0"/>
              <a:t>We then use the stream reader method </a:t>
            </a:r>
            <a:r>
              <a:rPr lang="en-IE" sz="2800" dirty="0" err="1"/>
              <a:t>ReadLine</a:t>
            </a:r>
            <a:r>
              <a:rPr lang="en-IE" sz="2800" dirty="0"/>
              <a:t> to read each line from the stream buffer. When we perform this operation, each line will be first transferred from the file to the buffer. Then the string line will be transferred from the buffer to the variable 's'. We then write the contents of the string 's' to the console.</a:t>
            </a:r>
          </a:p>
          <a:p>
            <a:endParaRPr lang="en-IE" sz="1800" dirty="0"/>
          </a:p>
        </p:txBody>
      </p:sp>
    </p:spTree>
    <p:extLst>
      <p:ext uri="{BB962C8B-B14F-4D97-AF65-F5344CB8AC3E}">
        <p14:creationId xmlns:p14="http://schemas.microsoft.com/office/powerpoint/2010/main" val="366893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7D76-1812-4BCC-B80E-3E5F5D0FF819}"/>
              </a:ext>
            </a:extLst>
          </p:cNvPr>
          <p:cNvSpPr>
            <a:spLocks noGrp="1"/>
          </p:cNvSpPr>
          <p:nvPr>
            <p:ph type="title"/>
          </p:nvPr>
        </p:nvSpPr>
        <p:spPr/>
        <p:txBody>
          <a:bodyPr/>
          <a:lstStyle/>
          <a:p>
            <a:r>
              <a:rPr lang="en-IE" dirty="0"/>
              <a:t>Stream Writer</a:t>
            </a:r>
            <a:br>
              <a:rPr lang="en-IE" dirty="0"/>
            </a:br>
            <a:endParaRPr lang="en-IE" dirty="0"/>
          </a:p>
        </p:txBody>
      </p:sp>
      <p:sp>
        <p:nvSpPr>
          <p:cNvPr id="3" name="Content Placeholder 2">
            <a:extLst>
              <a:ext uri="{FF2B5EF4-FFF2-40B4-BE49-F238E27FC236}">
                <a16:creationId xmlns:a16="http://schemas.microsoft.com/office/drawing/2014/main" id="{86D9259D-6B90-4A6D-B8CC-5B293196D3FB}"/>
              </a:ext>
            </a:extLst>
          </p:cNvPr>
          <p:cNvSpPr>
            <a:spLocks noGrp="1"/>
          </p:cNvSpPr>
          <p:nvPr>
            <p:ph idx="1"/>
          </p:nvPr>
        </p:nvSpPr>
        <p:spPr/>
        <p:txBody>
          <a:bodyPr>
            <a:normAutofit/>
          </a:bodyPr>
          <a:lstStyle/>
          <a:p>
            <a:r>
              <a:rPr lang="en-IE" dirty="0"/>
              <a:t>The stream writer is used to write data to a file using streams. </a:t>
            </a:r>
          </a:p>
          <a:p>
            <a:r>
              <a:rPr lang="en-IE" dirty="0"/>
              <a:t>The data from the application is first written into the stream. </a:t>
            </a:r>
          </a:p>
          <a:p>
            <a:r>
              <a:rPr lang="en-IE" dirty="0"/>
              <a:t>After that the stream writes the data to the file.</a:t>
            </a:r>
          </a:p>
        </p:txBody>
      </p:sp>
    </p:spTree>
    <p:extLst>
      <p:ext uri="{BB962C8B-B14F-4D97-AF65-F5344CB8AC3E}">
        <p14:creationId xmlns:p14="http://schemas.microsoft.com/office/powerpoint/2010/main" val="166997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44123-9DF4-4635-842D-C00619536A5F}"/>
              </a:ext>
            </a:extLst>
          </p:cNvPr>
          <p:cNvPicPr>
            <a:picLocks noChangeAspect="1"/>
          </p:cNvPicPr>
          <p:nvPr/>
        </p:nvPicPr>
        <p:blipFill>
          <a:blip r:embed="rId2"/>
          <a:stretch>
            <a:fillRect/>
          </a:stretch>
        </p:blipFill>
        <p:spPr>
          <a:xfrm>
            <a:off x="908066" y="1190625"/>
            <a:ext cx="10538739" cy="3975264"/>
          </a:xfrm>
          <a:prstGeom prst="rect">
            <a:avLst/>
          </a:prstGeom>
        </p:spPr>
      </p:pic>
    </p:spTree>
    <p:extLst>
      <p:ext uri="{BB962C8B-B14F-4D97-AF65-F5344CB8AC3E}">
        <p14:creationId xmlns:p14="http://schemas.microsoft.com/office/powerpoint/2010/main" val="177307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9A9A21-7BD9-4FB3-AB3C-B95E17CD5746}"/>
              </a:ext>
            </a:extLst>
          </p:cNvPr>
          <p:cNvPicPr>
            <a:picLocks noChangeAspect="1"/>
          </p:cNvPicPr>
          <p:nvPr/>
        </p:nvPicPr>
        <p:blipFill>
          <a:blip r:embed="rId2"/>
          <a:stretch>
            <a:fillRect/>
          </a:stretch>
        </p:blipFill>
        <p:spPr>
          <a:xfrm>
            <a:off x="0" y="1536867"/>
            <a:ext cx="12030075" cy="4924425"/>
          </a:xfrm>
          <a:prstGeom prst="rect">
            <a:avLst/>
          </a:prstGeom>
        </p:spPr>
      </p:pic>
      <p:sp>
        <p:nvSpPr>
          <p:cNvPr id="3" name="Rectangle 2">
            <a:extLst>
              <a:ext uri="{FF2B5EF4-FFF2-40B4-BE49-F238E27FC236}">
                <a16:creationId xmlns:a16="http://schemas.microsoft.com/office/drawing/2014/main" id="{90209895-5965-4062-B2F9-51D3F75BED0F}"/>
              </a:ext>
            </a:extLst>
          </p:cNvPr>
          <p:cNvSpPr/>
          <p:nvPr/>
        </p:nvSpPr>
        <p:spPr>
          <a:xfrm>
            <a:off x="823274" y="268367"/>
            <a:ext cx="8367860" cy="830997"/>
          </a:xfrm>
          <a:prstGeom prst="rect">
            <a:avLst/>
          </a:prstGeom>
        </p:spPr>
        <p:txBody>
          <a:bodyPr wrap="square">
            <a:spAutoFit/>
          </a:bodyPr>
          <a:lstStyle/>
          <a:p>
            <a:r>
              <a:rPr lang="en-IE" sz="2400" b="1" dirty="0">
                <a:solidFill>
                  <a:srgbClr val="00B0F0"/>
                </a:solidFill>
              </a:rPr>
              <a:t>Let's look at an example of how we can use streams for writing data from a file</a:t>
            </a:r>
          </a:p>
        </p:txBody>
      </p:sp>
    </p:spTree>
    <p:extLst>
      <p:ext uri="{BB962C8B-B14F-4D97-AF65-F5344CB8AC3E}">
        <p14:creationId xmlns:p14="http://schemas.microsoft.com/office/powerpoint/2010/main" val="336328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27DB-63BC-40A9-86CA-0867E6866A33}"/>
              </a:ext>
            </a:extLst>
          </p:cNvPr>
          <p:cNvSpPr>
            <a:spLocks noGrp="1"/>
          </p:cNvSpPr>
          <p:nvPr>
            <p:ph type="title"/>
          </p:nvPr>
        </p:nvSpPr>
        <p:spPr/>
        <p:txBody>
          <a:bodyPr/>
          <a:lstStyle/>
          <a:p>
            <a:r>
              <a:rPr lang="en-IE" dirty="0"/>
              <a:t>Code Explanation</a:t>
            </a:r>
          </a:p>
        </p:txBody>
      </p:sp>
      <p:sp>
        <p:nvSpPr>
          <p:cNvPr id="3" name="Content Placeholder 2">
            <a:extLst>
              <a:ext uri="{FF2B5EF4-FFF2-40B4-BE49-F238E27FC236}">
                <a16:creationId xmlns:a16="http://schemas.microsoft.com/office/drawing/2014/main" id="{B1B30FA1-E6E9-493E-95A6-C6C332E02916}"/>
              </a:ext>
            </a:extLst>
          </p:cNvPr>
          <p:cNvSpPr>
            <a:spLocks noGrp="1"/>
          </p:cNvSpPr>
          <p:nvPr>
            <p:ph idx="1"/>
          </p:nvPr>
        </p:nvSpPr>
        <p:spPr>
          <a:xfrm>
            <a:off x="292231" y="2011679"/>
            <a:ext cx="11745798" cy="4700205"/>
          </a:xfrm>
        </p:spPr>
        <p:txBody>
          <a:bodyPr>
            <a:normAutofit lnSpcReduction="10000"/>
          </a:bodyPr>
          <a:lstStyle/>
          <a:p>
            <a:pPr>
              <a:lnSpc>
                <a:spcPct val="170000"/>
              </a:lnSpc>
            </a:pPr>
            <a:r>
              <a:rPr lang="en-IE" sz="2400" dirty="0"/>
              <a:t>First, we are declaring a stream writer object. The stream writer object is used in C# to define a stream. The stream is then used to write data from the application to the file. The data will be pushed from the application to the stream whenever data needs to be written. </a:t>
            </a:r>
          </a:p>
          <a:p>
            <a:pPr>
              <a:lnSpc>
                <a:spcPct val="170000"/>
              </a:lnSpc>
            </a:pPr>
            <a:r>
              <a:rPr lang="en-IE" sz="2400" dirty="0"/>
              <a:t>The </a:t>
            </a:r>
            <a:r>
              <a:rPr lang="en-IE" sz="2400" dirty="0" err="1"/>
              <a:t>File.AppendText</a:t>
            </a:r>
            <a:r>
              <a:rPr lang="en-IE" sz="2400" dirty="0"/>
              <a:t> command is used to open the file "Example.txt" in an append mode. The handler to the file is then sent to the stream writer object.</a:t>
            </a:r>
          </a:p>
          <a:p>
            <a:pPr>
              <a:lnSpc>
                <a:spcPct val="170000"/>
              </a:lnSpc>
            </a:pPr>
            <a:r>
              <a:rPr lang="en-IE" sz="2400" dirty="0"/>
              <a:t>We are using the stream write method </a:t>
            </a:r>
            <a:r>
              <a:rPr lang="en-IE" sz="2400" dirty="0" err="1"/>
              <a:t>Writeline</a:t>
            </a:r>
            <a:r>
              <a:rPr lang="en-IE" sz="2400" dirty="0"/>
              <a:t> to write the line “The line to be appended is this…" to the stream. From the stream, the line will then be written to the file.</a:t>
            </a:r>
          </a:p>
          <a:p>
            <a:endParaRPr lang="en-IE" sz="1600" dirty="0"/>
          </a:p>
        </p:txBody>
      </p:sp>
    </p:spTree>
    <p:extLst>
      <p:ext uri="{BB962C8B-B14F-4D97-AF65-F5344CB8AC3E}">
        <p14:creationId xmlns:p14="http://schemas.microsoft.com/office/powerpoint/2010/main" val="122832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C# File I/O Handling Operations</a:t>
            </a:r>
            <a:endParaRPr lang="en-GB" dirty="0"/>
          </a:p>
        </p:txBody>
      </p:sp>
      <p:sp>
        <p:nvSpPr>
          <p:cNvPr id="3" name="Content Placeholder 2"/>
          <p:cNvSpPr>
            <a:spLocks noGrp="1"/>
          </p:cNvSpPr>
          <p:nvPr>
            <p:ph idx="1"/>
          </p:nvPr>
        </p:nvSpPr>
        <p:spPr>
          <a:xfrm>
            <a:off x="322217" y="1933303"/>
            <a:ext cx="11434354" cy="4824547"/>
          </a:xfrm>
        </p:spPr>
        <p:txBody>
          <a:bodyPr>
            <a:normAutofit fontScale="70000" lnSpcReduction="20000"/>
          </a:bodyPr>
          <a:lstStyle/>
          <a:p>
            <a:r>
              <a:rPr lang="en-IE" dirty="0"/>
              <a:t>C# has a wide array of file operations. These operations include opening a file, reading or writing to a file. Some of the basic file operations are mentioned below.</a:t>
            </a:r>
          </a:p>
          <a:p>
            <a:pPr lvl="1"/>
            <a:r>
              <a:rPr lang="en-IE" b="1" dirty="0">
                <a:solidFill>
                  <a:srgbClr val="92D050"/>
                </a:solidFill>
              </a:rPr>
              <a:t>Reading</a:t>
            </a:r>
            <a:r>
              <a:rPr lang="en-IE" dirty="0"/>
              <a:t> – This operation is the basic read operation wherein data is read from a file.</a:t>
            </a:r>
          </a:p>
          <a:p>
            <a:pPr lvl="1"/>
            <a:r>
              <a:rPr lang="en-IE" b="1" dirty="0">
                <a:solidFill>
                  <a:srgbClr val="92D050"/>
                </a:solidFill>
              </a:rPr>
              <a:t>Writing</a:t>
            </a:r>
            <a:r>
              <a:rPr lang="en-IE" dirty="0"/>
              <a:t> - This operation is the basic write operation wherein data is written to a file. By default, all existing contents are removed from the file, and new content is written.</a:t>
            </a:r>
          </a:p>
          <a:p>
            <a:pPr lvl="1"/>
            <a:r>
              <a:rPr lang="en-IE" b="1" dirty="0">
                <a:solidFill>
                  <a:srgbClr val="92D050"/>
                </a:solidFill>
              </a:rPr>
              <a:t>Appending</a:t>
            </a:r>
            <a:r>
              <a:rPr lang="en-IE" dirty="0"/>
              <a:t> – This operation also involves writing information to a file. The only difference is that the existing data in a file is not overwritten. The new data to be written is added at the end of the file.</a:t>
            </a:r>
          </a:p>
          <a:p>
            <a:endParaRPr lang="en-GB" dirty="0"/>
          </a:p>
        </p:txBody>
      </p:sp>
    </p:spTree>
    <p:extLst>
      <p:ext uri="{BB962C8B-B14F-4D97-AF65-F5344CB8AC3E}">
        <p14:creationId xmlns:p14="http://schemas.microsoft.com/office/powerpoint/2010/main" val="2132467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27DB-63BC-40A9-86CA-0867E6866A33}"/>
              </a:ext>
            </a:extLst>
          </p:cNvPr>
          <p:cNvSpPr>
            <a:spLocks noGrp="1"/>
          </p:cNvSpPr>
          <p:nvPr>
            <p:ph type="title"/>
          </p:nvPr>
        </p:nvSpPr>
        <p:spPr/>
        <p:txBody>
          <a:bodyPr/>
          <a:lstStyle/>
          <a:p>
            <a:r>
              <a:rPr lang="en-IE" dirty="0"/>
              <a:t>Code Explanation</a:t>
            </a:r>
          </a:p>
        </p:txBody>
      </p:sp>
      <p:sp>
        <p:nvSpPr>
          <p:cNvPr id="3" name="Content Placeholder 2">
            <a:extLst>
              <a:ext uri="{FF2B5EF4-FFF2-40B4-BE49-F238E27FC236}">
                <a16:creationId xmlns:a16="http://schemas.microsoft.com/office/drawing/2014/main" id="{B1B30FA1-E6E9-493E-95A6-C6C332E02916}"/>
              </a:ext>
            </a:extLst>
          </p:cNvPr>
          <p:cNvSpPr>
            <a:spLocks noGrp="1"/>
          </p:cNvSpPr>
          <p:nvPr>
            <p:ph idx="1"/>
          </p:nvPr>
        </p:nvSpPr>
        <p:spPr>
          <a:xfrm>
            <a:off x="292231" y="2011679"/>
            <a:ext cx="11745798" cy="4700205"/>
          </a:xfrm>
        </p:spPr>
        <p:txBody>
          <a:bodyPr>
            <a:normAutofit/>
          </a:bodyPr>
          <a:lstStyle/>
          <a:p>
            <a:pPr>
              <a:lnSpc>
                <a:spcPct val="170000"/>
              </a:lnSpc>
            </a:pPr>
            <a:r>
              <a:rPr lang="en-IE" sz="2800" dirty="0"/>
              <a:t>We then close the stream writer after writing to the file. It's normally a good practice to close file handlers when the file is no longer required for writing purposes.</a:t>
            </a:r>
          </a:p>
          <a:p>
            <a:pPr>
              <a:lnSpc>
                <a:spcPct val="170000"/>
              </a:lnSpc>
            </a:pPr>
            <a:r>
              <a:rPr lang="en-IE" sz="2800" dirty="0"/>
              <a:t>Finally, we are reading the contents of the file again and writing it to the console log. This is to check as to whether the line was written to the file.</a:t>
            </a:r>
          </a:p>
          <a:p>
            <a:endParaRPr lang="en-IE" sz="1600" dirty="0"/>
          </a:p>
        </p:txBody>
      </p:sp>
    </p:spTree>
    <p:extLst>
      <p:ext uri="{BB962C8B-B14F-4D97-AF65-F5344CB8AC3E}">
        <p14:creationId xmlns:p14="http://schemas.microsoft.com/office/powerpoint/2010/main" val="408410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CE7B-A25F-4732-A042-49C6E5B457AD}"/>
              </a:ext>
            </a:extLst>
          </p:cNvPr>
          <p:cNvSpPr>
            <a:spLocks noGrp="1"/>
          </p:cNvSpPr>
          <p:nvPr>
            <p:ph type="title"/>
          </p:nvPr>
        </p:nvSpPr>
        <p:spPr>
          <a:xfrm>
            <a:off x="635228" y="2590800"/>
            <a:ext cx="10515600" cy="1676400"/>
          </a:xfrm>
        </p:spPr>
        <p:txBody>
          <a:bodyPr/>
          <a:lstStyle/>
          <a:p>
            <a:r>
              <a:rPr lang="en-IE" sz="4400" b="1" dirty="0"/>
              <a:t>Serialization </a:t>
            </a:r>
            <a:br>
              <a:rPr lang="en-IE" sz="4400" b="1" dirty="0"/>
            </a:br>
            <a:r>
              <a:rPr lang="en-IE" sz="4400" b="1" dirty="0"/>
              <a:t>&amp; </a:t>
            </a:r>
            <a:br>
              <a:rPr lang="en-IE" sz="4400" b="1" dirty="0"/>
            </a:br>
            <a:r>
              <a:rPr lang="en-IE" sz="4400" b="1" dirty="0"/>
              <a:t>Deserialization</a:t>
            </a:r>
            <a:r>
              <a:rPr lang="en-IE" b="1" dirty="0"/>
              <a:t> </a:t>
            </a:r>
            <a:br>
              <a:rPr lang="en-IE" b="1" dirty="0"/>
            </a:br>
            <a:endParaRPr lang="en-IE" dirty="0"/>
          </a:p>
        </p:txBody>
      </p:sp>
    </p:spTree>
    <p:extLst>
      <p:ext uri="{BB962C8B-B14F-4D97-AF65-F5344CB8AC3E}">
        <p14:creationId xmlns:p14="http://schemas.microsoft.com/office/powerpoint/2010/main" val="350800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CFFE-C3A7-443C-AE60-37E50C0D1B53}"/>
              </a:ext>
            </a:extLst>
          </p:cNvPr>
          <p:cNvSpPr>
            <a:spLocks noGrp="1"/>
          </p:cNvSpPr>
          <p:nvPr>
            <p:ph type="title"/>
          </p:nvPr>
        </p:nvSpPr>
        <p:spPr/>
        <p:txBody>
          <a:bodyPr/>
          <a:lstStyle/>
          <a:p>
            <a:r>
              <a:rPr lang="en-IE" dirty="0"/>
              <a:t>What is Serialization?</a:t>
            </a:r>
            <a:br>
              <a:rPr lang="en-IE" dirty="0"/>
            </a:br>
            <a:endParaRPr lang="en-IE" dirty="0"/>
          </a:p>
        </p:txBody>
      </p:sp>
      <p:sp>
        <p:nvSpPr>
          <p:cNvPr id="3" name="Content Placeholder 2">
            <a:extLst>
              <a:ext uri="{FF2B5EF4-FFF2-40B4-BE49-F238E27FC236}">
                <a16:creationId xmlns:a16="http://schemas.microsoft.com/office/drawing/2014/main" id="{8B9E4BEE-4D30-47AD-B001-BF7AEABA3A07}"/>
              </a:ext>
            </a:extLst>
          </p:cNvPr>
          <p:cNvSpPr>
            <a:spLocks noGrp="1"/>
          </p:cNvSpPr>
          <p:nvPr>
            <p:ph idx="1"/>
          </p:nvPr>
        </p:nvSpPr>
        <p:spPr>
          <a:xfrm>
            <a:off x="62275" y="2124802"/>
            <a:ext cx="11499459" cy="3210769"/>
          </a:xfrm>
        </p:spPr>
        <p:txBody>
          <a:bodyPr>
            <a:normAutofit fontScale="70000" lnSpcReduction="20000"/>
          </a:bodyPr>
          <a:lstStyle/>
          <a:p>
            <a:r>
              <a:rPr lang="en-IE" dirty="0"/>
              <a:t>Serialization is the process of bringing an object into a form that it can be written on stream.</a:t>
            </a:r>
          </a:p>
          <a:p>
            <a:r>
              <a:rPr lang="en-IE" dirty="0"/>
              <a:t> It's the process of converting the object into a form so that it can be stored on a file, database, or memory; or, it can be transferred across the network.</a:t>
            </a:r>
          </a:p>
          <a:p>
            <a:r>
              <a:rPr lang="en-IE" dirty="0"/>
              <a:t> Its main purpose is to </a:t>
            </a:r>
            <a:r>
              <a:rPr lang="en-IE" b="1" dirty="0">
                <a:solidFill>
                  <a:srgbClr val="00B0F0"/>
                </a:solidFill>
              </a:rPr>
              <a:t>save the state of the object so that it can be recreated when needed</a:t>
            </a:r>
            <a:r>
              <a:rPr lang="en-IE" dirty="0"/>
              <a:t>.</a:t>
            </a:r>
          </a:p>
          <a:p>
            <a:endParaRPr lang="en-IE" dirty="0"/>
          </a:p>
        </p:txBody>
      </p:sp>
      <p:pic>
        <p:nvPicPr>
          <p:cNvPr id="4" name="Picture 3">
            <a:extLst>
              <a:ext uri="{FF2B5EF4-FFF2-40B4-BE49-F238E27FC236}">
                <a16:creationId xmlns:a16="http://schemas.microsoft.com/office/drawing/2014/main" id="{C38184EE-EFA9-4C1F-A296-E7F723FB3DC8}"/>
              </a:ext>
            </a:extLst>
          </p:cNvPr>
          <p:cNvPicPr>
            <a:picLocks noChangeAspect="1"/>
          </p:cNvPicPr>
          <p:nvPr/>
        </p:nvPicPr>
        <p:blipFill>
          <a:blip r:embed="rId2"/>
          <a:stretch>
            <a:fillRect/>
          </a:stretch>
        </p:blipFill>
        <p:spPr>
          <a:xfrm>
            <a:off x="8411212" y="4665581"/>
            <a:ext cx="3150523" cy="2192419"/>
          </a:xfrm>
          <a:prstGeom prst="rect">
            <a:avLst/>
          </a:prstGeom>
        </p:spPr>
      </p:pic>
    </p:spTree>
    <p:extLst>
      <p:ext uri="{BB962C8B-B14F-4D97-AF65-F5344CB8AC3E}">
        <p14:creationId xmlns:p14="http://schemas.microsoft.com/office/powerpoint/2010/main" val="371571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176C-D5C0-4D09-990C-9BA8C933F617}"/>
              </a:ext>
            </a:extLst>
          </p:cNvPr>
          <p:cNvSpPr>
            <a:spLocks noGrp="1"/>
          </p:cNvSpPr>
          <p:nvPr>
            <p:ph type="title"/>
          </p:nvPr>
        </p:nvSpPr>
        <p:spPr/>
        <p:txBody>
          <a:bodyPr/>
          <a:lstStyle/>
          <a:p>
            <a:r>
              <a:rPr lang="en-IE" dirty="0"/>
              <a:t>What is Deserialization?</a:t>
            </a:r>
            <a:br>
              <a:rPr lang="en-IE" dirty="0"/>
            </a:br>
            <a:endParaRPr lang="en-IE" dirty="0"/>
          </a:p>
        </p:txBody>
      </p:sp>
      <p:sp>
        <p:nvSpPr>
          <p:cNvPr id="3" name="Content Placeholder 2">
            <a:extLst>
              <a:ext uri="{FF2B5EF4-FFF2-40B4-BE49-F238E27FC236}">
                <a16:creationId xmlns:a16="http://schemas.microsoft.com/office/drawing/2014/main" id="{D4255AC5-F006-4395-8821-7579EFE8CAAA}"/>
              </a:ext>
            </a:extLst>
          </p:cNvPr>
          <p:cNvSpPr>
            <a:spLocks noGrp="1"/>
          </p:cNvSpPr>
          <p:nvPr>
            <p:ph idx="1"/>
          </p:nvPr>
        </p:nvSpPr>
        <p:spPr/>
        <p:txBody>
          <a:bodyPr>
            <a:normAutofit fontScale="92500" lnSpcReduction="20000"/>
          </a:bodyPr>
          <a:lstStyle/>
          <a:p>
            <a:r>
              <a:rPr lang="en-IE" dirty="0"/>
              <a:t>As the name suggests, deserialization is the reverse process of serialization.</a:t>
            </a:r>
          </a:p>
          <a:p>
            <a:r>
              <a:rPr lang="en-IE" dirty="0"/>
              <a:t> It is the process of getting back the serialized object so that it can be loaded into memory. </a:t>
            </a:r>
          </a:p>
          <a:p>
            <a:r>
              <a:rPr lang="en-IE" dirty="0"/>
              <a:t>It resurrects the state of the object by setting properties, fields etc.</a:t>
            </a:r>
          </a:p>
          <a:p>
            <a:endParaRPr lang="en-IE" dirty="0"/>
          </a:p>
        </p:txBody>
      </p:sp>
    </p:spTree>
    <p:extLst>
      <p:ext uri="{BB962C8B-B14F-4D97-AF65-F5344CB8AC3E}">
        <p14:creationId xmlns:p14="http://schemas.microsoft.com/office/powerpoint/2010/main" val="498375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9948-CD55-4847-B545-E5A5E828AFB6}"/>
              </a:ext>
            </a:extLst>
          </p:cNvPr>
          <p:cNvSpPr>
            <a:spLocks noGrp="1"/>
          </p:cNvSpPr>
          <p:nvPr>
            <p:ph type="title"/>
          </p:nvPr>
        </p:nvSpPr>
        <p:spPr/>
        <p:txBody>
          <a:bodyPr>
            <a:normAutofit fontScale="90000"/>
          </a:bodyPr>
          <a:lstStyle/>
          <a:p>
            <a:r>
              <a:rPr lang="en-IE" dirty="0"/>
              <a:t>Serialization </a:t>
            </a:r>
            <a:br>
              <a:rPr lang="en-IE" dirty="0"/>
            </a:br>
            <a:r>
              <a:rPr lang="en-IE" dirty="0"/>
              <a:t>&amp; </a:t>
            </a:r>
            <a:br>
              <a:rPr lang="en-IE" dirty="0"/>
            </a:br>
            <a:r>
              <a:rPr lang="en-IE" dirty="0"/>
              <a:t>Deserialization</a:t>
            </a:r>
          </a:p>
        </p:txBody>
      </p:sp>
      <p:sp>
        <p:nvSpPr>
          <p:cNvPr id="3" name="Content Placeholder 2">
            <a:extLst>
              <a:ext uri="{FF2B5EF4-FFF2-40B4-BE49-F238E27FC236}">
                <a16:creationId xmlns:a16="http://schemas.microsoft.com/office/drawing/2014/main" id="{89F1E799-8930-4181-941E-CDA39A099D29}"/>
              </a:ext>
            </a:extLst>
          </p:cNvPr>
          <p:cNvSpPr>
            <a:spLocks noGrp="1"/>
          </p:cNvSpPr>
          <p:nvPr>
            <p:ph idx="1"/>
          </p:nvPr>
        </p:nvSpPr>
        <p:spPr/>
        <p:txBody>
          <a:bodyPr>
            <a:normAutofit fontScale="85000" lnSpcReduction="10000"/>
          </a:bodyPr>
          <a:lstStyle/>
          <a:p>
            <a:r>
              <a:rPr lang="en-IE" dirty="0"/>
              <a:t>Let' say we have a C# class called Tutorial. And the class has 2 properties ----ID and Tutorial’s name.</a:t>
            </a:r>
          </a:p>
          <a:p>
            <a:r>
              <a:rPr lang="en-IE" dirty="0"/>
              <a:t>Serializing can be used to directly write the data properties of the Tutorial class to a file. Deserialization is used to read the data from the file and construct the Tutorial object again.</a:t>
            </a:r>
          </a:p>
          <a:p>
            <a:r>
              <a:rPr lang="en-IE" dirty="0"/>
              <a:t>Let's look at an example of how we can achieve this.</a:t>
            </a:r>
          </a:p>
          <a:p>
            <a:endParaRPr lang="en-IE" dirty="0"/>
          </a:p>
        </p:txBody>
      </p:sp>
    </p:spTree>
    <p:extLst>
      <p:ext uri="{BB962C8B-B14F-4D97-AF65-F5344CB8AC3E}">
        <p14:creationId xmlns:p14="http://schemas.microsoft.com/office/powerpoint/2010/main" val="146906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D80-8FF0-4FB2-B987-BA49948F27BB}"/>
              </a:ext>
            </a:extLst>
          </p:cNvPr>
          <p:cNvSpPr>
            <a:spLocks noGrp="1"/>
          </p:cNvSpPr>
          <p:nvPr>
            <p:ph type="title"/>
          </p:nvPr>
        </p:nvSpPr>
        <p:spPr/>
        <p:txBody>
          <a:bodyPr>
            <a:normAutofit fontScale="90000"/>
          </a:bodyPr>
          <a:lstStyle/>
          <a:p>
            <a:r>
              <a:rPr lang="en-IE" dirty="0"/>
              <a:t>Serialization </a:t>
            </a:r>
            <a:br>
              <a:rPr lang="en-IE" dirty="0"/>
            </a:br>
            <a:r>
              <a:rPr lang="en-IE" dirty="0"/>
              <a:t>&amp; </a:t>
            </a:r>
            <a:br>
              <a:rPr lang="en-IE" dirty="0"/>
            </a:br>
            <a:r>
              <a:rPr lang="en-IE" dirty="0"/>
              <a:t>Deserialization</a:t>
            </a:r>
          </a:p>
        </p:txBody>
      </p:sp>
      <p:sp>
        <p:nvSpPr>
          <p:cNvPr id="3" name="Content Placeholder 2">
            <a:extLst>
              <a:ext uri="{FF2B5EF4-FFF2-40B4-BE49-F238E27FC236}">
                <a16:creationId xmlns:a16="http://schemas.microsoft.com/office/drawing/2014/main" id="{2B661107-67DD-4797-93DF-32EA93140520}"/>
              </a:ext>
            </a:extLst>
          </p:cNvPr>
          <p:cNvSpPr>
            <a:spLocks noGrp="1"/>
          </p:cNvSpPr>
          <p:nvPr>
            <p:ph idx="1"/>
          </p:nvPr>
        </p:nvSpPr>
        <p:spPr>
          <a:xfrm>
            <a:off x="433633" y="2011680"/>
            <a:ext cx="10553366" cy="4206240"/>
          </a:xfrm>
        </p:spPr>
        <p:txBody>
          <a:bodyPr>
            <a:normAutofit fontScale="77500" lnSpcReduction="20000"/>
          </a:bodyPr>
          <a:lstStyle/>
          <a:p>
            <a:r>
              <a:rPr lang="en-IE" dirty="0"/>
              <a:t>Create a class called Tutorial which has 2 properties, namely ID, and Name</a:t>
            </a:r>
          </a:p>
          <a:p>
            <a:r>
              <a:rPr lang="en-IE" dirty="0"/>
              <a:t>We will then create an object from the class and assign a value of "1" to the ID property and a value of "</a:t>
            </a:r>
            <a:r>
              <a:rPr lang="en-IE" dirty="0" err="1"/>
              <a:t>.Net</a:t>
            </a:r>
            <a:r>
              <a:rPr lang="en-IE" dirty="0"/>
              <a:t>" to the name property.</a:t>
            </a:r>
          </a:p>
          <a:p>
            <a:r>
              <a:rPr lang="en-IE" dirty="0"/>
              <a:t>We will then use serialization to serialize the above object to a file called Example.txt</a:t>
            </a:r>
          </a:p>
          <a:p>
            <a:r>
              <a:rPr lang="en-IE" dirty="0"/>
              <a:t>Finally, we will use deserialization to deserialize the object from the file and display the values in the Console.</a:t>
            </a:r>
          </a:p>
          <a:p>
            <a:endParaRPr lang="en-IE" dirty="0"/>
          </a:p>
        </p:txBody>
      </p:sp>
    </p:spTree>
    <p:extLst>
      <p:ext uri="{BB962C8B-B14F-4D97-AF65-F5344CB8AC3E}">
        <p14:creationId xmlns:p14="http://schemas.microsoft.com/office/powerpoint/2010/main" val="263993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C9BB2-FD31-4C81-9215-F47DAD946F93}"/>
              </a:ext>
            </a:extLst>
          </p:cNvPr>
          <p:cNvPicPr>
            <a:picLocks noChangeAspect="1"/>
          </p:cNvPicPr>
          <p:nvPr/>
        </p:nvPicPr>
        <p:blipFill>
          <a:blip r:embed="rId2"/>
          <a:stretch>
            <a:fillRect/>
          </a:stretch>
        </p:blipFill>
        <p:spPr>
          <a:xfrm>
            <a:off x="1615616" y="2224382"/>
            <a:ext cx="9243571" cy="2875519"/>
          </a:xfrm>
          <a:prstGeom prst="rect">
            <a:avLst/>
          </a:prstGeom>
        </p:spPr>
      </p:pic>
      <p:sp>
        <p:nvSpPr>
          <p:cNvPr id="3" name="Rectangle 2">
            <a:extLst>
              <a:ext uri="{FF2B5EF4-FFF2-40B4-BE49-F238E27FC236}">
                <a16:creationId xmlns:a16="http://schemas.microsoft.com/office/drawing/2014/main" id="{0E179470-2D76-48C8-AAC3-B91C036ED12C}"/>
              </a:ext>
            </a:extLst>
          </p:cNvPr>
          <p:cNvSpPr/>
          <p:nvPr/>
        </p:nvSpPr>
        <p:spPr>
          <a:xfrm>
            <a:off x="2020478" y="390916"/>
            <a:ext cx="9122003" cy="830997"/>
          </a:xfrm>
          <a:prstGeom prst="rect">
            <a:avLst/>
          </a:prstGeom>
        </p:spPr>
        <p:txBody>
          <a:bodyPr wrap="square">
            <a:spAutoFit/>
          </a:bodyPr>
          <a:lstStyle/>
          <a:p>
            <a:r>
              <a:rPr lang="en-IE" sz="2400" b="1" dirty="0"/>
              <a:t>Step 1: </a:t>
            </a:r>
            <a:r>
              <a:rPr lang="en-IE" sz="2400" b="1" dirty="0">
                <a:solidFill>
                  <a:srgbClr val="92D050"/>
                </a:solidFill>
              </a:rPr>
              <a:t>Create a class called Tutorial which has 2 properties, namely ID, and Name</a:t>
            </a:r>
          </a:p>
        </p:txBody>
      </p:sp>
    </p:spTree>
    <p:extLst>
      <p:ext uri="{BB962C8B-B14F-4D97-AF65-F5344CB8AC3E}">
        <p14:creationId xmlns:p14="http://schemas.microsoft.com/office/powerpoint/2010/main" val="60304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8D42-C906-4DC4-9D93-6F8C40DDFDFB}"/>
              </a:ext>
            </a:extLst>
          </p:cNvPr>
          <p:cNvSpPr>
            <a:spLocks noGrp="1"/>
          </p:cNvSpPr>
          <p:nvPr>
            <p:ph type="title"/>
          </p:nvPr>
        </p:nvSpPr>
        <p:spPr/>
        <p:txBody>
          <a:bodyPr/>
          <a:lstStyle/>
          <a:p>
            <a:r>
              <a:rPr lang="en-IE" dirty="0"/>
              <a:t>Code Explanation</a:t>
            </a:r>
            <a:br>
              <a:rPr lang="en-IE" dirty="0"/>
            </a:br>
            <a:endParaRPr lang="en-IE" dirty="0"/>
          </a:p>
        </p:txBody>
      </p:sp>
      <p:sp>
        <p:nvSpPr>
          <p:cNvPr id="3" name="Content Placeholder 2">
            <a:extLst>
              <a:ext uri="{FF2B5EF4-FFF2-40B4-BE49-F238E27FC236}">
                <a16:creationId xmlns:a16="http://schemas.microsoft.com/office/drawing/2014/main" id="{170A73AF-681E-448D-8AC7-658DD45C5DE8}"/>
              </a:ext>
            </a:extLst>
          </p:cNvPr>
          <p:cNvSpPr>
            <a:spLocks noGrp="1"/>
          </p:cNvSpPr>
          <p:nvPr>
            <p:ph idx="1"/>
          </p:nvPr>
        </p:nvSpPr>
        <p:spPr>
          <a:xfrm>
            <a:off x="377072" y="2011679"/>
            <a:ext cx="11387580" cy="4681351"/>
          </a:xfrm>
        </p:spPr>
        <p:txBody>
          <a:bodyPr>
            <a:normAutofit fontScale="92500" lnSpcReduction="20000"/>
          </a:bodyPr>
          <a:lstStyle/>
          <a:p>
            <a:r>
              <a:rPr lang="en-IE" dirty="0"/>
              <a:t>The class which needs to be serialized needs to have the </a:t>
            </a:r>
            <a:r>
              <a:rPr lang="en-IE" b="1" dirty="0">
                <a:solidFill>
                  <a:srgbClr val="92D050"/>
                </a:solidFill>
              </a:rPr>
              <a:t>[Serializable] </a:t>
            </a:r>
            <a:r>
              <a:rPr lang="en-IE" dirty="0"/>
              <a:t>attribute. </a:t>
            </a:r>
            <a:r>
              <a:rPr lang="en-IE" dirty="0">
                <a:solidFill>
                  <a:srgbClr val="00B0F0"/>
                </a:solidFill>
              </a:rPr>
              <a:t>This is a keyword in C#. </a:t>
            </a:r>
            <a:r>
              <a:rPr lang="en-IE" dirty="0"/>
              <a:t>This keyword is then attached to the Tutorial class. If you don't mention this attribute, you will get an error when you try to serialize the class.</a:t>
            </a:r>
          </a:p>
          <a:p>
            <a:r>
              <a:rPr lang="en-IE" dirty="0"/>
              <a:t>Next is the definition of the class which will be serialized. Here we are defining a class called "Tutorial" and providing 2 properties, one is "ID" and the other is "Name."</a:t>
            </a:r>
          </a:p>
          <a:p>
            <a:endParaRPr lang="en-IE" dirty="0"/>
          </a:p>
        </p:txBody>
      </p:sp>
    </p:spTree>
    <p:extLst>
      <p:ext uri="{BB962C8B-B14F-4D97-AF65-F5344CB8AC3E}">
        <p14:creationId xmlns:p14="http://schemas.microsoft.com/office/powerpoint/2010/main" val="1579399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3E2A3B-2C93-4528-8379-A54CF2102219}"/>
              </a:ext>
            </a:extLst>
          </p:cNvPr>
          <p:cNvPicPr>
            <a:picLocks noChangeAspect="1"/>
          </p:cNvPicPr>
          <p:nvPr/>
        </p:nvPicPr>
        <p:blipFill>
          <a:blip r:embed="rId2"/>
          <a:stretch>
            <a:fillRect/>
          </a:stretch>
        </p:blipFill>
        <p:spPr>
          <a:xfrm>
            <a:off x="568996" y="2238768"/>
            <a:ext cx="10620375" cy="4133850"/>
          </a:xfrm>
          <a:prstGeom prst="rect">
            <a:avLst/>
          </a:prstGeom>
        </p:spPr>
      </p:pic>
      <p:sp>
        <p:nvSpPr>
          <p:cNvPr id="4" name="Rectangle 3">
            <a:extLst>
              <a:ext uri="{FF2B5EF4-FFF2-40B4-BE49-F238E27FC236}">
                <a16:creationId xmlns:a16="http://schemas.microsoft.com/office/drawing/2014/main" id="{DD43B750-A7F9-4374-93E9-B228F912574F}"/>
              </a:ext>
            </a:extLst>
          </p:cNvPr>
          <p:cNvSpPr/>
          <p:nvPr/>
        </p:nvSpPr>
        <p:spPr>
          <a:xfrm>
            <a:off x="879836" y="192953"/>
            <a:ext cx="10620374" cy="1318181"/>
          </a:xfrm>
          <a:prstGeom prst="rect">
            <a:avLst/>
          </a:prstGeom>
        </p:spPr>
        <p:txBody>
          <a:bodyPr wrap="square">
            <a:spAutoFit/>
          </a:bodyPr>
          <a:lstStyle/>
          <a:p>
            <a:pPr>
              <a:lnSpc>
                <a:spcPct val="150000"/>
              </a:lnSpc>
            </a:pPr>
            <a:r>
              <a:rPr lang="en-IE" sz="2800" b="1" dirty="0"/>
              <a:t>Step 2) </a:t>
            </a:r>
            <a:r>
              <a:rPr lang="en-IE" sz="2800" b="1" dirty="0">
                <a:solidFill>
                  <a:srgbClr val="92D050"/>
                </a:solidFill>
              </a:rPr>
              <a:t>In this step, first we will create the object of the Tutorial class and serialize it to the file called Example.txt</a:t>
            </a:r>
          </a:p>
        </p:txBody>
      </p:sp>
    </p:spTree>
    <p:extLst>
      <p:ext uri="{BB962C8B-B14F-4D97-AF65-F5344CB8AC3E}">
        <p14:creationId xmlns:p14="http://schemas.microsoft.com/office/powerpoint/2010/main" val="2912923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6233-C608-44F6-A173-381EA427D8F4}"/>
              </a:ext>
            </a:extLst>
          </p:cNvPr>
          <p:cNvSpPr>
            <a:spLocks noGrp="1"/>
          </p:cNvSpPr>
          <p:nvPr>
            <p:ph type="title"/>
          </p:nvPr>
        </p:nvSpPr>
        <p:spPr/>
        <p:txBody>
          <a:bodyPr/>
          <a:lstStyle/>
          <a:p>
            <a:r>
              <a:rPr lang="en-IE" dirty="0"/>
              <a:t>Code Explanation:-</a:t>
            </a:r>
            <a:br>
              <a:rPr lang="en-IE" dirty="0"/>
            </a:br>
            <a:endParaRPr lang="en-IE" dirty="0"/>
          </a:p>
        </p:txBody>
      </p:sp>
      <p:sp>
        <p:nvSpPr>
          <p:cNvPr id="3" name="Content Placeholder 2">
            <a:extLst>
              <a:ext uri="{FF2B5EF4-FFF2-40B4-BE49-F238E27FC236}">
                <a16:creationId xmlns:a16="http://schemas.microsoft.com/office/drawing/2014/main" id="{024A8E26-AEC6-47A9-9DD9-153DD8898F9D}"/>
              </a:ext>
            </a:extLst>
          </p:cNvPr>
          <p:cNvSpPr>
            <a:spLocks noGrp="1"/>
          </p:cNvSpPr>
          <p:nvPr>
            <p:ph idx="1"/>
          </p:nvPr>
        </p:nvSpPr>
        <p:spPr>
          <a:xfrm>
            <a:off x="414778" y="2011680"/>
            <a:ext cx="11349873" cy="4737912"/>
          </a:xfrm>
        </p:spPr>
        <p:txBody>
          <a:bodyPr>
            <a:normAutofit fontScale="77500" lnSpcReduction="20000"/>
          </a:bodyPr>
          <a:lstStyle/>
          <a:p>
            <a:pPr>
              <a:lnSpc>
                <a:spcPct val="170000"/>
              </a:lnSpc>
            </a:pPr>
            <a:r>
              <a:rPr lang="en-IE" sz="2400" dirty="0"/>
              <a:t>First, we create an object of the Tutorial class. We then assign the value of "1" to ID and "</a:t>
            </a:r>
            <a:r>
              <a:rPr lang="en-IE" sz="2400" dirty="0" err="1"/>
              <a:t>.net</a:t>
            </a:r>
            <a:r>
              <a:rPr lang="en-IE" sz="2400" dirty="0"/>
              <a:t>" to the name property.</a:t>
            </a:r>
          </a:p>
          <a:p>
            <a:pPr>
              <a:lnSpc>
                <a:spcPct val="170000"/>
              </a:lnSpc>
            </a:pPr>
            <a:r>
              <a:rPr lang="en-IE" sz="2400" dirty="0"/>
              <a:t>We then use the </a:t>
            </a:r>
            <a:r>
              <a:rPr lang="en-IE" sz="2400" dirty="0">
                <a:solidFill>
                  <a:srgbClr val="00B0F0"/>
                </a:solidFill>
              </a:rPr>
              <a:t>formatter class which is used to serialize or convert the object to a binary format</a:t>
            </a:r>
            <a:r>
              <a:rPr lang="en-IE" sz="2400" dirty="0"/>
              <a:t>. The data in the file in serialization is written in binary format. </a:t>
            </a:r>
          </a:p>
          <a:p>
            <a:pPr>
              <a:lnSpc>
                <a:spcPct val="170000"/>
              </a:lnSpc>
            </a:pPr>
            <a:r>
              <a:rPr lang="en-IE" sz="2400" dirty="0"/>
              <a:t>Next, we create a file stream object. The file stream object is used to open the file Example.txt for writing purposes. The keywords </a:t>
            </a:r>
            <a:r>
              <a:rPr lang="en-IE" sz="2400" dirty="0" err="1"/>
              <a:t>FileMode.Create</a:t>
            </a:r>
            <a:r>
              <a:rPr lang="en-IE" sz="2400" dirty="0"/>
              <a:t> and </a:t>
            </a:r>
            <a:r>
              <a:rPr lang="en-IE" sz="2400" dirty="0" err="1"/>
              <a:t>FileMode.Write</a:t>
            </a:r>
            <a:r>
              <a:rPr lang="en-IE" sz="2400" dirty="0"/>
              <a:t> is used to specifically mention that the file should be created if it does not exist and be opened for writing purposes.</a:t>
            </a:r>
          </a:p>
          <a:p>
            <a:pPr>
              <a:lnSpc>
                <a:spcPct val="170000"/>
              </a:lnSpc>
            </a:pPr>
            <a:r>
              <a:rPr lang="en-IE" sz="2400" dirty="0"/>
              <a:t>Finally, we use the Serialize method to transfer the binary data to the file. We then close the stream, since the write operation is complete.</a:t>
            </a:r>
          </a:p>
          <a:p>
            <a:pPr>
              <a:lnSpc>
                <a:spcPct val="170000"/>
              </a:lnSpc>
            </a:pPr>
            <a:endParaRPr lang="en-IE" sz="2400" dirty="0"/>
          </a:p>
        </p:txBody>
      </p:sp>
    </p:spTree>
    <p:extLst>
      <p:ext uri="{BB962C8B-B14F-4D97-AF65-F5344CB8AC3E}">
        <p14:creationId xmlns:p14="http://schemas.microsoft.com/office/powerpoint/2010/main" val="426654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B3D405-CAD6-4766-82CC-B9E47FC0A69C}"/>
              </a:ext>
            </a:extLst>
          </p:cNvPr>
          <p:cNvPicPr>
            <a:picLocks noChangeAspect="1"/>
          </p:cNvPicPr>
          <p:nvPr/>
        </p:nvPicPr>
        <p:blipFill>
          <a:blip r:embed="rId2"/>
          <a:stretch>
            <a:fillRect/>
          </a:stretch>
        </p:blipFill>
        <p:spPr>
          <a:xfrm>
            <a:off x="877772" y="2442525"/>
            <a:ext cx="10296887" cy="3722902"/>
          </a:xfrm>
          <a:prstGeom prst="rect">
            <a:avLst/>
          </a:prstGeom>
        </p:spPr>
      </p:pic>
      <p:sp>
        <p:nvSpPr>
          <p:cNvPr id="3" name="Rectangle 2">
            <a:extLst>
              <a:ext uri="{FF2B5EF4-FFF2-40B4-BE49-F238E27FC236}">
                <a16:creationId xmlns:a16="http://schemas.microsoft.com/office/drawing/2014/main" id="{C7E7AB73-5AA7-409F-92A7-E0BCAE4EE0DE}"/>
              </a:ext>
            </a:extLst>
          </p:cNvPr>
          <p:cNvSpPr/>
          <p:nvPr/>
        </p:nvSpPr>
        <p:spPr>
          <a:xfrm>
            <a:off x="677159" y="1003658"/>
            <a:ext cx="10837682" cy="830997"/>
          </a:xfrm>
          <a:prstGeom prst="rect">
            <a:avLst/>
          </a:prstGeom>
        </p:spPr>
        <p:txBody>
          <a:bodyPr wrap="square">
            <a:spAutoFit/>
          </a:bodyPr>
          <a:lstStyle/>
          <a:p>
            <a:r>
              <a:rPr lang="en-IE" sz="2400" dirty="0"/>
              <a:t>C# has a number of File operations which can be performed on files. Most of these operations are part of the class File.</a:t>
            </a:r>
          </a:p>
        </p:txBody>
      </p:sp>
    </p:spTree>
    <p:extLst>
      <p:ext uri="{BB962C8B-B14F-4D97-AF65-F5344CB8AC3E}">
        <p14:creationId xmlns:p14="http://schemas.microsoft.com/office/powerpoint/2010/main" val="4154724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89A635-CFB9-47BF-83EC-312D76BB043A}"/>
              </a:ext>
            </a:extLst>
          </p:cNvPr>
          <p:cNvSpPr/>
          <p:nvPr/>
        </p:nvSpPr>
        <p:spPr>
          <a:xfrm>
            <a:off x="443060" y="786841"/>
            <a:ext cx="11623249" cy="1143070"/>
          </a:xfrm>
          <a:prstGeom prst="rect">
            <a:avLst/>
          </a:prstGeom>
        </p:spPr>
        <p:txBody>
          <a:bodyPr wrap="square">
            <a:spAutoFit/>
          </a:bodyPr>
          <a:lstStyle/>
          <a:p>
            <a:pPr>
              <a:lnSpc>
                <a:spcPct val="150000"/>
              </a:lnSpc>
            </a:pPr>
            <a:r>
              <a:rPr lang="en-IE" sz="2400" b="1" dirty="0"/>
              <a:t>Step 3) </a:t>
            </a:r>
            <a:r>
              <a:rPr lang="en-IE" sz="2400" b="1" dirty="0">
                <a:solidFill>
                  <a:srgbClr val="92D050"/>
                </a:solidFill>
              </a:rPr>
              <a:t>Finally to ensure that the data is present in the file, we use deserialization to deserialize the object from the file.</a:t>
            </a:r>
          </a:p>
        </p:txBody>
      </p:sp>
      <p:pic>
        <p:nvPicPr>
          <p:cNvPr id="3" name="Picture 2">
            <a:extLst>
              <a:ext uri="{FF2B5EF4-FFF2-40B4-BE49-F238E27FC236}">
                <a16:creationId xmlns:a16="http://schemas.microsoft.com/office/drawing/2014/main" id="{7E193E2D-D642-4802-A309-324AC8A4F355}"/>
              </a:ext>
            </a:extLst>
          </p:cNvPr>
          <p:cNvPicPr>
            <a:picLocks noChangeAspect="1"/>
          </p:cNvPicPr>
          <p:nvPr/>
        </p:nvPicPr>
        <p:blipFill>
          <a:blip r:embed="rId2"/>
          <a:stretch>
            <a:fillRect/>
          </a:stretch>
        </p:blipFill>
        <p:spPr>
          <a:xfrm>
            <a:off x="524808" y="2131733"/>
            <a:ext cx="11416686" cy="3939425"/>
          </a:xfrm>
          <a:prstGeom prst="rect">
            <a:avLst/>
          </a:prstGeom>
        </p:spPr>
      </p:pic>
    </p:spTree>
    <p:extLst>
      <p:ext uri="{BB962C8B-B14F-4D97-AF65-F5344CB8AC3E}">
        <p14:creationId xmlns:p14="http://schemas.microsoft.com/office/powerpoint/2010/main" val="3450151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DB93-8BCA-4B0E-B544-9E22BF68B4D4}"/>
              </a:ext>
            </a:extLst>
          </p:cNvPr>
          <p:cNvSpPr>
            <a:spLocks noGrp="1"/>
          </p:cNvSpPr>
          <p:nvPr>
            <p:ph type="title"/>
          </p:nvPr>
        </p:nvSpPr>
        <p:spPr/>
        <p:txBody>
          <a:bodyPr/>
          <a:lstStyle/>
          <a:p>
            <a:r>
              <a:rPr lang="en-IE" dirty="0"/>
              <a:t>Code Explanation:-</a:t>
            </a:r>
            <a:br>
              <a:rPr lang="en-IE" dirty="0"/>
            </a:br>
            <a:endParaRPr lang="en-IE" dirty="0"/>
          </a:p>
        </p:txBody>
      </p:sp>
      <p:sp>
        <p:nvSpPr>
          <p:cNvPr id="3" name="Content Placeholder 2">
            <a:extLst>
              <a:ext uri="{FF2B5EF4-FFF2-40B4-BE49-F238E27FC236}">
                <a16:creationId xmlns:a16="http://schemas.microsoft.com/office/drawing/2014/main" id="{775BD80E-EF0E-4674-8B66-36D7224F4F2D}"/>
              </a:ext>
            </a:extLst>
          </p:cNvPr>
          <p:cNvSpPr>
            <a:spLocks noGrp="1"/>
          </p:cNvSpPr>
          <p:nvPr>
            <p:ph idx="1"/>
          </p:nvPr>
        </p:nvSpPr>
        <p:spPr/>
        <p:txBody>
          <a:bodyPr>
            <a:normAutofit fontScale="77500" lnSpcReduction="20000"/>
          </a:bodyPr>
          <a:lstStyle/>
          <a:p>
            <a:r>
              <a:rPr lang="en-IE" dirty="0"/>
              <a:t>We create the object "stream" to open the file Example.txt in reading only mode.</a:t>
            </a:r>
          </a:p>
          <a:p>
            <a:r>
              <a:rPr lang="en-IE" dirty="0"/>
              <a:t>We then use the formatter class which is used to deserialize the object, which is stored in the Example.txt file. The object returned is set to the object </a:t>
            </a:r>
            <a:r>
              <a:rPr lang="en-IE" dirty="0" err="1"/>
              <a:t>objnew</a:t>
            </a:r>
            <a:r>
              <a:rPr lang="en-IE" dirty="0"/>
              <a:t>.</a:t>
            </a:r>
          </a:p>
          <a:p>
            <a:r>
              <a:rPr lang="en-IE" dirty="0"/>
              <a:t>Finally, we display the properties of the object "</a:t>
            </a:r>
            <a:r>
              <a:rPr lang="en-IE" dirty="0" err="1"/>
              <a:t>objnew</a:t>
            </a:r>
            <a:r>
              <a:rPr lang="en-IE" dirty="0"/>
              <a:t>" to the console using the "ID" and "name" properties.</a:t>
            </a:r>
          </a:p>
          <a:p>
            <a:endParaRPr lang="en-IE" dirty="0"/>
          </a:p>
        </p:txBody>
      </p:sp>
    </p:spTree>
    <p:extLst>
      <p:ext uri="{BB962C8B-B14F-4D97-AF65-F5344CB8AC3E}">
        <p14:creationId xmlns:p14="http://schemas.microsoft.com/office/powerpoint/2010/main" val="279215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C815C-8851-498C-9C15-B6DE3BF2D5CE}"/>
              </a:ext>
            </a:extLst>
          </p:cNvPr>
          <p:cNvSpPr/>
          <p:nvPr/>
        </p:nvSpPr>
        <p:spPr>
          <a:xfrm>
            <a:off x="593889" y="490195"/>
            <a:ext cx="10105534" cy="6129050"/>
          </a:xfrm>
          <a:prstGeom prst="rect">
            <a:avLst/>
          </a:prstGeom>
        </p:spPr>
        <p:txBody>
          <a:bodyPr wrap="square">
            <a:spAutoFit/>
          </a:bodyPr>
          <a:lstStyle/>
          <a:p>
            <a:pPr>
              <a:lnSpc>
                <a:spcPct val="150000"/>
              </a:lnSpc>
            </a:pPr>
            <a:r>
              <a:rPr lang="en-IE" sz="2400" dirty="0"/>
              <a:t>When the above code is set, and the project is run using Visual Studio, you will get the below output.</a:t>
            </a:r>
          </a:p>
          <a:p>
            <a:pPr>
              <a:lnSpc>
                <a:spcPct val="150000"/>
              </a:lnSpc>
            </a:pPr>
            <a:endParaRPr lang="en-IE" sz="2400" dirty="0"/>
          </a:p>
          <a:p>
            <a:pPr>
              <a:lnSpc>
                <a:spcPct val="150000"/>
              </a:lnSpc>
            </a:pPr>
            <a:r>
              <a:rPr lang="en-IE" sz="2400" dirty="0"/>
              <a:t>Output:-</a:t>
            </a:r>
          </a:p>
          <a:p>
            <a:pPr>
              <a:lnSpc>
                <a:spcPct val="150000"/>
              </a:lnSpc>
            </a:pPr>
            <a:endParaRPr lang="en-IE" sz="2400" dirty="0"/>
          </a:p>
          <a:p>
            <a:pPr>
              <a:lnSpc>
                <a:spcPct val="150000"/>
              </a:lnSpc>
            </a:pPr>
            <a:endParaRPr lang="en-IE" sz="2400" dirty="0"/>
          </a:p>
          <a:p>
            <a:pPr>
              <a:lnSpc>
                <a:spcPct val="150000"/>
              </a:lnSpc>
            </a:pPr>
            <a:endParaRPr lang="en-IE" sz="2400" dirty="0"/>
          </a:p>
          <a:p>
            <a:pPr>
              <a:lnSpc>
                <a:spcPct val="150000"/>
              </a:lnSpc>
            </a:pPr>
            <a:endParaRPr lang="en-IE" sz="2400" dirty="0"/>
          </a:p>
          <a:p>
            <a:pPr>
              <a:lnSpc>
                <a:spcPct val="150000"/>
              </a:lnSpc>
            </a:pPr>
            <a:endParaRPr lang="en-IE" sz="2400" dirty="0"/>
          </a:p>
          <a:p>
            <a:pPr>
              <a:lnSpc>
                <a:spcPct val="150000"/>
              </a:lnSpc>
            </a:pPr>
            <a:r>
              <a:rPr lang="en-IE" sz="2400" dirty="0"/>
              <a:t>You can see from the above output that the values from the file were deserialized properly and displayed in the console.</a:t>
            </a:r>
          </a:p>
        </p:txBody>
      </p:sp>
      <p:pic>
        <p:nvPicPr>
          <p:cNvPr id="2050" name="Picture 2" descr="C# File Operations">
            <a:extLst>
              <a:ext uri="{FF2B5EF4-FFF2-40B4-BE49-F238E27FC236}">
                <a16:creationId xmlns:a16="http://schemas.microsoft.com/office/drawing/2014/main" id="{22FDBABA-EC08-4859-BDB5-D4AF65ED1E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3" t="14282"/>
          <a:stretch/>
        </p:blipFill>
        <p:spPr bwMode="auto">
          <a:xfrm>
            <a:off x="2158738" y="2450969"/>
            <a:ext cx="5769204" cy="25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File.Exists</a:t>
            </a:r>
            <a:r>
              <a:rPr lang="en-IE" dirty="0"/>
              <a:t/>
            </a:r>
            <a:br>
              <a:rPr lang="en-IE" dirty="0"/>
            </a:br>
            <a:endParaRPr lang="en-GB" dirty="0"/>
          </a:p>
        </p:txBody>
      </p:sp>
      <p:sp>
        <p:nvSpPr>
          <p:cNvPr id="3" name="Content Placeholder 2"/>
          <p:cNvSpPr>
            <a:spLocks noGrp="1"/>
          </p:cNvSpPr>
          <p:nvPr>
            <p:ph idx="1"/>
          </p:nvPr>
        </p:nvSpPr>
        <p:spPr>
          <a:xfrm>
            <a:off x="297946" y="1792936"/>
            <a:ext cx="9784080" cy="4206240"/>
          </a:xfrm>
        </p:spPr>
        <p:txBody>
          <a:bodyPr/>
          <a:lstStyle/>
          <a:p>
            <a:r>
              <a:rPr lang="en-IE" dirty="0"/>
              <a:t>The File exists method is used to check if a particular file exists.</a:t>
            </a:r>
            <a:endParaRPr lang="en-GB" dirty="0"/>
          </a:p>
        </p:txBody>
      </p:sp>
      <p:pic>
        <p:nvPicPr>
          <p:cNvPr id="4" name="Picture 3"/>
          <p:cNvPicPr>
            <a:picLocks noChangeAspect="1"/>
          </p:cNvPicPr>
          <p:nvPr/>
        </p:nvPicPr>
        <p:blipFill>
          <a:blip r:embed="rId2"/>
          <a:stretch>
            <a:fillRect/>
          </a:stretch>
        </p:blipFill>
        <p:spPr>
          <a:xfrm>
            <a:off x="2539922" y="3027624"/>
            <a:ext cx="9603794" cy="3278907"/>
          </a:xfrm>
          <a:prstGeom prst="rect">
            <a:avLst/>
          </a:prstGeom>
        </p:spPr>
      </p:pic>
    </p:spTree>
    <p:extLst>
      <p:ext uri="{BB962C8B-B14F-4D97-AF65-F5344CB8AC3E}">
        <p14:creationId xmlns:p14="http://schemas.microsoft.com/office/powerpoint/2010/main" val="309065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File.ReadAlllines</a:t>
            </a:r>
            <a:r>
              <a:rPr lang="en-IE" dirty="0"/>
              <a:t/>
            </a:r>
            <a:br>
              <a:rPr lang="en-IE" dirty="0"/>
            </a:br>
            <a:endParaRPr lang="en-GB" dirty="0"/>
          </a:p>
        </p:txBody>
      </p:sp>
      <p:sp>
        <p:nvSpPr>
          <p:cNvPr id="3" name="Content Placeholder 2"/>
          <p:cNvSpPr>
            <a:spLocks noGrp="1"/>
          </p:cNvSpPr>
          <p:nvPr>
            <p:ph idx="1"/>
          </p:nvPr>
        </p:nvSpPr>
        <p:spPr>
          <a:xfrm>
            <a:off x="1202919" y="2011680"/>
            <a:ext cx="9784080" cy="1472925"/>
          </a:xfrm>
        </p:spPr>
        <p:txBody>
          <a:bodyPr>
            <a:normAutofit lnSpcReduction="10000"/>
          </a:bodyPr>
          <a:lstStyle/>
          <a:p>
            <a:r>
              <a:rPr lang="en-IE" dirty="0"/>
              <a:t>The method is used to read all the lines one by one in a file. The lines are then stored in a string array variable</a:t>
            </a:r>
            <a:endParaRPr lang="en-GB" dirty="0"/>
          </a:p>
        </p:txBody>
      </p:sp>
      <p:pic>
        <p:nvPicPr>
          <p:cNvPr id="4" name="Picture 3"/>
          <p:cNvPicPr>
            <a:picLocks noChangeAspect="1"/>
          </p:cNvPicPr>
          <p:nvPr/>
        </p:nvPicPr>
        <p:blipFill>
          <a:blip r:embed="rId2"/>
          <a:stretch>
            <a:fillRect/>
          </a:stretch>
        </p:blipFill>
        <p:spPr>
          <a:xfrm>
            <a:off x="2685534" y="3703349"/>
            <a:ext cx="7612681" cy="3043440"/>
          </a:xfrm>
          <a:prstGeom prst="rect">
            <a:avLst/>
          </a:prstGeom>
        </p:spPr>
      </p:pic>
    </p:spTree>
    <p:extLst>
      <p:ext uri="{BB962C8B-B14F-4D97-AF65-F5344CB8AC3E}">
        <p14:creationId xmlns:p14="http://schemas.microsoft.com/office/powerpoint/2010/main" val="148831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File.ReadAllText</a:t>
            </a:r>
            <a:endParaRPr lang="en-IE" dirty="0"/>
          </a:p>
        </p:txBody>
      </p:sp>
      <p:sp>
        <p:nvSpPr>
          <p:cNvPr id="3" name="Content Placeholder 2"/>
          <p:cNvSpPr>
            <a:spLocks noGrp="1"/>
          </p:cNvSpPr>
          <p:nvPr>
            <p:ph idx="1"/>
          </p:nvPr>
        </p:nvSpPr>
        <p:spPr>
          <a:xfrm>
            <a:off x="1202919" y="2011680"/>
            <a:ext cx="9784080" cy="1234028"/>
          </a:xfrm>
        </p:spPr>
        <p:txBody>
          <a:bodyPr>
            <a:normAutofit fontScale="92500" lnSpcReduction="20000"/>
          </a:bodyPr>
          <a:lstStyle/>
          <a:p>
            <a:r>
              <a:rPr lang="en-IE" dirty="0"/>
              <a:t>This method is used to read all the lines in a file at once. The lines are then stored in a string variable. </a:t>
            </a:r>
            <a:endParaRPr lang="en-GB" dirty="0"/>
          </a:p>
        </p:txBody>
      </p:sp>
      <p:pic>
        <p:nvPicPr>
          <p:cNvPr id="4" name="Picture 3"/>
          <p:cNvPicPr>
            <a:picLocks noChangeAspect="1"/>
          </p:cNvPicPr>
          <p:nvPr/>
        </p:nvPicPr>
        <p:blipFill>
          <a:blip r:embed="rId3"/>
          <a:stretch>
            <a:fillRect/>
          </a:stretch>
        </p:blipFill>
        <p:spPr>
          <a:xfrm>
            <a:off x="2504303" y="3672407"/>
            <a:ext cx="6483178" cy="2836854"/>
          </a:xfrm>
          <a:prstGeom prst="rect">
            <a:avLst/>
          </a:prstGeom>
        </p:spPr>
      </p:pic>
    </p:spTree>
    <p:extLst>
      <p:ext uri="{BB962C8B-B14F-4D97-AF65-F5344CB8AC3E}">
        <p14:creationId xmlns:p14="http://schemas.microsoft.com/office/powerpoint/2010/main" val="167093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File.Copy</a:t>
            </a:r>
            <a:r>
              <a:rPr lang="en-IE" dirty="0"/>
              <a:t/>
            </a:r>
            <a:br>
              <a:rPr lang="en-IE" dirty="0"/>
            </a:br>
            <a:endParaRPr lang="en-GB" dirty="0"/>
          </a:p>
        </p:txBody>
      </p:sp>
      <p:sp>
        <p:nvSpPr>
          <p:cNvPr id="3" name="Content Placeholder 2"/>
          <p:cNvSpPr>
            <a:spLocks noGrp="1"/>
          </p:cNvSpPr>
          <p:nvPr>
            <p:ph idx="1"/>
          </p:nvPr>
        </p:nvSpPr>
        <p:spPr/>
        <p:txBody>
          <a:bodyPr/>
          <a:lstStyle/>
          <a:p>
            <a:r>
              <a:rPr lang="en-IE" dirty="0"/>
              <a:t>The method is used to make a copy of an existing file. </a:t>
            </a:r>
            <a:endParaRPr lang="en-GB" dirty="0"/>
          </a:p>
        </p:txBody>
      </p:sp>
      <p:pic>
        <p:nvPicPr>
          <p:cNvPr id="4" name="Picture 3"/>
          <p:cNvPicPr>
            <a:picLocks noChangeAspect="1"/>
          </p:cNvPicPr>
          <p:nvPr/>
        </p:nvPicPr>
        <p:blipFill>
          <a:blip r:embed="rId2"/>
          <a:stretch>
            <a:fillRect/>
          </a:stretch>
        </p:blipFill>
        <p:spPr>
          <a:xfrm>
            <a:off x="1621814" y="3112477"/>
            <a:ext cx="9229725" cy="3429000"/>
          </a:xfrm>
          <a:prstGeom prst="rect">
            <a:avLst/>
          </a:prstGeom>
        </p:spPr>
      </p:pic>
    </p:spTree>
    <p:extLst>
      <p:ext uri="{BB962C8B-B14F-4D97-AF65-F5344CB8AC3E}">
        <p14:creationId xmlns:p14="http://schemas.microsoft.com/office/powerpoint/2010/main" val="108794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6C0-C8DD-4203-99DA-4B9A236F96AA}"/>
              </a:ext>
            </a:extLst>
          </p:cNvPr>
          <p:cNvSpPr>
            <a:spLocks noGrp="1"/>
          </p:cNvSpPr>
          <p:nvPr>
            <p:ph type="title"/>
          </p:nvPr>
        </p:nvSpPr>
        <p:spPr/>
        <p:txBody>
          <a:bodyPr/>
          <a:lstStyle/>
          <a:p>
            <a:r>
              <a:rPr lang="en-IE" dirty="0" err="1"/>
              <a:t>File.Delete</a:t>
            </a:r>
            <a:r>
              <a:rPr lang="en-IE" dirty="0"/>
              <a:t/>
            </a:r>
            <a:br>
              <a:rPr lang="en-IE" dirty="0"/>
            </a:br>
            <a:endParaRPr lang="en-IE" dirty="0"/>
          </a:p>
        </p:txBody>
      </p:sp>
      <p:sp>
        <p:nvSpPr>
          <p:cNvPr id="3" name="Content Placeholder 2">
            <a:extLst>
              <a:ext uri="{FF2B5EF4-FFF2-40B4-BE49-F238E27FC236}">
                <a16:creationId xmlns:a16="http://schemas.microsoft.com/office/drawing/2014/main" id="{55086E78-8748-415E-9DAB-279731EBA4C7}"/>
              </a:ext>
            </a:extLst>
          </p:cNvPr>
          <p:cNvSpPr>
            <a:spLocks noGrp="1"/>
          </p:cNvSpPr>
          <p:nvPr>
            <p:ph idx="1"/>
          </p:nvPr>
        </p:nvSpPr>
        <p:spPr/>
        <p:txBody>
          <a:bodyPr/>
          <a:lstStyle/>
          <a:p>
            <a:r>
              <a:rPr lang="en-IE" dirty="0"/>
              <a:t>The method is used to delete an existing file.</a:t>
            </a:r>
          </a:p>
          <a:p>
            <a:endParaRPr lang="en-IE" dirty="0"/>
          </a:p>
        </p:txBody>
      </p:sp>
      <p:pic>
        <p:nvPicPr>
          <p:cNvPr id="4" name="Picture 3">
            <a:extLst>
              <a:ext uri="{FF2B5EF4-FFF2-40B4-BE49-F238E27FC236}">
                <a16:creationId xmlns:a16="http://schemas.microsoft.com/office/drawing/2014/main" id="{E15DF43B-556F-4BC8-B337-38B1421D685A}"/>
              </a:ext>
            </a:extLst>
          </p:cNvPr>
          <p:cNvPicPr>
            <a:picLocks noChangeAspect="1"/>
          </p:cNvPicPr>
          <p:nvPr/>
        </p:nvPicPr>
        <p:blipFill>
          <a:blip r:embed="rId2"/>
          <a:stretch>
            <a:fillRect/>
          </a:stretch>
        </p:blipFill>
        <p:spPr>
          <a:xfrm>
            <a:off x="798185" y="3188639"/>
            <a:ext cx="10048875" cy="3248025"/>
          </a:xfrm>
          <a:prstGeom prst="rect">
            <a:avLst/>
          </a:prstGeom>
        </p:spPr>
      </p:pic>
    </p:spTree>
    <p:extLst>
      <p:ext uri="{BB962C8B-B14F-4D97-AF65-F5344CB8AC3E}">
        <p14:creationId xmlns:p14="http://schemas.microsoft.com/office/powerpoint/2010/main" val="200330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5FA4-5D0D-406C-B18E-921A806C7B49}"/>
              </a:ext>
            </a:extLst>
          </p:cNvPr>
          <p:cNvSpPr>
            <a:spLocks noGrp="1"/>
          </p:cNvSpPr>
          <p:nvPr>
            <p:ph type="title"/>
          </p:nvPr>
        </p:nvSpPr>
        <p:spPr>
          <a:xfrm>
            <a:off x="701215" y="2463402"/>
            <a:ext cx="11270825" cy="1676400"/>
          </a:xfrm>
        </p:spPr>
        <p:txBody>
          <a:bodyPr/>
          <a:lstStyle/>
          <a:p>
            <a:r>
              <a:rPr lang="en-IE" b="1" dirty="0"/>
              <a:t>Streams</a:t>
            </a:r>
            <a:endParaRPr lang="en-IE" dirty="0"/>
          </a:p>
        </p:txBody>
      </p:sp>
    </p:spTree>
    <p:extLst>
      <p:ext uri="{BB962C8B-B14F-4D97-AF65-F5344CB8AC3E}">
        <p14:creationId xmlns:p14="http://schemas.microsoft.com/office/powerpoint/2010/main" val="3355218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593</TotalTime>
  <Words>1524</Words>
  <Application>Microsoft Office PowerPoint</Application>
  <PresentationFormat>Widescreen</PresentationFormat>
  <Paragraphs>95</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Batang</vt:lpstr>
      <vt:lpstr>Bell MT</vt:lpstr>
      <vt:lpstr>Calibri</vt:lpstr>
      <vt:lpstr>Corbel</vt:lpstr>
      <vt:lpstr>Source Sans Pro</vt:lpstr>
      <vt:lpstr>Wingdings</vt:lpstr>
      <vt:lpstr>Banded</vt:lpstr>
      <vt:lpstr>File handling</vt:lpstr>
      <vt:lpstr>C# File I/O Handling Operations</vt:lpstr>
      <vt:lpstr>PowerPoint Presentation</vt:lpstr>
      <vt:lpstr>File.Exists </vt:lpstr>
      <vt:lpstr>File.ReadAlllines </vt:lpstr>
      <vt:lpstr>File.ReadAllText</vt:lpstr>
      <vt:lpstr>File.Copy </vt:lpstr>
      <vt:lpstr>File.Delete </vt:lpstr>
      <vt:lpstr>Streams</vt:lpstr>
      <vt:lpstr>C# streams</vt:lpstr>
      <vt:lpstr>StreamReader and StreamWriter</vt:lpstr>
      <vt:lpstr>Stream Reader </vt:lpstr>
      <vt:lpstr>PowerPoint Presentation</vt:lpstr>
      <vt:lpstr>Code Explanation </vt:lpstr>
      <vt:lpstr>Code Explanation </vt:lpstr>
      <vt:lpstr>Stream Writer </vt:lpstr>
      <vt:lpstr>PowerPoint Presentation</vt:lpstr>
      <vt:lpstr>PowerPoint Presentation</vt:lpstr>
      <vt:lpstr>Code Explanation</vt:lpstr>
      <vt:lpstr>Code Explanation</vt:lpstr>
      <vt:lpstr>Serialization  &amp;  Deserialization  </vt:lpstr>
      <vt:lpstr>What is Serialization? </vt:lpstr>
      <vt:lpstr>What is Deserialization? </vt:lpstr>
      <vt:lpstr>Serialization  &amp;  Deserialization</vt:lpstr>
      <vt:lpstr>Serialization  &amp;  Deserialization</vt:lpstr>
      <vt:lpstr>PowerPoint Presentation</vt:lpstr>
      <vt:lpstr>Code Explanation </vt:lpstr>
      <vt:lpstr>PowerPoint Presentation</vt:lpstr>
      <vt:lpstr>Code Explanation:- </vt:lpstr>
      <vt:lpstr>PowerPoint Presentation</vt:lpstr>
      <vt:lpstr>Code Explanation:-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COB Tutor</dc:creator>
  <cp:lastModifiedBy>TST TUTOR</cp:lastModifiedBy>
  <cp:revision>54</cp:revision>
  <dcterms:created xsi:type="dcterms:W3CDTF">2019-03-25T14:22:02Z</dcterms:created>
  <dcterms:modified xsi:type="dcterms:W3CDTF">2019-03-27T10:02:50Z</dcterms:modified>
</cp:coreProperties>
</file>