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2" r:id="rId6"/>
    <p:sldId id="259" r:id="rId7"/>
    <p:sldId id="263" r:id="rId8"/>
    <p:sldId id="264" r:id="rId9"/>
    <p:sldId id="265" r:id="rId10"/>
    <p:sldId id="292" r:id="rId11"/>
    <p:sldId id="266" r:id="rId12"/>
    <p:sldId id="267" r:id="rId13"/>
    <p:sldId id="260" r:id="rId14"/>
    <p:sldId id="269" r:id="rId15"/>
    <p:sldId id="268" r:id="rId16"/>
    <p:sldId id="291" r:id="rId17"/>
    <p:sldId id="270" r:id="rId18"/>
    <p:sldId id="272" r:id="rId19"/>
    <p:sldId id="271" r:id="rId20"/>
    <p:sldId id="274" r:id="rId21"/>
    <p:sldId id="279" r:id="rId22"/>
    <p:sldId id="281" r:id="rId23"/>
    <p:sldId id="280" r:id="rId24"/>
    <p:sldId id="295" r:id="rId25"/>
    <p:sldId id="273" r:id="rId26"/>
    <p:sldId id="278" r:id="rId27"/>
    <p:sldId id="276" r:id="rId28"/>
    <p:sldId id="277" r:id="rId29"/>
    <p:sldId id="293" r:id="rId30"/>
    <p:sldId id="290" r:id="rId31"/>
    <p:sldId id="275" r:id="rId32"/>
    <p:sldId id="282" r:id="rId33"/>
    <p:sldId id="294" r:id="rId34"/>
    <p:sldId id="287" r:id="rId35"/>
    <p:sldId id="283" r:id="rId36"/>
    <p:sldId id="284"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3/29/2019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3/29/2019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hasCustomPrompt="1"/>
          </p:nvPr>
        </p:nvSpPr>
        <p:spPr>
          <a:xfrm>
            <a:off x="810000" y="447188"/>
            <a:ext cx="10571998" cy="970450"/>
          </a:xfrm>
        </p:spPr>
        <p:txBody>
          <a:bodyPr/>
          <a:lstStyle>
            <a:lvl1pPr algn="ctr">
              <a:defRPr>
                <a:solidFill>
                  <a:srgbClr val="FFFF99"/>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normAutofit/>
          </a:bodyPr>
          <a:lstStyle>
            <a:lvl1pPr>
              <a:lnSpc>
                <a:spcPct val="150000"/>
              </a:lnSpc>
              <a:defRPr sz="2800"/>
            </a:lvl1pPr>
            <a:lvl2pPr>
              <a:lnSpc>
                <a:spcPct val="150000"/>
              </a:lnSpc>
              <a:defRPr sz="2400">
                <a:solidFill>
                  <a:schemeClr val="accent3">
                    <a:lumMod val="75000"/>
                  </a:schemeClr>
                </a:solidFill>
              </a:defRPr>
            </a:lvl2pPr>
            <a:lvl3pPr>
              <a:lnSpc>
                <a:spcPct val="150000"/>
              </a:lnSpc>
              <a:defRPr sz="2000"/>
            </a:lvl3pPr>
            <a:lvl4pPr>
              <a:lnSpc>
                <a:spcPct val="150000"/>
              </a:lnSpc>
              <a:defRPr sz="1800"/>
            </a:lvl4pPr>
            <a:lvl5pPr>
              <a:lnSpc>
                <a:spcPct val="15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3/29/2019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3/29/2019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3/29/2019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3/29/2019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3/29/2019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3/29/2019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3/29/2019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AN INTRODUCTION TO DATABASE PROGRAMMING</a:t>
            </a:r>
            <a:endParaRPr lang="en-IE" dirty="0"/>
          </a:p>
        </p:txBody>
      </p:sp>
      <p:sp>
        <p:nvSpPr>
          <p:cNvPr id="3" name="Subtitle 2"/>
          <p:cNvSpPr>
            <a:spLocks noGrp="1"/>
          </p:cNvSpPr>
          <p:nvPr>
            <p:ph type="subTitle" idx="1"/>
          </p:nvPr>
        </p:nvSpPr>
        <p:spPr/>
        <p:txBody>
          <a:bodyPr/>
          <a:lstStyle/>
          <a:p>
            <a:r>
              <a:rPr lang="en-IE" dirty="0" smtClean="0"/>
              <a:t>Chapter - 16</a:t>
            </a:r>
            <a:endParaRPr lang="en-IE" dirty="0"/>
          </a:p>
        </p:txBody>
      </p:sp>
    </p:spTree>
    <p:extLst>
      <p:ext uri="{BB962C8B-B14F-4D97-AF65-F5344CB8AC3E}">
        <p14:creationId xmlns:p14="http://schemas.microsoft.com/office/powerpoint/2010/main" val="3604184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What is ADO.NET</a:t>
            </a:r>
            <a:endParaRPr lang="en-IE" dirty="0"/>
          </a:p>
        </p:txBody>
      </p:sp>
      <p:pic>
        <p:nvPicPr>
          <p:cNvPr id="4" name="Content Placeholder 3"/>
          <p:cNvPicPr>
            <a:picLocks noGrp="1" noChangeAspect="1"/>
          </p:cNvPicPr>
          <p:nvPr>
            <p:ph idx="1"/>
          </p:nvPr>
        </p:nvPicPr>
        <p:blipFill>
          <a:blip r:embed="rId2"/>
          <a:stretch>
            <a:fillRect/>
          </a:stretch>
        </p:blipFill>
        <p:spPr>
          <a:xfrm>
            <a:off x="1828801" y="1796473"/>
            <a:ext cx="7398326" cy="4892817"/>
          </a:xfrm>
          <a:prstGeom prst="rect">
            <a:avLst/>
          </a:prstGeom>
        </p:spPr>
      </p:pic>
    </p:spTree>
    <p:extLst>
      <p:ext uri="{BB962C8B-B14F-4D97-AF65-F5344CB8AC3E}">
        <p14:creationId xmlns:p14="http://schemas.microsoft.com/office/powerpoint/2010/main" val="1201158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AN INTRODUCTION TO ADO.NET </a:t>
            </a:r>
            <a:endParaRPr lang="en-IE" dirty="0"/>
          </a:p>
        </p:txBody>
      </p:sp>
      <p:sp>
        <p:nvSpPr>
          <p:cNvPr id="3" name="Content Placeholder 2"/>
          <p:cNvSpPr>
            <a:spLocks noGrp="1"/>
          </p:cNvSpPr>
          <p:nvPr>
            <p:ph idx="1"/>
          </p:nvPr>
        </p:nvSpPr>
        <p:spPr>
          <a:xfrm>
            <a:off x="209601" y="2066424"/>
            <a:ext cx="11771117" cy="4635713"/>
          </a:xfrm>
        </p:spPr>
        <p:txBody>
          <a:bodyPr>
            <a:normAutofit fontScale="85000" lnSpcReduction="20000"/>
          </a:bodyPr>
          <a:lstStyle/>
          <a:p>
            <a:r>
              <a:rPr lang="en-IE" dirty="0" smtClean="0"/>
              <a:t>ADO.NET </a:t>
            </a:r>
            <a:r>
              <a:rPr lang="en-IE" dirty="0"/>
              <a:t>(</a:t>
            </a:r>
            <a:r>
              <a:rPr lang="en-IE" b="1" dirty="0">
                <a:solidFill>
                  <a:srgbClr val="92D050"/>
                </a:solidFill>
              </a:rPr>
              <a:t>ActiveX Data Objects .NET</a:t>
            </a:r>
            <a:r>
              <a:rPr lang="en-IE" dirty="0"/>
              <a:t>) is the </a:t>
            </a:r>
            <a:r>
              <a:rPr lang="en-IE" b="1" dirty="0">
                <a:solidFill>
                  <a:srgbClr val="FFFF99"/>
                </a:solidFill>
              </a:rPr>
              <a:t>primary data access API</a:t>
            </a:r>
            <a:r>
              <a:rPr lang="en-IE" dirty="0"/>
              <a:t> for the </a:t>
            </a:r>
            <a:r>
              <a:rPr lang="en-IE" b="1" dirty="0">
                <a:solidFill>
                  <a:srgbClr val="FFFF99"/>
                </a:solidFill>
              </a:rPr>
              <a:t>.NET Framework</a:t>
            </a:r>
            <a:r>
              <a:rPr lang="en-IE" dirty="0"/>
              <a:t>. </a:t>
            </a:r>
            <a:endParaRPr lang="en-IE" dirty="0" smtClean="0"/>
          </a:p>
          <a:p>
            <a:r>
              <a:rPr lang="en-IE" dirty="0" smtClean="0"/>
              <a:t>It </a:t>
            </a:r>
            <a:r>
              <a:rPr lang="en-IE" dirty="0"/>
              <a:t>provides the classes that you use as you develop database applications with C# as well as other .NET languages. </a:t>
            </a:r>
            <a:endParaRPr lang="en-IE" dirty="0" smtClean="0"/>
          </a:p>
          <a:p>
            <a:r>
              <a:rPr lang="en-IE" dirty="0" smtClean="0"/>
              <a:t>These </a:t>
            </a:r>
            <a:r>
              <a:rPr lang="en-IE" dirty="0"/>
              <a:t>classes can be divided into two categories</a:t>
            </a:r>
            <a:r>
              <a:rPr lang="en-IE" dirty="0" smtClean="0"/>
              <a:t>:</a:t>
            </a:r>
          </a:p>
          <a:p>
            <a:pPr lvl="1"/>
            <a:r>
              <a:rPr lang="en-IE" b="1" dirty="0" smtClean="0">
                <a:solidFill>
                  <a:schemeClr val="accent2">
                    <a:lumMod val="75000"/>
                  </a:schemeClr>
                </a:solidFill>
              </a:rPr>
              <a:t> </a:t>
            </a:r>
            <a:r>
              <a:rPr lang="en-IE" b="1" dirty="0">
                <a:solidFill>
                  <a:schemeClr val="accent2">
                    <a:lumMod val="75000"/>
                  </a:schemeClr>
                </a:solidFill>
              </a:rPr>
              <a:t>the .NET data providers</a:t>
            </a:r>
            <a:r>
              <a:rPr lang="en-IE" dirty="0">
                <a:solidFill>
                  <a:srgbClr val="FFFF99"/>
                </a:solidFill>
              </a:rPr>
              <a:t>, which provide the classes that you use to </a:t>
            </a:r>
            <a:r>
              <a:rPr lang="en-IE" b="1" dirty="0">
                <a:solidFill>
                  <a:schemeClr val="accent2">
                    <a:lumMod val="75000"/>
                  </a:schemeClr>
                </a:solidFill>
              </a:rPr>
              <a:t>access the data </a:t>
            </a:r>
            <a:r>
              <a:rPr lang="en-IE" dirty="0">
                <a:solidFill>
                  <a:srgbClr val="FFFF99"/>
                </a:solidFill>
              </a:rPr>
              <a:t>in a database, and </a:t>
            </a:r>
            <a:endParaRPr lang="en-IE" dirty="0" smtClean="0">
              <a:solidFill>
                <a:srgbClr val="FFFF99"/>
              </a:solidFill>
            </a:endParaRPr>
          </a:p>
          <a:p>
            <a:pPr lvl="1"/>
            <a:r>
              <a:rPr lang="en-IE" b="1" dirty="0" smtClean="0">
                <a:solidFill>
                  <a:schemeClr val="accent2">
                    <a:lumMod val="75000"/>
                  </a:schemeClr>
                </a:solidFill>
              </a:rPr>
              <a:t>datasets</a:t>
            </a:r>
            <a:r>
              <a:rPr lang="en-IE" b="1" dirty="0">
                <a:solidFill>
                  <a:schemeClr val="accent2">
                    <a:lumMod val="75000"/>
                  </a:schemeClr>
                </a:solidFill>
              </a:rPr>
              <a:t>,</a:t>
            </a:r>
            <a:r>
              <a:rPr lang="en-IE" dirty="0">
                <a:solidFill>
                  <a:srgbClr val="FFFF99"/>
                </a:solidFill>
              </a:rPr>
              <a:t> which provide the classes that you use to </a:t>
            </a:r>
            <a:r>
              <a:rPr lang="en-IE" b="1" dirty="0">
                <a:solidFill>
                  <a:schemeClr val="accent2">
                    <a:lumMod val="75000"/>
                  </a:schemeClr>
                </a:solidFill>
              </a:rPr>
              <a:t>store and work with data </a:t>
            </a:r>
            <a:r>
              <a:rPr lang="en-IE" dirty="0">
                <a:solidFill>
                  <a:srgbClr val="FFFF99"/>
                </a:solidFill>
              </a:rPr>
              <a:t>in your applications. </a:t>
            </a:r>
          </a:p>
        </p:txBody>
      </p:sp>
    </p:spTree>
    <p:extLst>
      <p:ext uri="{BB962C8B-B14F-4D97-AF65-F5344CB8AC3E}">
        <p14:creationId xmlns:p14="http://schemas.microsoft.com/office/powerpoint/2010/main" val="1578400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.NET data providers </a:t>
            </a:r>
          </a:p>
        </p:txBody>
      </p:sp>
      <p:sp>
        <p:nvSpPr>
          <p:cNvPr id="3" name="Content Placeholder 2"/>
          <p:cNvSpPr>
            <a:spLocks noGrp="1"/>
          </p:cNvSpPr>
          <p:nvPr>
            <p:ph idx="1"/>
          </p:nvPr>
        </p:nvSpPr>
        <p:spPr/>
        <p:txBody>
          <a:bodyPr>
            <a:normAutofit fontScale="92500"/>
          </a:bodyPr>
          <a:lstStyle/>
          <a:p>
            <a:r>
              <a:rPr lang="en-IE" dirty="0" smtClean="0"/>
              <a:t>A </a:t>
            </a:r>
            <a:r>
              <a:rPr lang="en-IE" dirty="0"/>
              <a:t>.NET data provider is a set of classes that enable you to access data that's managed by a particular database server. </a:t>
            </a:r>
            <a:endParaRPr lang="en-IE" dirty="0" smtClean="0"/>
          </a:p>
          <a:p>
            <a:r>
              <a:rPr lang="en-IE" dirty="0" smtClean="0"/>
              <a:t>All </a:t>
            </a:r>
            <a:r>
              <a:rPr lang="en-IE" dirty="0"/>
              <a:t>.NET data providers must include core classes for creating the </a:t>
            </a:r>
            <a:r>
              <a:rPr lang="en-IE" b="1" dirty="0">
                <a:solidFill>
                  <a:schemeClr val="accent2">
                    <a:lumMod val="75000"/>
                  </a:schemeClr>
                </a:solidFill>
              </a:rPr>
              <a:t>four types of objects </a:t>
            </a:r>
            <a:r>
              <a:rPr lang="en-IE" dirty="0"/>
              <a:t>listed in the </a:t>
            </a:r>
            <a:r>
              <a:rPr lang="en-IE" dirty="0" smtClean="0"/>
              <a:t>table </a:t>
            </a:r>
            <a:r>
              <a:rPr lang="en-IE" dirty="0"/>
              <a:t>in </a:t>
            </a:r>
            <a:r>
              <a:rPr lang="en-IE" dirty="0" smtClean="0"/>
              <a:t>the next slide</a:t>
            </a:r>
            <a:endParaRPr lang="en-IE" dirty="0"/>
          </a:p>
        </p:txBody>
      </p:sp>
    </p:spTree>
    <p:extLst>
      <p:ext uri="{BB962C8B-B14F-4D97-AF65-F5344CB8AC3E}">
        <p14:creationId xmlns:p14="http://schemas.microsoft.com/office/powerpoint/2010/main" val="319621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036531"/>
            <a:ext cx="12192000" cy="2784938"/>
          </a:xfrm>
          <a:prstGeom prst="rect">
            <a:avLst/>
          </a:prstGeom>
        </p:spPr>
      </p:pic>
    </p:spTree>
    <p:extLst>
      <p:ext uri="{BB962C8B-B14F-4D97-AF65-F5344CB8AC3E}">
        <p14:creationId xmlns:p14="http://schemas.microsoft.com/office/powerpoint/2010/main" val="3860609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.NET data providers </a:t>
            </a:r>
          </a:p>
        </p:txBody>
      </p:sp>
      <p:sp>
        <p:nvSpPr>
          <p:cNvPr id="3" name="Content Placeholder 2"/>
          <p:cNvSpPr>
            <a:spLocks noGrp="1"/>
          </p:cNvSpPr>
          <p:nvPr>
            <p:ph idx="1"/>
          </p:nvPr>
        </p:nvSpPr>
        <p:spPr>
          <a:xfrm>
            <a:off x="818712" y="2222287"/>
            <a:ext cx="11068488" cy="4521413"/>
          </a:xfrm>
        </p:spPr>
        <p:txBody>
          <a:bodyPr>
            <a:normAutofit lnSpcReduction="10000"/>
          </a:bodyPr>
          <a:lstStyle/>
          <a:p>
            <a:r>
              <a:rPr lang="en-IE" sz="2000" dirty="0" smtClean="0"/>
              <a:t>The next slide lists the </a:t>
            </a:r>
            <a:r>
              <a:rPr lang="en-IE" sz="2000" b="1" dirty="0" smtClean="0">
                <a:solidFill>
                  <a:schemeClr val="accent2">
                    <a:lumMod val="75000"/>
                  </a:schemeClr>
                </a:solidFill>
              </a:rPr>
              <a:t>three </a:t>
            </a:r>
            <a:r>
              <a:rPr lang="en-IE" sz="2000" b="1" dirty="0">
                <a:solidFill>
                  <a:schemeClr val="accent2">
                    <a:lumMod val="75000"/>
                  </a:schemeClr>
                </a:solidFill>
              </a:rPr>
              <a:t>data providers </a:t>
            </a:r>
            <a:r>
              <a:rPr lang="en-IE" sz="2000" dirty="0"/>
              <a:t>that come with the </a:t>
            </a:r>
            <a:r>
              <a:rPr lang="en-IE" sz="2000" dirty="0" smtClean="0"/>
              <a:t>.NET </a:t>
            </a:r>
            <a:r>
              <a:rPr lang="en-IE" sz="2000" dirty="0"/>
              <a:t>Framework. </a:t>
            </a:r>
            <a:endParaRPr lang="en-IE" sz="2000" dirty="0" smtClean="0"/>
          </a:p>
          <a:p>
            <a:r>
              <a:rPr lang="en-IE" sz="2000" dirty="0" smtClean="0"/>
              <a:t>The </a:t>
            </a:r>
            <a:r>
              <a:rPr lang="en-IE" sz="2000" b="1" dirty="0">
                <a:solidFill>
                  <a:srgbClr val="FFFF99"/>
                </a:solidFill>
              </a:rPr>
              <a:t>SQL Server data </a:t>
            </a:r>
            <a:r>
              <a:rPr lang="en-IE" sz="2000" dirty="0"/>
              <a:t>provider is designed to provide efficient access to a Microsoft SQL Server database</a:t>
            </a:r>
            <a:r>
              <a:rPr lang="en-IE" sz="2000" dirty="0" smtClean="0"/>
              <a:t>.</a:t>
            </a:r>
          </a:p>
          <a:p>
            <a:r>
              <a:rPr lang="en-IE" sz="2000" dirty="0" smtClean="0"/>
              <a:t> </a:t>
            </a:r>
            <a:r>
              <a:rPr lang="en-IE" sz="2000" dirty="0"/>
              <a:t>The </a:t>
            </a:r>
            <a:r>
              <a:rPr lang="en-IE" sz="2000" b="1" dirty="0">
                <a:solidFill>
                  <a:srgbClr val="FFFF99"/>
                </a:solidFill>
              </a:rPr>
              <a:t>OLE DB(Object Linking and </a:t>
            </a:r>
            <a:r>
              <a:rPr lang="en-IE" sz="2000" b="1" dirty="0" smtClean="0">
                <a:solidFill>
                  <a:srgbClr val="FFFF99"/>
                </a:solidFill>
              </a:rPr>
              <a:t>Embedding </a:t>
            </a:r>
            <a:r>
              <a:rPr lang="en-IE" sz="2000" b="1" dirty="0" err="1" smtClean="0">
                <a:solidFill>
                  <a:srgbClr val="FFFF99"/>
                </a:solidFill>
              </a:rPr>
              <a:t>DataBase</a:t>
            </a:r>
            <a:r>
              <a:rPr lang="en-IE" sz="2000" b="1" dirty="0" smtClean="0">
                <a:solidFill>
                  <a:srgbClr val="FFFF99"/>
                </a:solidFill>
              </a:rPr>
              <a:t>) </a:t>
            </a:r>
            <a:r>
              <a:rPr lang="en-IE" sz="2000" b="1" dirty="0">
                <a:solidFill>
                  <a:srgbClr val="FFFF99"/>
                </a:solidFill>
              </a:rPr>
              <a:t>data provider </a:t>
            </a:r>
            <a:r>
              <a:rPr lang="en-IE" sz="2000" dirty="0"/>
              <a:t>is a generic data provider that can access any database that supports the industry standard OLE DB interface. Although you can use the OLE DB data provider to access a SQL Server database, you shouldn't do that unless you plan on migrating the data to another database since the SQL Server data provider is optimized for accessing SQL Server data</a:t>
            </a:r>
            <a:r>
              <a:rPr lang="en-IE" sz="2000" dirty="0" smtClean="0"/>
              <a:t>.</a:t>
            </a:r>
          </a:p>
          <a:p>
            <a:pPr marL="0" indent="0">
              <a:buNone/>
            </a:pPr>
            <a:endParaRPr lang="en-IE" sz="1600" dirty="0"/>
          </a:p>
        </p:txBody>
      </p:sp>
    </p:spTree>
    <p:extLst>
      <p:ext uri="{BB962C8B-B14F-4D97-AF65-F5344CB8AC3E}">
        <p14:creationId xmlns:p14="http://schemas.microsoft.com/office/powerpoint/2010/main" val="792101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22171"/>
          <a:stretch/>
        </p:blipFill>
        <p:spPr>
          <a:xfrm>
            <a:off x="0" y="2047462"/>
            <a:ext cx="12192000" cy="2150465"/>
          </a:xfrm>
          <a:prstGeom prst="rect">
            <a:avLst/>
          </a:prstGeom>
        </p:spPr>
      </p:pic>
    </p:spTree>
    <p:extLst>
      <p:ext uri="{BB962C8B-B14F-4D97-AF65-F5344CB8AC3E}">
        <p14:creationId xmlns:p14="http://schemas.microsoft.com/office/powerpoint/2010/main" val="227960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.NET data providers </a:t>
            </a:r>
          </a:p>
        </p:txBody>
      </p:sp>
      <p:sp>
        <p:nvSpPr>
          <p:cNvPr id="3" name="Content Placeholder 2"/>
          <p:cNvSpPr>
            <a:spLocks noGrp="1"/>
          </p:cNvSpPr>
          <p:nvPr>
            <p:ph idx="1"/>
          </p:nvPr>
        </p:nvSpPr>
        <p:spPr>
          <a:xfrm>
            <a:off x="818712" y="2222287"/>
            <a:ext cx="11068488" cy="4521413"/>
          </a:xfrm>
        </p:spPr>
        <p:txBody>
          <a:bodyPr>
            <a:normAutofit/>
          </a:bodyPr>
          <a:lstStyle/>
          <a:p>
            <a:r>
              <a:rPr lang="en-IE" dirty="0" smtClean="0"/>
              <a:t>The </a:t>
            </a:r>
            <a:r>
              <a:rPr lang="en-IE" b="1" dirty="0" smtClean="0">
                <a:solidFill>
                  <a:srgbClr val="FFFF99"/>
                </a:solidFill>
              </a:rPr>
              <a:t>ODBC(</a:t>
            </a:r>
            <a:r>
              <a:rPr lang="en-IE" b="1" dirty="0">
                <a:solidFill>
                  <a:srgbClr val="92D050"/>
                </a:solidFill>
              </a:rPr>
              <a:t>Open Database </a:t>
            </a:r>
            <a:r>
              <a:rPr lang="en-IE" b="1" dirty="0" smtClean="0">
                <a:solidFill>
                  <a:srgbClr val="92D050"/>
                </a:solidFill>
              </a:rPr>
              <a:t>Connectivity</a:t>
            </a:r>
            <a:r>
              <a:rPr lang="en-IE" b="1" dirty="0" smtClean="0">
                <a:solidFill>
                  <a:srgbClr val="FFFF99"/>
                </a:solidFill>
              </a:rPr>
              <a:t>) provider </a:t>
            </a:r>
            <a:r>
              <a:rPr lang="en-IE" dirty="0" smtClean="0"/>
              <a:t>lets </a:t>
            </a:r>
            <a:r>
              <a:rPr lang="en-IE" dirty="0"/>
              <a:t>you access any database that can work with ODBC, another industry standard database interface</a:t>
            </a:r>
            <a:r>
              <a:rPr lang="en-IE" dirty="0" smtClean="0"/>
              <a:t>.</a:t>
            </a:r>
          </a:p>
          <a:p>
            <a:r>
              <a:rPr lang="en-US" dirty="0" smtClean="0">
                <a:solidFill>
                  <a:srgbClr val="92D050"/>
                </a:solidFill>
              </a:rPr>
              <a:t>Note:   </a:t>
            </a:r>
            <a:r>
              <a:rPr lang="en-US" dirty="0" smtClean="0"/>
              <a:t>.NET framework includes a data provider for Oracle, but it has been deprecated.</a:t>
            </a:r>
            <a:endParaRPr lang="en-IE" dirty="0"/>
          </a:p>
        </p:txBody>
      </p:sp>
    </p:spTree>
    <p:extLst>
      <p:ext uri="{BB962C8B-B14F-4D97-AF65-F5344CB8AC3E}">
        <p14:creationId xmlns:p14="http://schemas.microsoft.com/office/powerpoint/2010/main" val="623945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.NET data providers </a:t>
            </a:r>
          </a:p>
        </p:txBody>
      </p:sp>
      <p:sp>
        <p:nvSpPr>
          <p:cNvPr id="3" name="Content Placeholder 2"/>
          <p:cNvSpPr>
            <a:spLocks noGrp="1"/>
          </p:cNvSpPr>
          <p:nvPr>
            <p:ph idx="1"/>
          </p:nvPr>
        </p:nvSpPr>
        <p:spPr/>
        <p:txBody>
          <a:bodyPr>
            <a:normAutofit fontScale="92500"/>
          </a:bodyPr>
          <a:lstStyle/>
          <a:p>
            <a:r>
              <a:rPr lang="en-IE" dirty="0"/>
              <a:t>The </a:t>
            </a:r>
            <a:r>
              <a:rPr lang="en-IE" dirty="0" smtClean="0"/>
              <a:t>next slide </a:t>
            </a:r>
            <a:r>
              <a:rPr lang="en-IE" dirty="0"/>
              <a:t>lists the names of the classes you use to create objects using the SQL Server, OLE DB</a:t>
            </a:r>
            <a:r>
              <a:rPr lang="en-IE" dirty="0" smtClean="0"/>
              <a:t>, or ODBC providers.</a:t>
            </a:r>
          </a:p>
          <a:p>
            <a:r>
              <a:rPr lang="en-IE" dirty="0" smtClean="0"/>
              <a:t> </a:t>
            </a:r>
            <a:r>
              <a:rPr lang="en-IE" dirty="0"/>
              <a:t>Notice that these classes use prefixes ("</a:t>
            </a:r>
            <a:r>
              <a:rPr lang="en-IE" dirty="0" err="1"/>
              <a:t>Sql</a:t>
            </a:r>
            <a:r>
              <a:rPr lang="en-IE" dirty="0"/>
              <a:t>," "</a:t>
            </a:r>
            <a:r>
              <a:rPr lang="en-IE" dirty="0" smtClean="0"/>
              <a:t>0leDb</a:t>
            </a:r>
            <a:r>
              <a:rPr lang="en-IE" dirty="0"/>
              <a:t>," "</a:t>
            </a:r>
            <a:r>
              <a:rPr lang="en-IE" dirty="0" err="1"/>
              <a:t>Odbc</a:t>
            </a:r>
            <a:r>
              <a:rPr lang="en-IE" dirty="0"/>
              <a:t>," </a:t>
            </a:r>
            <a:r>
              <a:rPr lang="en-IE" dirty="0" smtClean="0"/>
              <a:t>) </a:t>
            </a:r>
            <a:r>
              <a:rPr lang="en-IE" dirty="0"/>
              <a:t>to indicate which provider each class belongs to. </a:t>
            </a:r>
            <a:endParaRPr lang="en-IE" dirty="0" smtClean="0"/>
          </a:p>
        </p:txBody>
      </p:sp>
    </p:spTree>
    <p:extLst>
      <p:ext uri="{BB962C8B-B14F-4D97-AF65-F5344CB8AC3E}">
        <p14:creationId xmlns:p14="http://schemas.microsoft.com/office/powerpoint/2010/main" val="405730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r="26977"/>
          <a:stretch/>
        </p:blipFill>
        <p:spPr>
          <a:xfrm>
            <a:off x="1521229" y="2124234"/>
            <a:ext cx="8902931" cy="2759159"/>
          </a:xfrm>
          <a:prstGeom prst="rect">
            <a:avLst/>
          </a:prstGeom>
        </p:spPr>
      </p:pic>
    </p:spTree>
    <p:extLst>
      <p:ext uri="{BB962C8B-B14F-4D97-AF65-F5344CB8AC3E}">
        <p14:creationId xmlns:p14="http://schemas.microsoft.com/office/powerpoint/2010/main" val="2093223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.NET data providers </a:t>
            </a:r>
          </a:p>
        </p:txBody>
      </p:sp>
      <p:sp>
        <p:nvSpPr>
          <p:cNvPr id="3" name="Content Placeholder 2"/>
          <p:cNvSpPr>
            <a:spLocks noGrp="1"/>
          </p:cNvSpPr>
          <p:nvPr>
            <p:ph idx="1"/>
          </p:nvPr>
        </p:nvSpPr>
        <p:spPr>
          <a:xfrm>
            <a:off x="207818" y="2015837"/>
            <a:ext cx="11165468" cy="3842962"/>
          </a:xfrm>
        </p:spPr>
        <p:txBody>
          <a:bodyPr>
            <a:normAutofit/>
          </a:bodyPr>
          <a:lstStyle/>
          <a:p>
            <a:r>
              <a:rPr lang="en-IE" sz="2400" dirty="0"/>
              <a:t>When you develop a C# application that uses ADO.NET, you'll want to add a </a:t>
            </a:r>
            <a:r>
              <a:rPr lang="en-IE" sz="2400" b="1" dirty="0">
                <a:solidFill>
                  <a:srgbClr val="FFFF99"/>
                </a:solidFill>
              </a:rPr>
              <a:t>using statement for the namespace that contains the data provider classes </a:t>
            </a:r>
            <a:r>
              <a:rPr lang="en-IE" sz="2400" dirty="0"/>
              <a:t>at the beginning of each source file that uses those classes. </a:t>
            </a:r>
            <a:endParaRPr lang="en-IE" sz="2400" dirty="0" smtClean="0"/>
          </a:p>
          <a:p>
            <a:r>
              <a:rPr lang="en-IE" sz="2400" dirty="0" smtClean="0"/>
              <a:t>That </a:t>
            </a:r>
            <a:r>
              <a:rPr lang="en-IE" sz="2400" dirty="0"/>
              <a:t>way, you won't have to qualify the references to these classes. </a:t>
            </a:r>
          </a:p>
        </p:txBody>
      </p:sp>
      <p:pic>
        <p:nvPicPr>
          <p:cNvPr id="4" name="Picture 3"/>
          <p:cNvPicPr>
            <a:picLocks noChangeAspect="1"/>
          </p:cNvPicPr>
          <p:nvPr/>
        </p:nvPicPr>
        <p:blipFill>
          <a:blip r:embed="rId2"/>
          <a:stretch>
            <a:fillRect/>
          </a:stretch>
        </p:blipFill>
        <p:spPr>
          <a:xfrm>
            <a:off x="636558" y="5517300"/>
            <a:ext cx="10918882" cy="1146147"/>
          </a:xfrm>
          <a:prstGeom prst="rect">
            <a:avLst/>
          </a:prstGeom>
        </p:spPr>
      </p:pic>
    </p:spTree>
    <p:extLst>
      <p:ext uri="{BB962C8B-B14F-4D97-AF65-F5344CB8AC3E}">
        <p14:creationId xmlns:p14="http://schemas.microsoft.com/office/powerpoint/2010/main" val="2634735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AN INTRODUCTION TO CLIENT/SERVER SYSTEMS </a:t>
            </a:r>
            <a:endParaRPr lang="en-IE" dirty="0"/>
          </a:p>
        </p:txBody>
      </p:sp>
      <p:sp>
        <p:nvSpPr>
          <p:cNvPr id="3" name="Content Placeholder 2"/>
          <p:cNvSpPr>
            <a:spLocks noGrp="1"/>
          </p:cNvSpPr>
          <p:nvPr>
            <p:ph idx="1"/>
          </p:nvPr>
        </p:nvSpPr>
        <p:spPr>
          <a:xfrm>
            <a:off x="303321" y="2056032"/>
            <a:ext cx="11006143" cy="4635713"/>
          </a:xfrm>
        </p:spPr>
        <p:txBody>
          <a:bodyPr>
            <a:normAutofit/>
          </a:bodyPr>
          <a:lstStyle/>
          <a:p>
            <a:r>
              <a:rPr lang="en-IE" dirty="0"/>
              <a:t>The three hardware components of a client/server system </a:t>
            </a:r>
            <a:endParaRPr lang="en-IE" dirty="0" smtClean="0"/>
          </a:p>
          <a:p>
            <a:pPr lvl="1"/>
            <a:r>
              <a:rPr lang="en-IE" dirty="0" smtClean="0">
                <a:solidFill>
                  <a:schemeClr val="accent2">
                    <a:lumMod val="60000"/>
                    <a:lumOff val="40000"/>
                  </a:schemeClr>
                </a:solidFill>
              </a:rPr>
              <a:t>The </a:t>
            </a:r>
            <a:r>
              <a:rPr lang="en-IE" b="1" dirty="0">
                <a:solidFill>
                  <a:srgbClr val="FFFF99"/>
                </a:solidFill>
              </a:rPr>
              <a:t>clients</a:t>
            </a:r>
            <a:r>
              <a:rPr lang="en-IE" dirty="0">
                <a:solidFill>
                  <a:schemeClr val="accent2">
                    <a:lumMod val="60000"/>
                    <a:lumOff val="40000"/>
                  </a:schemeClr>
                </a:solidFill>
              </a:rPr>
              <a:t> are the PCs, Macintoshes, or workstations of the system. </a:t>
            </a:r>
            <a:endParaRPr lang="en-IE" dirty="0" smtClean="0">
              <a:solidFill>
                <a:schemeClr val="accent2">
                  <a:lumMod val="60000"/>
                  <a:lumOff val="40000"/>
                </a:schemeClr>
              </a:solidFill>
            </a:endParaRPr>
          </a:p>
          <a:p>
            <a:pPr lvl="1"/>
            <a:r>
              <a:rPr lang="en-IE" dirty="0" smtClean="0">
                <a:solidFill>
                  <a:schemeClr val="accent2">
                    <a:lumMod val="60000"/>
                    <a:lumOff val="40000"/>
                  </a:schemeClr>
                </a:solidFill>
              </a:rPr>
              <a:t>The </a:t>
            </a:r>
            <a:r>
              <a:rPr lang="en-IE" b="1" dirty="0">
                <a:solidFill>
                  <a:srgbClr val="FFFF99"/>
                </a:solidFill>
              </a:rPr>
              <a:t>server</a:t>
            </a:r>
            <a:r>
              <a:rPr lang="en-IE" dirty="0">
                <a:solidFill>
                  <a:schemeClr val="accent2">
                    <a:lumMod val="60000"/>
                    <a:lumOff val="40000"/>
                  </a:schemeClr>
                </a:solidFill>
              </a:rPr>
              <a:t> is a computer that stores the files and databases of the system and provides services to the clients. </a:t>
            </a:r>
            <a:r>
              <a:rPr lang="en-IE" dirty="0" smtClean="0">
                <a:solidFill>
                  <a:schemeClr val="accent2">
                    <a:lumMod val="60000"/>
                    <a:lumOff val="40000"/>
                  </a:schemeClr>
                </a:solidFill>
              </a:rPr>
              <a:t>When </a:t>
            </a:r>
            <a:r>
              <a:rPr lang="en-IE" dirty="0">
                <a:solidFill>
                  <a:schemeClr val="accent2">
                    <a:lumMod val="60000"/>
                    <a:lumOff val="40000"/>
                  </a:schemeClr>
                </a:solidFill>
              </a:rPr>
              <a:t>it stores databases, it's often referred to as a </a:t>
            </a:r>
            <a:r>
              <a:rPr lang="en-IE" b="1" dirty="0">
                <a:solidFill>
                  <a:srgbClr val="FFFF99"/>
                </a:solidFill>
              </a:rPr>
              <a:t>database server</a:t>
            </a:r>
            <a:r>
              <a:rPr lang="en-IE" b="1" dirty="0" smtClean="0">
                <a:solidFill>
                  <a:srgbClr val="FFFF99"/>
                </a:solidFill>
              </a:rPr>
              <a:t>.</a:t>
            </a:r>
          </a:p>
          <a:p>
            <a:pPr lvl="1"/>
            <a:r>
              <a:rPr lang="en-IE" dirty="0" smtClean="0">
                <a:solidFill>
                  <a:schemeClr val="accent2">
                    <a:lumMod val="60000"/>
                    <a:lumOff val="40000"/>
                  </a:schemeClr>
                </a:solidFill>
              </a:rPr>
              <a:t> </a:t>
            </a:r>
            <a:r>
              <a:rPr lang="en-IE" dirty="0">
                <a:solidFill>
                  <a:schemeClr val="accent2">
                    <a:lumMod val="60000"/>
                    <a:lumOff val="40000"/>
                  </a:schemeClr>
                </a:solidFill>
              </a:rPr>
              <a:t>The </a:t>
            </a:r>
            <a:r>
              <a:rPr lang="en-IE" b="1" dirty="0">
                <a:solidFill>
                  <a:srgbClr val="FFFF99"/>
                </a:solidFill>
              </a:rPr>
              <a:t>network</a:t>
            </a:r>
            <a:r>
              <a:rPr lang="en-IE" dirty="0">
                <a:solidFill>
                  <a:schemeClr val="accent2">
                    <a:lumMod val="60000"/>
                    <a:lumOff val="40000"/>
                  </a:schemeClr>
                </a:solidFill>
              </a:rPr>
              <a:t> consists of the cabling, communication lines, and other components that connect the clients and the servers of the system. </a:t>
            </a:r>
          </a:p>
        </p:txBody>
      </p:sp>
    </p:spTree>
    <p:extLst>
      <p:ext uri="{BB962C8B-B14F-4D97-AF65-F5344CB8AC3E}">
        <p14:creationId xmlns:p14="http://schemas.microsoft.com/office/powerpoint/2010/main" val="1993118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How a dataset is organized </a:t>
            </a:r>
          </a:p>
        </p:txBody>
      </p:sp>
      <p:sp>
        <p:nvSpPr>
          <p:cNvPr id="3" name="Content Placeholder 2"/>
          <p:cNvSpPr>
            <a:spLocks noGrp="1"/>
          </p:cNvSpPr>
          <p:nvPr>
            <p:ph idx="1"/>
          </p:nvPr>
        </p:nvSpPr>
        <p:spPr>
          <a:xfrm>
            <a:off x="818712" y="2222287"/>
            <a:ext cx="10933406" cy="4303204"/>
          </a:xfrm>
        </p:spPr>
        <p:txBody>
          <a:bodyPr>
            <a:normAutofit fontScale="92500" lnSpcReduction="10000"/>
          </a:bodyPr>
          <a:lstStyle/>
          <a:p>
            <a:r>
              <a:rPr lang="en-IE" dirty="0"/>
              <a:t>A </a:t>
            </a:r>
            <a:r>
              <a:rPr lang="en-IE" b="1" dirty="0">
                <a:solidFill>
                  <a:srgbClr val="FFFF99"/>
                </a:solidFill>
              </a:rPr>
              <a:t>dataset object </a:t>
            </a:r>
            <a:r>
              <a:rPr lang="en-IE" dirty="0"/>
              <a:t>consists of a hierarchy of one or more </a:t>
            </a:r>
            <a:r>
              <a:rPr lang="en-IE" b="1" dirty="0">
                <a:solidFill>
                  <a:schemeClr val="accent4">
                    <a:lumMod val="60000"/>
                    <a:lumOff val="40000"/>
                  </a:schemeClr>
                </a:solidFill>
              </a:rPr>
              <a:t>data table and data relation </a:t>
            </a:r>
            <a:r>
              <a:rPr lang="en-IE" dirty="0"/>
              <a:t>objects</a:t>
            </a:r>
            <a:r>
              <a:rPr lang="en-IE" dirty="0" smtClean="0"/>
              <a:t>.</a:t>
            </a:r>
          </a:p>
          <a:p>
            <a:r>
              <a:rPr lang="en-IE" dirty="0" smtClean="0"/>
              <a:t> </a:t>
            </a:r>
            <a:r>
              <a:rPr lang="en-IE" dirty="0"/>
              <a:t>A </a:t>
            </a:r>
            <a:r>
              <a:rPr lang="en-IE" b="1" dirty="0">
                <a:solidFill>
                  <a:srgbClr val="FFFF99"/>
                </a:solidFill>
              </a:rPr>
              <a:t>data table </a:t>
            </a:r>
            <a:r>
              <a:rPr lang="en-IE" dirty="0"/>
              <a:t>object consists of one or more </a:t>
            </a:r>
            <a:r>
              <a:rPr lang="en-IE" b="1" dirty="0">
                <a:solidFill>
                  <a:schemeClr val="accent4">
                    <a:lumMod val="60000"/>
                    <a:lumOff val="40000"/>
                  </a:schemeClr>
                </a:solidFill>
              </a:rPr>
              <a:t>data column objects and one or more data row objects</a:t>
            </a:r>
            <a:r>
              <a:rPr lang="en-IE" dirty="0"/>
              <a:t>. </a:t>
            </a:r>
            <a:endParaRPr lang="en-IE" dirty="0" smtClean="0"/>
          </a:p>
          <a:p>
            <a:r>
              <a:rPr lang="en-IE" dirty="0" smtClean="0"/>
              <a:t>The </a:t>
            </a:r>
            <a:r>
              <a:rPr lang="en-IE" dirty="0"/>
              <a:t>data column objects define the data in each column of the table, including its name, data type, and so on, and the data row objects contain the data for each row in the table. </a:t>
            </a:r>
          </a:p>
        </p:txBody>
      </p:sp>
    </p:spTree>
    <p:extLst>
      <p:ext uri="{BB962C8B-B14F-4D97-AF65-F5344CB8AC3E}">
        <p14:creationId xmlns:p14="http://schemas.microsoft.com/office/powerpoint/2010/main" val="852512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7079" y="643319"/>
            <a:ext cx="11877842" cy="5571361"/>
          </a:xfrm>
          <a:prstGeom prst="rect">
            <a:avLst/>
          </a:prstGeom>
        </p:spPr>
      </p:pic>
    </p:spTree>
    <p:extLst>
      <p:ext uri="{BB962C8B-B14F-4D97-AF65-F5344CB8AC3E}">
        <p14:creationId xmlns:p14="http://schemas.microsoft.com/office/powerpoint/2010/main" val="244204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How a dataset is organized </a:t>
            </a:r>
          </a:p>
        </p:txBody>
      </p:sp>
      <p:sp>
        <p:nvSpPr>
          <p:cNvPr id="3" name="Content Placeholder 2"/>
          <p:cNvSpPr>
            <a:spLocks noGrp="1"/>
          </p:cNvSpPr>
          <p:nvPr>
            <p:ph idx="1"/>
          </p:nvPr>
        </p:nvSpPr>
        <p:spPr>
          <a:xfrm>
            <a:off x="818712" y="2222287"/>
            <a:ext cx="11047706" cy="4511022"/>
          </a:xfrm>
        </p:spPr>
        <p:txBody>
          <a:bodyPr>
            <a:normAutofit fontScale="92500" lnSpcReduction="10000"/>
          </a:bodyPr>
          <a:lstStyle/>
          <a:p>
            <a:r>
              <a:rPr lang="en-IE" dirty="0" smtClean="0"/>
              <a:t>A </a:t>
            </a:r>
            <a:r>
              <a:rPr lang="en-IE" dirty="0"/>
              <a:t>data table can also contain one or more </a:t>
            </a:r>
            <a:r>
              <a:rPr lang="en-IE" b="1" dirty="0">
                <a:solidFill>
                  <a:srgbClr val="FFFF99"/>
                </a:solidFill>
              </a:rPr>
              <a:t>constraint objects </a:t>
            </a:r>
            <a:r>
              <a:rPr lang="en-IE" dirty="0"/>
              <a:t>that are used to maintain the integrity of the data in the table. </a:t>
            </a:r>
            <a:endParaRPr lang="en-IE" dirty="0" smtClean="0"/>
          </a:p>
          <a:p>
            <a:r>
              <a:rPr lang="en-IE" dirty="0" smtClean="0"/>
              <a:t>A </a:t>
            </a:r>
            <a:r>
              <a:rPr lang="en-IE" b="1" dirty="0">
                <a:solidFill>
                  <a:srgbClr val="FFFF99"/>
                </a:solidFill>
              </a:rPr>
              <a:t>unique key constraint </a:t>
            </a:r>
            <a:r>
              <a:rPr lang="en-IE" dirty="0"/>
              <a:t>ensures that the values in a column, such as the primary key column, are unique. </a:t>
            </a:r>
            <a:endParaRPr lang="en-IE" dirty="0" smtClean="0"/>
          </a:p>
          <a:p>
            <a:r>
              <a:rPr lang="en-IE" dirty="0" smtClean="0"/>
              <a:t>And </a:t>
            </a:r>
            <a:r>
              <a:rPr lang="en-IE" dirty="0"/>
              <a:t>a </a:t>
            </a:r>
            <a:r>
              <a:rPr lang="en-IE" b="1" dirty="0">
                <a:solidFill>
                  <a:srgbClr val="FFFF99"/>
                </a:solidFill>
              </a:rPr>
              <a:t>foreign key constraint </a:t>
            </a:r>
            <a:r>
              <a:rPr lang="en-IE" dirty="0"/>
              <a:t>determines how the rows in one table are affected when corresponding rows in a related table are updated or deleted. </a:t>
            </a:r>
          </a:p>
        </p:txBody>
      </p:sp>
    </p:spTree>
    <p:extLst>
      <p:ext uri="{BB962C8B-B14F-4D97-AF65-F5344CB8AC3E}">
        <p14:creationId xmlns:p14="http://schemas.microsoft.com/office/powerpoint/2010/main" val="2487544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How a dataset is organized </a:t>
            </a:r>
          </a:p>
        </p:txBody>
      </p:sp>
      <p:sp>
        <p:nvSpPr>
          <p:cNvPr id="3" name="Content Placeholder 2"/>
          <p:cNvSpPr>
            <a:spLocks noGrp="1"/>
          </p:cNvSpPr>
          <p:nvPr>
            <p:ph idx="1"/>
          </p:nvPr>
        </p:nvSpPr>
        <p:spPr>
          <a:xfrm>
            <a:off x="394855" y="2222287"/>
            <a:ext cx="10978431" cy="4313595"/>
          </a:xfrm>
        </p:spPr>
        <p:txBody>
          <a:bodyPr>
            <a:normAutofit/>
          </a:bodyPr>
          <a:lstStyle/>
          <a:p>
            <a:r>
              <a:rPr lang="en-IE" dirty="0" smtClean="0"/>
              <a:t>The </a:t>
            </a:r>
            <a:r>
              <a:rPr lang="en-IE" dirty="0"/>
              <a:t>data relation objects define how the tables in the dataset are related. </a:t>
            </a:r>
            <a:endParaRPr lang="en-IE" dirty="0" smtClean="0"/>
          </a:p>
          <a:p>
            <a:r>
              <a:rPr lang="en-IE" b="1" dirty="0" smtClean="0">
                <a:solidFill>
                  <a:srgbClr val="FFFF99"/>
                </a:solidFill>
              </a:rPr>
              <a:t>All </a:t>
            </a:r>
            <a:r>
              <a:rPr lang="en-IE" b="1" dirty="0">
                <a:solidFill>
                  <a:srgbClr val="FFFF99"/>
                </a:solidFill>
              </a:rPr>
              <a:t>of the objects in a dataset are stored in collections</a:t>
            </a:r>
            <a:r>
              <a:rPr lang="en-IE" dirty="0"/>
              <a:t>. For example, the data table objects are stored in a data table collection, and the data row objects are stored in a data row collection. </a:t>
            </a:r>
            <a:endParaRPr lang="en-IE" dirty="0" smtClean="0"/>
          </a:p>
        </p:txBody>
      </p:sp>
    </p:spTree>
    <p:extLst>
      <p:ext uri="{BB962C8B-B14F-4D97-AF65-F5344CB8AC3E}">
        <p14:creationId xmlns:p14="http://schemas.microsoft.com/office/powerpoint/2010/main" val="2938551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22218" y="464659"/>
            <a:ext cx="8778240" cy="5231772"/>
          </a:xfrm>
          <a:prstGeom prst="rect">
            <a:avLst/>
          </a:prstGeom>
        </p:spPr>
      </p:pic>
    </p:spTree>
    <p:extLst>
      <p:ext uri="{BB962C8B-B14F-4D97-AF65-F5344CB8AC3E}">
        <p14:creationId xmlns:p14="http://schemas.microsoft.com/office/powerpoint/2010/main" val="412748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How the basic ADO.NET components work </a:t>
            </a:r>
          </a:p>
        </p:txBody>
      </p:sp>
      <p:sp>
        <p:nvSpPr>
          <p:cNvPr id="3" name="Content Placeholder 2"/>
          <p:cNvSpPr>
            <a:spLocks noGrp="1"/>
          </p:cNvSpPr>
          <p:nvPr>
            <p:ph idx="1"/>
          </p:nvPr>
        </p:nvSpPr>
        <p:spPr>
          <a:xfrm>
            <a:off x="682336" y="2227811"/>
            <a:ext cx="10827326" cy="4555376"/>
          </a:xfrm>
        </p:spPr>
        <p:txBody>
          <a:bodyPr>
            <a:normAutofit fontScale="77500" lnSpcReduction="20000"/>
          </a:bodyPr>
          <a:lstStyle/>
          <a:p>
            <a:r>
              <a:rPr lang="en-IE" dirty="0"/>
              <a:t>When you use the .NET data provider objects to retrieve data from a database, you can store the data in an object called a </a:t>
            </a:r>
            <a:r>
              <a:rPr lang="en-IE" b="1" dirty="0">
                <a:solidFill>
                  <a:srgbClr val="FFFF99"/>
                </a:solidFill>
              </a:rPr>
              <a:t>dataset</a:t>
            </a:r>
            <a:r>
              <a:rPr lang="en-IE" b="1" dirty="0" smtClean="0">
                <a:solidFill>
                  <a:srgbClr val="FFFF99"/>
                </a:solidFill>
              </a:rPr>
              <a:t>.</a:t>
            </a:r>
          </a:p>
          <a:p>
            <a:r>
              <a:rPr lang="en-IE" dirty="0" smtClean="0"/>
              <a:t> </a:t>
            </a:r>
            <a:r>
              <a:rPr lang="en-IE" b="1" dirty="0">
                <a:solidFill>
                  <a:schemeClr val="accent4">
                    <a:lumMod val="60000"/>
                    <a:lumOff val="40000"/>
                  </a:schemeClr>
                </a:solidFill>
              </a:rPr>
              <a:t>A dataset contains one or more data tables that store the data from the database. </a:t>
            </a:r>
            <a:endParaRPr lang="en-IE" b="1" dirty="0" smtClean="0">
              <a:solidFill>
                <a:schemeClr val="accent4">
                  <a:lumMod val="60000"/>
                  <a:lumOff val="40000"/>
                </a:schemeClr>
              </a:solidFill>
            </a:endParaRPr>
          </a:p>
          <a:p>
            <a:r>
              <a:rPr lang="en-IE" dirty="0" smtClean="0"/>
              <a:t>Then</a:t>
            </a:r>
            <a:r>
              <a:rPr lang="en-IE" dirty="0"/>
              <a:t>, the application can retrieve and work with the data in the data tables, and it can Insert, update, and delete rows in the data tables</a:t>
            </a:r>
            <a:r>
              <a:rPr lang="en-IE" dirty="0" smtClean="0"/>
              <a:t>.</a:t>
            </a:r>
          </a:p>
          <a:p>
            <a:r>
              <a:rPr lang="en-IE" dirty="0" smtClean="0"/>
              <a:t> </a:t>
            </a:r>
            <a:r>
              <a:rPr lang="en-IE" dirty="0"/>
              <a:t>To retrieve data from a database and store it in a data table, a data adapter object issues a Select statement that's stored in a command object. </a:t>
            </a:r>
          </a:p>
        </p:txBody>
      </p:sp>
    </p:spTree>
    <p:extLst>
      <p:ext uri="{BB962C8B-B14F-4D97-AF65-F5344CB8AC3E}">
        <p14:creationId xmlns:p14="http://schemas.microsoft.com/office/powerpoint/2010/main" val="1396558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How the basic ADO.NET components work </a:t>
            </a:r>
          </a:p>
        </p:txBody>
      </p:sp>
      <p:sp>
        <p:nvSpPr>
          <p:cNvPr id="3" name="Content Placeholder 2"/>
          <p:cNvSpPr>
            <a:spLocks noGrp="1"/>
          </p:cNvSpPr>
          <p:nvPr>
            <p:ph idx="1"/>
          </p:nvPr>
        </p:nvSpPr>
        <p:spPr>
          <a:xfrm>
            <a:off x="818711" y="2222287"/>
            <a:ext cx="11099661" cy="4562977"/>
          </a:xfrm>
        </p:spPr>
        <p:txBody>
          <a:bodyPr>
            <a:normAutofit fontScale="77500" lnSpcReduction="20000"/>
          </a:bodyPr>
          <a:lstStyle/>
          <a:p>
            <a:r>
              <a:rPr lang="en-IE" dirty="0" smtClean="0"/>
              <a:t>Next</a:t>
            </a:r>
            <a:r>
              <a:rPr lang="en-IE" dirty="0"/>
              <a:t>, the command object uses a connection object to connect to the database and retrieve the data</a:t>
            </a:r>
            <a:r>
              <a:rPr lang="en-IE" dirty="0" smtClean="0"/>
              <a:t>.</a:t>
            </a:r>
          </a:p>
          <a:p>
            <a:r>
              <a:rPr lang="en-IE" dirty="0" smtClean="0"/>
              <a:t> </a:t>
            </a:r>
            <a:r>
              <a:rPr lang="en-IE" dirty="0"/>
              <a:t>Then, the data is passed back to the data adapter, which stores the data in a table within the dataset. </a:t>
            </a:r>
            <a:endParaRPr lang="en-IE" dirty="0" smtClean="0"/>
          </a:p>
          <a:p>
            <a:r>
              <a:rPr lang="en-IE" dirty="0" smtClean="0"/>
              <a:t>To </a:t>
            </a:r>
            <a:r>
              <a:rPr lang="en-IE" dirty="0"/>
              <a:t>update the data in a database based on the data in a data table, the data adapter object issues an Insert, Update, or Delete statement that's stored in a command object. </a:t>
            </a:r>
            <a:endParaRPr lang="en-IE" dirty="0" smtClean="0"/>
          </a:p>
          <a:p>
            <a:r>
              <a:rPr lang="en-IE" dirty="0" smtClean="0"/>
              <a:t>Then</a:t>
            </a:r>
            <a:r>
              <a:rPr lang="en-IE" dirty="0"/>
              <a:t>, the command object uses a connection to connect to the database and update the data. </a:t>
            </a:r>
          </a:p>
        </p:txBody>
      </p:sp>
    </p:spTree>
    <p:extLst>
      <p:ext uri="{BB962C8B-B14F-4D97-AF65-F5344CB8AC3E}">
        <p14:creationId xmlns:p14="http://schemas.microsoft.com/office/powerpoint/2010/main" val="248957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444299"/>
            <a:ext cx="12192000" cy="5969402"/>
          </a:xfrm>
          <a:prstGeom prst="rect">
            <a:avLst/>
          </a:prstGeom>
        </p:spPr>
      </p:pic>
    </p:spTree>
    <p:extLst>
      <p:ext uri="{BB962C8B-B14F-4D97-AF65-F5344CB8AC3E}">
        <p14:creationId xmlns:p14="http://schemas.microsoft.com/office/powerpoint/2010/main" val="1510381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How the basic ADO.NET components work </a:t>
            </a:r>
          </a:p>
        </p:txBody>
      </p:sp>
      <p:sp>
        <p:nvSpPr>
          <p:cNvPr id="3" name="Content Placeholder 2"/>
          <p:cNvSpPr>
            <a:spLocks noGrp="1"/>
          </p:cNvSpPr>
          <p:nvPr>
            <p:ph idx="1"/>
          </p:nvPr>
        </p:nvSpPr>
        <p:spPr>
          <a:xfrm>
            <a:off x="818711" y="2222287"/>
            <a:ext cx="10985361" cy="4552586"/>
          </a:xfrm>
        </p:spPr>
        <p:txBody>
          <a:bodyPr>
            <a:normAutofit fontScale="85000" lnSpcReduction="20000"/>
          </a:bodyPr>
          <a:lstStyle/>
          <a:p>
            <a:r>
              <a:rPr lang="en-IE" dirty="0" smtClean="0"/>
              <a:t>The </a:t>
            </a:r>
            <a:r>
              <a:rPr lang="en-IE" dirty="0"/>
              <a:t>data provider remains connected to the database only long enough to retrieve or update the specified data. </a:t>
            </a:r>
            <a:endParaRPr lang="en-IE" dirty="0" smtClean="0"/>
          </a:p>
          <a:p>
            <a:r>
              <a:rPr lang="en-IE" dirty="0" smtClean="0"/>
              <a:t>Then</a:t>
            </a:r>
            <a:r>
              <a:rPr lang="en-IE" dirty="0"/>
              <a:t>, it disconnects from the database and the application works with the data via the dataset object</a:t>
            </a:r>
            <a:r>
              <a:rPr lang="en-IE" dirty="0" smtClean="0"/>
              <a:t>.</a:t>
            </a:r>
          </a:p>
          <a:p>
            <a:r>
              <a:rPr lang="en-IE" dirty="0" smtClean="0"/>
              <a:t> </a:t>
            </a:r>
            <a:r>
              <a:rPr lang="en-IE" dirty="0"/>
              <a:t>This is referred to as a </a:t>
            </a:r>
            <a:r>
              <a:rPr lang="en-IE" b="1" dirty="0">
                <a:solidFill>
                  <a:srgbClr val="FFFF99"/>
                </a:solidFill>
              </a:rPr>
              <a:t>disconnected data architecture</a:t>
            </a:r>
            <a:r>
              <a:rPr lang="en-IE" dirty="0"/>
              <a:t>. </a:t>
            </a:r>
            <a:endParaRPr lang="en-IE" dirty="0" smtClean="0"/>
          </a:p>
          <a:p>
            <a:r>
              <a:rPr lang="en-IE" dirty="0" smtClean="0"/>
              <a:t>The </a:t>
            </a:r>
            <a:r>
              <a:rPr lang="en-IE" dirty="0"/>
              <a:t>disconnected data architecture offers improved system performance due to the use of fewer system resources for maintaining connections. </a:t>
            </a:r>
          </a:p>
        </p:txBody>
      </p:sp>
    </p:spTree>
    <p:extLst>
      <p:ext uri="{BB962C8B-B14F-4D97-AF65-F5344CB8AC3E}">
        <p14:creationId xmlns:p14="http://schemas.microsoft.com/office/powerpoint/2010/main" val="3082740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4000" y="0"/>
            <a:ext cx="9144000" cy="6858000"/>
          </a:xfrm>
          <a:prstGeom prst="rect">
            <a:avLst/>
          </a:prstGeom>
        </p:spPr>
      </p:pic>
    </p:spTree>
    <p:extLst>
      <p:ext uri="{BB962C8B-B14F-4D97-AF65-F5344CB8AC3E}">
        <p14:creationId xmlns:p14="http://schemas.microsoft.com/office/powerpoint/2010/main" val="1649644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78844" y="0"/>
            <a:ext cx="9434311" cy="6858000"/>
          </a:xfrm>
          <a:prstGeom prst="rect">
            <a:avLst/>
          </a:prstGeom>
        </p:spPr>
      </p:pic>
    </p:spTree>
    <p:extLst>
      <p:ext uri="{BB962C8B-B14F-4D97-AF65-F5344CB8AC3E}">
        <p14:creationId xmlns:p14="http://schemas.microsoft.com/office/powerpoint/2010/main" val="42210096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How to work with data without using a data adapter </a:t>
            </a:r>
          </a:p>
        </p:txBody>
      </p:sp>
      <p:sp>
        <p:nvSpPr>
          <p:cNvPr id="3" name="Content Placeholder 2"/>
          <p:cNvSpPr>
            <a:spLocks noGrp="1"/>
          </p:cNvSpPr>
          <p:nvPr>
            <p:ph idx="1"/>
          </p:nvPr>
        </p:nvSpPr>
        <p:spPr>
          <a:xfrm>
            <a:off x="818712" y="2222287"/>
            <a:ext cx="10554574" cy="4459068"/>
          </a:xfrm>
        </p:spPr>
        <p:txBody>
          <a:bodyPr>
            <a:normAutofit fontScale="85000" lnSpcReduction="20000"/>
          </a:bodyPr>
          <a:lstStyle/>
          <a:p>
            <a:r>
              <a:rPr lang="en-IE" dirty="0"/>
              <a:t>Instead of using a data adapter to execute commands to retrieve, insert, update, and delete data from a database, you can execute those commands directly. </a:t>
            </a:r>
            <a:endParaRPr lang="en-IE" dirty="0" smtClean="0"/>
          </a:p>
          <a:p>
            <a:r>
              <a:rPr lang="en-IE" dirty="0" smtClean="0"/>
              <a:t>To </a:t>
            </a:r>
            <a:r>
              <a:rPr lang="en-IE" dirty="0"/>
              <a:t>retrieve data from a database, you execute a command object that contains a Select statement. </a:t>
            </a:r>
            <a:endParaRPr lang="en-IE" dirty="0" smtClean="0"/>
          </a:p>
          <a:p>
            <a:r>
              <a:rPr lang="en-IE" dirty="0" smtClean="0"/>
              <a:t>Then</a:t>
            </a:r>
            <a:r>
              <a:rPr lang="en-IE" dirty="0"/>
              <a:t>, the command object uses a connection to connect to the database and retrieve the data. </a:t>
            </a:r>
            <a:r>
              <a:rPr lang="en-IE" dirty="0">
                <a:solidFill>
                  <a:srgbClr val="92D050"/>
                </a:solidFill>
              </a:rPr>
              <a:t>You can then read the results one row at a time using a data reader object</a:t>
            </a:r>
            <a:r>
              <a:rPr lang="en-IE" dirty="0"/>
              <a:t>. </a:t>
            </a:r>
          </a:p>
        </p:txBody>
      </p:sp>
    </p:spTree>
    <p:extLst>
      <p:ext uri="{BB962C8B-B14F-4D97-AF65-F5344CB8AC3E}">
        <p14:creationId xmlns:p14="http://schemas.microsoft.com/office/powerpoint/2010/main" val="11179949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How to work with data without using a data adapter </a:t>
            </a:r>
          </a:p>
        </p:txBody>
      </p:sp>
      <p:sp>
        <p:nvSpPr>
          <p:cNvPr id="3" name="Content Placeholder 2"/>
          <p:cNvSpPr>
            <a:spLocks noGrp="1"/>
          </p:cNvSpPr>
          <p:nvPr>
            <p:ph idx="1"/>
          </p:nvPr>
        </p:nvSpPr>
        <p:spPr>
          <a:xfrm>
            <a:off x="818712" y="2222287"/>
            <a:ext cx="10819106" cy="4355158"/>
          </a:xfrm>
        </p:spPr>
        <p:txBody>
          <a:bodyPr>
            <a:normAutofit fontScale="62500" lnSpcReduction="20000"/>
          </a:bodyPr>
          <a:lstStyle/>
          <a:p>
            <a:r>
              <a:rPr lang="en-IE" dirty="0" smtClean="0"/>
              <a:t>To </a:t>
            </a:r>
            <a:r>
              <a:rPr lang="en-IE" dirty="0"/>
              <a:t>insert, update, or delete data in a database, you execute a command object that contains an Insert, Update, or Delete statement. </a:t>
            </a:r>
            <a:endParaRPr lang="en-IE" dirty="0" smtClean="0"/>
          </a:p>
          <a:p>
            <a:r>
              <a:rPr lang="en-IE" dirty="0" smtClean="0"/>
              <a:t>Then</a:t>
            </a:r>
            <a:r>
              <a:rPr lang="en-IE" dirty="0"/>
              <a:t>, the command object uses a connection to connect to the database and update the data. </a:t>
            </a:r>
            <a:endParaRPr lang="en-IE" dirty="0" smtClean="0"/>
          </a:p>
          <a:p>
            <a:r>
              <a:rPr lang="en-IE" dirty="0" smtClean="0"/>
              <a:t>You </a:t>
            </a:r>
            <a:r>
              <a:rPr lang="en-IE" dirty="0"/>
              <a:t>can then check the value that's returned to determine if the operation was successful</a:t>
            </a:r>
            <a:r>
              <a:rPr lang="en-IE" dirty="0" smtClean="0"/>
              <a:t>.</a:t>
            </a:r>
          </a:p>
          <a:p>
            <a:r>
              <a:rPr lang="en-IE" dirty="0" smtClean="0"/>
              <a:t> </a:t>
            </a:r>
            <a:r>
              <a:rPr lang="en-IE" dirty="0"/>
              <a:t>If you use this technique in an application that maintains the data in a database, </a:t>
            </a:r>
            <a:r>
              <a:rPr lang="en-IE" dirty="0">
                <a:solidFill>
                  <a:srgbClr val="92D050"/>
                </a:solidFill>
              </a:rPr>
              <a:t>you typically work with a single row at a time</a:t>
            </a:r>
            <a:r>
              <a:rPr lang="en-IE" dirty="0"/>
              <a:t>. Because of that, the chance of a concurrency </a:t>
            </a:r>
            <a:r>
              <a:rPr lang="en-IE" dirty="0" smtClean="0"/>
              <a:t>error is reduced. That way, there’s less chance that two users will retrieve and update the same row at the same time.</a:t>
            </a:r>
            <a:endParaRPr lang="en-IE" dirty="0"/>
          </a:p>
        </p:txBody>
      </p:sp>
    </p:spTree>
    <p:extLst>
      <p:ext uri="{BB962C8B-B14F-4D97-AF65-F5344CB8AC3E}">
        <p14:creationId xmlns:p14="http://schemas.microsoft.com/office/powerpoint/2010/main" val="4050023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14932" y="0"/>
            <a:ext cx="8962136" cy="6858000"/>
          </a:xfrm>
          <a:prstGeom prst="rect">
            <a:avLst/>
          </a:prstGeom>
        </p:spPr>
      </p:pic>
    </p:spTree>
    <p:extLst>
      <p:ext uri="{BB962C8B-B14F-4D97-AF65-F5344CB8AC3E}">
        <p14:creationId xmlns:p14="http://schemas.microsoft.com/office/powerpoint/2010/main" val="13697030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4000" y="0"/>
            <a:ext cx="9144000" cy="6858000"/>
          </a:xfrm>
          <a:prstGeom prst="rect">
            <a:avLst/>
          </a:prstGeom>
        </p:spPr>
      </p:pic>
    </p:spTree>
    <p:extLst>
      <p:ext uri="{BB962C8B-B14F-4D97-AF65-F5344CB8AC3E}">
        <p14:creationId xmlns:p14="http://schemas.microsoft.com/office/powerpoint/2010/main" val="35574307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Two ways to create ADO.NET objects </a:t>
            </a:r>
          </a:p>
        </p:txBody>
      </p:sp>
      <p:sp>
        <p:nvSpPr>
          <p:cNvPr id="3" name="Content Placeholder 2"/>
          <p:cNvSpPr>
            <a:spLocks noGrp="1"/>
          </p:cNvSpPr>
          <p:nvPr>
            <p:ph idx="1"/>
          </p:nvPr>
        </p:nvSpPr>
        <p:spPr>
          <a:xfrm>
            <a:off x="818711" y="2222287"/>
            <a:ext cx="11016533" cy="4459068"/>
          </a:xfrm>
        </p:spPr>
        <p:txBody>
          <a:bodyPr>
            <a:normAutofit/>
          </a:bodyPr>
          <a:lstStyle/>
          <a:p>
            <a:r>
              <a:rPr lang="en-IE" dirty="0"/>
              <a:t>You can </a:t>
            </a:r>
            <a:r>
              <a:rPr lang="en-IE" dirty="0" smtClean="0"/>
              <a:t>create the ADO.NET object from a </a:t>
            </a:r>
            <a:r>
              <a:rPr lang="en-IE" dirty="0" err="1" smtClean="0"/>
              <a:t>DataSource</a:t>
            </a:r>
            <a:r>
              <a:rPr lang="en-IE" dirty="0" smtClean="0"/>
              <a:t>  listed in the </a:t>
            </a:r>
            <a:r>
              <a:rPr lang="en-IE" dirty="0" err="1" smtClean="0"/>
              <a:t>the</a:t>
            </a:r>
            <a:r>
              <a:rPr lang="en-IE" dirty="0" smtClean="0"/>
              <a:t> </a:t>
            </a:r>
            <a:r>
              <a:rPr lang="en-IE" dirty="0"/>
              <a:t>Data Sources </a:t>
            </a:r>
            <a:r>
              <a:rPr lang="en-IE" dirty="0" smtClean="0"/>
              <a:t>window. </a:t>
            </a:r>
          </a:p>
          <a:p>
            <a:pPr lvl="1"/>
            <a:r>
              <a:rPr lang="en-IE" dirty="0" smtClean="0"/>
              <a:t>Then</a:t>
            </a:r>
            <a:r>
              <a:rPr lang="en-IE" dirty="0"/>
              <a:t>, you can drag the data source onto the form to automatically generate a table adapter object and a dataset. </a:t>
            </a:r>
            <a:endParaRPr lang="en-IE" dirty="0" smtClean="0"/>
          </a:p>
          <a:p>
            <a:r>
              <a:rPr lang="en-IE" dirty="0" smtClean="0"/>
              <a:t>To </a:t>
            </a:r>
            <a:r>
              <a:rPr lang="en-IE" dirty="0"/>
              <a:t>create ADO </a:t>
            </a:r>
            <a:r>
              <a:rPr lang="en-IE" dirty="0" smtClean="0"/>
              <a:t>.NET </a:t>
            </a:r>
            <a:r>
              <a:rPr lang="en-IE" dirty="0"/>
              <a:t>objects in code, you write a declaration that identifies the class each object is created from</a:t>
            </a:r>
            <a:r>
              <a:rPr lang="en-IE" dirty="0" smtClean="0"/>
              <a:t>. </a:t>
            </a:r>
            <a:endParaRPr lang="en-IE" dirty="0"/>
          </a:p>
        </p:txBody>
      </p:sp>
    </p:spTree>
    <p:extLst>
      <p:ext uri="{BB962C8B-B14F-4D97-AF65-F5344CB8AC3E}">
        <p14:creationId xmlns:p14="http://schemas.microsoft.com/office/powerpoint/2010/main" val="39959350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64315" y="0"/>
            <a:ext cx="9263370" cy="6858000"/>
          </a:xfrm>
          <a:prstGeom prst="rect">
            <a:avLst/>
          </a:prstGeom>
        </p:spPr>
      </p:pic>
    </p:spTree>
    <p:extLst>
      <p:ext uri="{BB962C8B-B14F-4D97-AF65-F5344CB8AC3E}">
        <p14:creationId xmlns:p14="http://schemas.microsoft.com/office/powerpoint/2010/main" val="15313925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5559" y="1431959"/>
            <a:ext cx="12080882" cy="3994081"/>
          </a:xfrm>
          <a:prstGeom prst="rect">
            <a:avLst/>
          </a:prstGeom>
        </p:spPr>
      </p:pic>
    </p:spTree>
    <p:extLst>
      <p:ext uri="{BB962C8B-B14F-4D97-AF65-F5344CB8AC3E}">
        <p14:creationId xmlns:p14="http://schemas.microsoft.com/office/powerpoint/2010/main" val="3440115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Client/server system implementations </a:t>
            </a:r>
          </a:p>
        </p:txBody>
      </p:sp>
      <p:sp>
        <p:nvSpPr>
          <p:cNvPr id="3" name="Content Placeholder 2"/>
          <p:cNvSpPr>
            <a:spLocks noGrp="1"/>
          </p:cNvSpPr>
          <p:nvPr>
            <p:ph idx="1"/>
          </p:nvPr>
        </p:nvSpPr>
        <p:spPr>
          <a:xfrm>
            <a:off x="207818" y="1963882"/>
            <a:ext cx="11274137" cy="4717473"/>
          </a:xfrm>
        </p:spPr>
        <p:txBody>
          <a:bodyPr>
            <a:normAutofit/>
          </a:bodyPr>
          <a:lstStyle/>
          <a:p>
            <a:r>
              <a:rPr lang="en-IE" sz="1800" dirty="0" smtClean="0"/>
              <a:t>Client/server system implementations </a:t>
            </a:r>
            <a:r>
              <a:rPr lang="en-IE" sz="1800" dirty="0"/>
              <a:t>i</a:t>
            </a:r>
            <a:r>
              <a:rPr lang="en-IE" sz="1800" dirty="0" smtClean="0"/>
              <a:t>n </a:t>
            </a:r>
            <a:r>
              <a:rPr lang="en-IE" sz="1800" dirty="0"/>
              <a:t>a </a:t>
            </a:r>
            <a:r>
              <a:rPr lang="en-IE" sz="1800" b="1" dirty="0">
                <a:solidFill>
                  <a:srgbClr val="FFFF99"/>
                </a:solidFill>
              </a:rPr>
              <a:t>simple client/server system </a:t>
            </a:r>
            <a:r>
              <a:rPr lang="en-IE" sz="1800" dirty="0"/>
              <a:t>like the one shown </a:t>
            </a:r>
            <a:r>
              <a:rPr lang="en-IE" sz="1800" dirty="0" smtClean="0"/>
              <a:t>in the previous slide, </a:t>
            </a:r>
            <a:r>
              <a:rPr lang="en-IE" sz="1800" b="1" dirty="0">
                <a:solidFill>
                  <a:srgbClr val="FFFF99"/>
                </a:solidFill>
              </a:rPr>
              <a:t>the server is typically a </a:t>
            </a:r>
            <a:r>
              <a:rPr lang="en-IE" sz="1800" b="1" dirty="0" smtClean="0">
                <a:solidFill>
                  <a:srgbClr val="FFFF99"/>
                </a:solidFill>
              </a:rPr>
              <a:t>high - </a:t>
            </a:r>
            <a:r>
              <a:rPr lang="en-IE" sz="1800" b="1" dirty="0">
                <a:solidFill>
                  <a:srgbClr val="FFFF99"/>
                </a:solidFill>
              </a:rPr>
              <a:t>powered PC </a:t>
            </a:r>
            <a:r>
              <a:rPr lang="en-IE" sz="1800" dirty="0"/>
              <a:t>that communicates with the clients over a local area network (LAN</a:t>
            </a:r>
            <a:r>
              <a:rPr lang="en-IE" sz="1800" dirty="0" smtClean="0"/>
              <a:t>)</a:t>
            </a:r>
          </a:p>
          <a:p>
            <a:r>
              <a:rPr lang="en-IE" sz="1800" dirty="0" smtClean="0"/>
              <a:t> </a:t>
            </a:r>
            <a:r>
              <a:rPr lang="en-IE" sz="1800" dirty="0"/>
              <a:t>The </a:t>
            </a:r>
            <a:r>
              <a:rPr lang="en-IE" sz="1800" b="1" dirty="0">
                <a:solidFill>
                  <a:srgbClr val="FFFF99"/>
                </a:solidFill>
              </a:rPr>
              <a:t>server can also be a midrange system</a:t>
            </a:r>
            <a:r>
              <a:rPr lang="en-IE" sz="1800" dirty="0"/>
              <a:t>, like an IBM Power System or a Unix system, or it can be a mainframe system. </a:t>
            </a:r>
            <a:r>
              <a:rPr lang="en-IE" sz="1800" dirty="0" smtClean="0"/>
              <a:t>Then</a:t>
            </a:r>
            <a:r>
              <a:rPr lang="en-IE" sz="1800" dirty="0"/>
              <a:t>, special hardware and software components are required to make it possible for the clients to communicate with the midrange and mainframe systems</a:t>
            </a:r>
            <a:r>
              <a:rPr lang="en-IE" sz="1800" dirty="0" smtClean="0"/>
              <a:t>.</a:t>
            </a:r>
          </a:p>
          <a:p>
            <a:r>
              <a:rPr lang="en-IE" sz="1800" dirty="0" smtClean="0"/>
              <a:t> </a:t>
            </a:r>
            <a:r>
              <a:rPr lang="en-IE" sz="1800" dirty="0"/>
              <a:t>A client/server system can also consist of one or more PC-based systems, one or more </a:t>
            </a:r>
            <a:r>
              <a:rPr lang="en-IE" sz="1800" b="1" dirty="0">
                <a:solidFill>
                  <a:srgbClr val="FFFF99"/>
                </a:solidFill>
              </a:rPr>
              <a:t>midrange systems, and a mainframe system in dispersed geographical locations.</a:t>
            </a:r>
            <a:r>
              <a:rPr lang="en-IE" sz="1800" dirty="0"/>
              <a:t> </a:t>
            </a:r>
            <a:r>
              <a:rPr lang="en-IE" sz="1800" dirty="0" smtClean="0"/>
              <a:t>This </a:t>
            </a:r>
            <a:r>
              <a:rPr lang="en-IE" sz="1800" dirty="0"/>
              <a:t>type of system is commonly referred to as an </a:t>
            </a:r>
            <a:r>
              <a:rPr lang="en-IE" sz="1800" b="1" dirty="0">
                <a:solidFill>
                  <a:srgbClr val="FFFF99"/>
                </a:solidFill>
              </a:rPr>
              <a:t>enterprise system</a:t>
            </a:r>
            <a:r>
              <a:rPr lang="en-IE" sz="1800" dirty="0"/>
              <a:t>. </a:t>
            </a:r>
            <a:endParaRPr lang="en-IE" sz="1800" dirty="0" smtClean="0"/>
          </a:p>
          <a:p>
            <a:pPr marL="0" indent="0">
              <a:buNone/>
            </a:pPr>
            <a:endParaRPr lang="en-IE" sz="1600" dirty="0"/>
          </a:p>
        </p:txBody>
      </p:sp>
    </p:spTree>
    <p:extLst>
      <p:ext uri="{BB962C8B-B14F-4D97-AF65-F5344CB8AC3E}">
        <p14:creationId xmlns:p14="http://schemas.microsoft.com/office/powerpoint/2010/main" val="1159284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THE SOFTWARE COMPONENTS OF A CLIENT/SERVER SYSTEM </a:t>
            </a:r>
            <a:endParaRPr lang="en-IE" dirty="0"/>
          </a:p>
        </p:txBody>
      </p:sp>
      <p:sp>
        <p:nvSpPr>
          <p:cNvPr id="3" name="Content Placeholder 2"/>
          <p:cNvSpPr>
            <a:spLocks noGrp="1"/>
          </p:cNvSpPr>
          <p:nvPr>
            <p:ph idx="1"/>
          </p:nvPr>
        </p:nvSpPr>
        <p:spPr>
          <a:xfrm>
            <a:off x="818711" y="2222287"/>
            <a:ext cx="11234743" cy="4635713"/>
          </a:xfrm>
        </p:spPr>
        <p:txBody>
          <a:bodyPr>
            <a:normAutofit fontScale="85000" lnSpcReduction="20000"/>
          </a:bodyPr>
          <a:lstStyle/>
          <a:p>
            <a:r>
              <a:rPr lang="en-IE" b="1" dirty="0">
                <a:solidFill>
                  <a:schemeClr val="accent2"/>
                </a:solidFill>
              </a:rPr>
              <a:t>Server </a:t>
            </a:r>
            <a:r>
              <a:rPr lang="en-IE" b="1" dirty="0" smtClean="0">
                <a:solidFill>
                  <a:schemeClr val="accent2"/>
                </a:solidFill>
              </a:rPr>
              <a:t>software</a:t>
            </a:r>
          </a:p>
          <a:p>
            <a:r>
              <a:rPr lang="en-IE" dirty="0" smtClean="0"/>
              <a:t> </a:t>
            </a:r>
            <a:r>
              <a:rPr lang="en-IE" dirty="0"/>
              <a:t>To manage the network, the server runs a </a:t>
            </a:r>
            <a:r>
              <a:rPr lang="en-IE" b="1" dirty="0">
                <a:solidFill>
                  <a:srgbClr val="FFFF99"/>
                </a:solidFill>
              </a:rPr>
              <a:t>network operating system </a:t>
            </a:r>
            <a:r>
              <a:rPr lang="en-IE" dirty="0"/>
              <a:t>such as </a:t>
            </a:r>
            <a:r>
              <a:rPr lang="en-IE" b="1" dirty="0">
                <a:solidFill>
                  <a:srgbClr val="0070C0"/>
                </a:solidFill>
              </a:rPr>
              <a:t>Windows Server </a:t>
            </a:r>
            <a:r>
              <a:rPr lang="en-IE" dirty="0" smtClean="0"/>
              <a:t>. </a:t>
            </a:r>
          </a:p>
          <a:p>
            <a:r>
              <a:rPr lang="en-IE" dirty="0" smtClean="0"/>
              <a:t>To </a:t>
            </a:r>
            <a:r>
              <a:rPr lang="en-IE" dirty="0"/>
              <a:t>store and manage the databases of the client/server system, each server requires a </a:t>
            </a:r>
            <a:r>
              <a:rPr lang="en-IE" b="1" dirty="0">
                <a:solidFill>
                  <a:srgbClr val="FFFF99"/>
                </a:solidFill>
              </a:rPr>
              <a:t>database management system (DBMS) </a:t>
            </a:r>
            <a:r>
              <a:rPr lang="en-IE" dirty="0"/>
              <a:t>such as </a:t>
            </a:r>
            <a:r>
              <a:rPr lang="en-IE" b="1" dirty="0">
                <a:solidFill>
                  <a:srgbClr val="0070C0"/>
                </a:solidFill>
              </a:rPr>
              <a:t>Microsoft SQL Server</a:t>
            </a:r>
            <a:r>
              <a:rPr lang="en-IE" dirty="0"/>
              <a:t>. </a:t>
            </a:r>
            <a:endParaRPr lang="en-IE" dirty="0" smtClean="0"/>
          </a:p>
          <a:p>
            <a:r>
              <a:rPr lang="en-IE" dirty="0" smtClean="0"/>
              <a:t>The </a:t>
            </a:r>
            <a:r>
              <a:rPr lang="en-IE" dirty="0"/>
              <a:t>processing that's done by the DBMS is typically referred to as back-end processing, and the database server is referred to as the </a:t>
            </a:r>
            <a:r>
              <a:rPr lang="en-IE" b="1" dirty="0">
                <a:solidFill>
                  <a:srgbClr val="FFFF99"/>
                </a:solidFill>
              </a:rPr>
              <a:t>back end</a:t>
            </a:r>
            <a:r>
              <a:rPr lang="en-IE" dirty="0"/>
              <a:t>. </a:t>
            </a:r>
          </a:p>
        </p:txBody>
      </p:sp>
    </p:spTree>
    <p:extLst>
      <p:ext uri="{BB962C8B-B14F-4D97-AF65-F5344CB8AC3E}">
        <p14:creationId xmlns:p14="http://schemas.microsoft.com/office/powerpoint/2010/main" val="2440274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0879" y="916799"/>
            <a:ext cx="11370242" cy="5024401"/>
          </a:xfrm>
          <a:prstGeom prst="rect">
            <a:avLst/>
          </a:prstGeom>
        </p:spPr>
      </p:pic>
    </p:spTree>
    <p:extLst>
      <p:ext uri="{BB962C8B-B14F-4D97-AF65-F5344CB8AC3E}">
        <p14:creationId xmlns:p14="http://schemas.microsoft.com/office/powerpoint/2010/main" val="3575761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SOFTWARE COMPONENTS OF A CLIENT/SERVER SYSTEM </a:t>
            </a:r>
          </a:p>
        </p:txBody>
      </p:sp>
      <p:sp>
        <p:nvSpPr>
          <p:cNvPr id="3" name="Content Placeholder 2"/>
          <p:cNvSpPr>
            <a:spLocks noGrp="1"/>
          </p:cNvSpPr>
          <p:nvPr>
            <p:ph idx="1"/>
          </p:nvPr>
        </p:nvSpPr>
        <p:spPr>
          <a:xfrm>
            <a:off x="818711" y="2222287"/>
            <a:ext cx="11120443" cy="4500631"/>
          </a:xfrm>
        </p:spPr>
        <p:txBody>
          <a:bodyPr>
            <a:normAutofit fontScale="85000" lnSpcReduction="10000"/>
          </a:bodyPr>
          <a:lstStyle/>
          <a:p>
            <a:r>
              <a:rPr lang="en-IE" b="1" dirty="0">
                <a:solidFill>
                  <a:schemeClr val="accent2"/>
                </a:solidFill>
              </a:rPr>
              <a:t>Client software </a:t>
            </a:r>
            <a:endParaRPr lang="en-IE" b="1" dirty="0" smtClean="0">
              <a:solidFill>
                <a:schemeClr val="accent2"/>
              </a:solidFill>
            </a:endParaRPr>
          </a:p>
          <a:p>
            <a:r>
              <a:rPr lang="en-IE" dirty="0" smtClean="0"/>
              <a:t>The </a:t>
            </a:r>
            <a:r>
              <a:rPr lang="en-IE" b="1" dirty="0">
                <a:solidFill>
                  <a:srgbClr val="FFFF99"/>
                </a:solidFill>
              </a:rPr>
              <a:t>application software </a:t>
            </a:r>
            <a:r>
              <a:rPr lang="en-IE" dirty="0"/>
              <a:t>does the work that the user wants to do. This type of software can be purchased or developed. </a:t>
            </a:r>
            <a:endParaRPr lang="en-IE" dirty="0" smtClean="0"/>
          </a:p>
          <a:p>
            <a:r>
              <a:rPr lang="en-IE" dirty="0" smtClean="0"/>
              <a:t>The </a:t>
            </a:r>
            <a:r>
              <a:rPr lang="en-IE" b="1" dirty="0">
                <a:solidFill>
                  <a:srgbClr val="FFFF99"/>
                </a:solidFill>
              </a:rPr>
              <a:t>data access API </a:t>
            </a:r>
            <a:r>
              <a:rPr lang="en-IE" dirty="0"/>
              <a:t>(application programming interface) provides the interface between the application and the DBMS. </a:t>
            </a:r>
            <a:endParaRPr lang="en-IE" dirty="0" smtClean="0"/>
          </a:p>
          <a:p>
            <a:pPr lvl="1"/>
            <a:r>
              <a:rPr lang="en-IE" dirty="0" smtClean="0">
                <a:solidFill>
                  <a:schemeClr val="accent3">
                    <a:lumMod val="60000"/>
                    <a:lumOff val="40000"/>
                  </a:schemeClr>
                </a:solidFill>
              </a:rPr>
              <a:t>The data </a:t>
            </a:r>
            <a:r>
              <a:rPr lang="en-IE" dirty="0">
                <a:solidFill>
                  <a:schemeClr val="accent3">
                    <a:lumMod val="60000"/>
                    <a:lumOff val="40000"/>
                  </a:schemeClr>
                </a:solidFill>
              </a:rPr>
              <a:t>access </a:t>
            </a:r>
            <a:r>
              <a:rPr lang="en-IE" dirty="0" smtClean="0">
                <a:solidFill>
                  <a:schemeClr val="accent3">
                    <a:lumMod val="60000"/>
                    <a:lumOff val="40000"/>
                  </a:schemeClr>
                </a:solidFill>
              </a:rPr>
              <a:t>API that we use  </a:t>
            </a:r>
            <a:r>
              <a:rPr lang="en-IE" dirty="0">
                <a:solidFill>
                  <a:schemeClr val="accent3">
                    <a:lumMod val="60000"/>
                    <a:lumOff val="40000"/>
                  </a:schemeClr>
                </a:solidFill>
              </a:rPr>
              <a:t>is </a:t>
            </a:r>
            <a:r>
              <a:rPr lang="en-IE" b="1" dirty="0">
                <a:solidFill>
                  <a:srgbClr val="0070C0"/>
                </a:solidFill>
              </a:rPr>
              <a:t>ADO.NET 4.5</a:t>
            </a:r>
            <a:r>
              <a:rPr lang="en-IE" dirty="0">
                <a:solidFill>
                  <a:schemeClr val="accent3">
                    <a:lumMod val="60000"/>
                    <a:lumOff val="40000"/>
                  </a:schemeClr>
                </a:solidFill>
              </a:rPr>
              <a:t>, which is a part of Microsoft's .NET Framework. The processing that's done by the client software is typically referred to as front-end processing, and the client is typically referred to as the </a:t>
            </a:r>
            <a:r>
              <a:rPr lang="en-IE" b="1" dirty="0">
                <a:solidFill>
                  <a:srgbClr val="FFFF99"/>
                </a:solidFill>
              </a:rPr>
              <a:t>front end. </a:t>
            </a:r>
          </a:p>
        </p:txBody>
      </p:sp>
    </p:spTree>
    <p:extLst>
      <p:ext uri="{BB962C8B-B14F-4D97-AF65-F5344CB8AC3E}">
        <p14:creationId xmlns:p14="http://schemas.microsoft.com/office/powerpoint/2010/main" val="1575180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SOFTWARE COMPONENTS OF A CLIENT/SERVER SYSTEM </a:t>
            </a:r>
          </a:p>
        </p:txBody>
      </p:sp>
      <p:sp>
        <p:nvSpPr>
          <p:cNvPr id="3" name="Content Placeholder 2"/>
          <p:cNvSpPr>
            <a:spLocks noGrp="1"/>
          </p:cNvSpPr>
          <p:nvPr>
            <p:ph idx="1"/>
          </p:nvPr>
        </p:nvSpPr>
        <p:spPr>
          <a:xfrm>
            <a:off x="818711" y="2222287"/>
            <a:ext cx="11016533" cy="4427895"/>
          </a:xfrm>
        </p:spPr>
        <p:txBody>
          <a:bodyPr>
            <a:normAutofit fontScale="92500" lnSpcReduction="20000"/>
          </a:bodyPr>
          <a:lstStyle/>
          <a:p>
            <a:r>
              <a:rPr lang="en-IE" b="1" dirty="0">
                <a:solidFill>
                  <a:schemeClr val="accent2"/>
                </a:solidFill>
              </a:rPr>
              <a:t>The SQL </a:t>
            </a:r>
            <a:r>
              <a:rPr lang="en-IE" b="1" dirty="0" smtClean="0">
                <a:solidFill>
                  <a:schemeClr val="accent2"/>
                </a:solidFill>
              </a:rPr>
              <a:t>interface</a:t>
            </a:r>
          </a:p>
          <a:p>
            <a:r>
              <a:rPr lang="en-IE" dirty="0" smtClean="0"/>
              <a:t> </a:t>
            </a:r>
            <a:r>
              <a:rPr lang="en-IE" dirty="0"/>
              <a:t>The application software communicates with the DBMS by sending SQL queries through the data access API. </a:t>
            </a:r>
            <a:endParaRPr lang="en-IE" dirty="0" smtClean="0"/>
          </a:p>
          <a:p>
            <a:r>
              <a:rPr lang="en-IE" dirty="0" smtClean="0"/>
              <a:t>When </a:t>
            </a:r>
            <a:r>
              <a:rPr lang="en-IE" dirty="0"/>
              <a:t>the DBMS receives a query, it provides a service like returning the requested data (the query results) to the client</a:t>
            </a:r>
            <a:r>
              <a:rPr lang="en-IE" dirty="0" smtClean="0"/>
              <a:t>.</a:t>
            </a:r>
          </a:p>
          <a:p>
            <a:r>
              <a:rPr lang="en-IE" dirty="0" smtClean="0"/>
              <a:t> </a:t>
            </a:r>
            <a:r>
              <a:rPr lang="en-IE" dirty="0"/>
              <a:t>SQL, which stands for </a:t>
            </a:r>
            <a:r>
              <a:rPr lang="en-IE" b="1" dirty="0">
                <a:solidFill>
                  <a:srgbClr val="FFFF99"/>
                </a:solidFill>
              </a:rPr>
              <a:t>Structured Query Language</a:t>
            </a:r>
            <a:r>
              <a:rPr lang="en-IE" dirty="0"/>
              <a:t>, is the standard language for working with a relational database. </a:t>
            </a:r>
          </a:p>
        </p:txBody>
      </p:sp>
    </p:spTree>
    <p:extLst>
      <p:ext uri="{BB962C8B-B14F-4D97-AF65-F5344CB8AC3E}">
        <p14:creationId xmlns:p14="http://schemas.microsoft.com/office/powerpoint/2010/main" val="550328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Client/server versus file-handling systems </a:t>
            </a:r>
          </a:p>
        </p:txBody>
      </p:sp>
      <p:sp>
        <p:nvSpPr>
          <p:cNvPr id="3" name="Content Placeholder 2"/>
          <p:cNvSpPr>
            <a:spLocks noGrp="1"/>
          </p:cNvSpPr>
          <p:nvPr>
            <p:ph idx="1"/>
          </p:nvPr>
        </p:nvSpPr>
        <p:spPr/>
        <p:txBody>
          <a:bodyPr>
            <a:normAutofit fontScale="85000" lnSpcReduction="10000"/>
          </a:bodyPr>
          <a:lstStyle/>
          <a:p>
            <a:r>
              <a:rPr lang="en-IE" dirty="0" smtClean="0"/>
              <a:t> </a:t>
            </a:r>
            <a:r>
              <a:rPr lang="en-IE" dirty="0"/>
              <a:t>In a client/server system, the processing done by an application is typically divided between the client and the server. </a:t>
            </a:r>
            <a:endParaRPr lang="en-IE" dirty="0" smtClean="0"/>
          </a:p>
          <a:p>
            <a:r>
              <a:rPr lang="en-IE" dirty="0" smtClean="0"/>
              <a:t> </a:t>
            </a:r>
            <a:r>
              <a:rPr lang="en-IE" dirty="0"/>
              <a:t>In a file-handling system, all of the processing is done on the clients. Although the clients may access data that's stored in files on the server, none of the processing is done by the server. As a result, a file-handling system isn't a client/server system. </a:t>
            </a:r>
          </a:p>
        </p:txBody>
      </p:sp>
    </p:spTree>
    <p:extLst>
      <p:ext uri="{BB962C8B-B14F-4D97-AF65-F5344CB8AC3E}">
        <p14:creationId xmlns:p14="http://schemas.microsoft.com/office/powerpoint/2010/main" val="17302633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TM03457503[[fn=Quotable]]</Template>
  <TotalTime>646</TotalTime>
  <Words>1799</Words>
  <Application>Microsoft Office PowerPoint</Application>
  <PresentationFormat>Widescreen</PresentationFormat>
  <Paragraphs>91</Paragraphs>
  <Slides>36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Century Gothic</vt:lpstr>
      <vt:lpstr>Wingdings 2</vt:lpstr>
      <vt:lpstr>Quotable</vt:lpstr>
      <vt:lpstr>AN INTRODUCTION TO DATABASE PROGRAMMING</vt:lpstr>
      <vt:lpstr>AN INTRODUCTION TO CLIENT/SERVER SYSTEMS </vt:lpstr>
      <vt:lpstr>PowerPoint Presentation</vt:lpstr>
      <vt:lpstr>Client/server system implementations </vt:lpstr>
      <vt:lpstr>THE SOFTWARE COMPONENTS OF A CLIENT/SERVER SYSTEM </vt:lpstr>
      <vt:lpstr>PowerPoint Presentation</vt:lpstr>
      <vt:lpstr>THE SOFTWARE COMPONENTS OF A CLIENT/SERVER SYSTEM </vt:lpstr>
      <vt:lpstr>THE SOFTWARE COMPONENTS OF A CLIENT/SERVER SYSTEM </vt:lpstr>
      <vt:lpstr>Client/server versus file-handling systems </vt:lpstr>
      <vt:lpstr>What is ADO.NET</vt:lpstr>
      <vt:lpstr>AN INTRODUCTION TO ADO.NET </vt:lpstr>
      <vt:lpstr>The .NET data providers </vt:lpstr>
      <vt:lpstr>PowerPoint Presentation</vt:lpstr>
      <vt:lpstr>The .NET data providers </vt:lpstr>
      <vt:lpstr>PowerPoint Presentation</vt:lpstr>
      <vt:lpstr>The .NET data providers </vt:lpstr>
      <vt:lpstr>The .NET data providers </vt:lpstr>
      <vt:lpstr>PowerPoint Presentation</vt:lpstr>
      <vt:lpstr>The .NET data providers </vt:lpstr>
      <vt:lpstr>How a dataset is organized </vt:lpstr>
      <vt:lpstr>PowerPoint Presentation</vt:lpstr>
      <vt:lpstr>How a dataset is organized </vt:lpstr>
      <vt:lpstr>How a dataset is organized </vt:lpstr>
      <vt:lpstr>PowerPoint Presentation</vt:lpstr>
      <vt:lpstr>How the basic ADO.NET components work </vt:lpstr>
      <vt:lpstr>How the basic ADO.NET components work </vt:lpstr>
      <vt:lpstr>PowerPoint Presentation</vt:lpstr>
      <vt:lpstr>How the basic ADO.NET components work </vt:lpstr>
      <vt:lpstr>PowerPoint Presentation</vt:lpstr>
      <vt:lpstr>How to work with data without using a data adapter </vt:lpstr>
      <vt:lpstr>How to work with data without using a data adapter </vt:lpstr>
      <vt:lpstr>PowerPoint Presentation</vt:lpstr>
      <vt:lpstr>PowerPoint Presentation</vt:lpstr>
      <vt:lpstr>Two ways to create ADO.NET objects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DATABASE PROGRAMMING</dc:title>
  <dc:creator>COB Tutor</dc:creator>
  <cp:lastModifiedBy>COB TUTOR</cp:lastModifiedBy>
  <cp:revision>68</cp:revision>
  <dcterms:created xsi:type="dcterms:W3CDTF">2018-01-10T11:25:12Z</dcterms:created>
  <dcterms:modified xsi:type="dcterms:W3CDTF">2019-03-29T08:55:26Z</dcterms:modified>
</cp:coreProperties>
</file>