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35"/>
  </p:notesMasterIdLst>
  <p:sldIdLst>
    <p:sldId id="259" r:id="rId2"/>
    <p:sldId id="287" r:id="rId3"/>
    <p:sldId id="300" r:id="rId4"/>
    <p:sldId id="299" r:id="rId5"/>
    <p:sldId id="288" r:id="rId6"/>
    <p:sldId id="286" r:id="rId7"/>
    <p:sldId id="305" r:id="rId8"/>
    <p:sldId id="285" r:id="rId9"/>
    <p:sldId id="261" r:id="rId10"/>
    <p:sldId id="263" r:id="rId11"/>
    <p:sldId id="264" r:id="rId12"/>
    <p:sldId id="257" r:id="rId13"/>
    <p:sldId id="289" r:id="rId14"/>
    <p:sldId id="260" r:id="rId15"/>
    <p:sldId id="306" r:id="rId16"/>
    <p:sldId id="267" r:id="rId17"/>
    <p:sldId id="269" r:id="rId18"/>
    <p:sldId id="268" r:id="rId19"/>
    <p:sldId id="307" r:id="rId20"/>
    <p:sldId id="256" r:id="rId21"/>
    <p:sldId id="271" r:id="rId22"/>
    <p:sldId id="273" r:id="rId23"/>
    <p:sldId id="274" r:id="rId24"/>
    <p:sldId id="292" r:id="rId25"/>
    <p:sldId id="275" r:id="rId26"/>
    <p:sldId id="282" r:id="rId27"/>
    <p:sldId id="302" r:id="rId28"/>
    <p:sldId id="303" r:id="rId29"/>
    <p:sldId id="304" r:id="rId30"/>
    <p:sldId id="296" r:id="rId31"/>
    <p:sldId id="277" r:id="rId32"/>
    <p:sldId id="278" r:id="rId33"/>
    <p:sldId id="27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23" autoAdjust="0"/>
    <p:restoredTop sz="96433" autoAdjust="0"/>
  </p:normalViewPr>
  <p:slideViewPr>
    <p:cSldViewPr snapToGrid="0">
      <p:cViewPr varScale="1">
        <p:scale>
          <a:sx n="116" d="100"/>
          <a:sy n="116" d="100"/>
        </p:scale>
        <p:origin x="28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698DC9-6191-4ED6-B5E2-E41D8CCA6C27}" type="datetimeFigureOut">
              <a:rPr lang="en-IE" smtClean="0"/>
              <a:t>18/02/2019</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978CBB-6A3D-480D-9A08-0CD109872A3C}" type="slidenum">
              <a:rPr lang="en-IE" smtClean="0"/>
              <a:t>‹#›</a:t>
            </a:fld>
            <a:endParaRPr lang="en-IE"/>
          </a:p>
        </p:txBody>
      </p:sp>
    </p:spTree>
    <p:extLst>
      <p:ext uri="{BB962C8B-B14F-4D97-AF65-F5344CB8AC3E}">
        <p14:creationId xmlns:p14="http://schemas.microsoft.com/office/powerpoint/2010/main" val="1366497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64978CBB-6A3D-480D-9A08-0CD109872A3C}" type="slidenum">
              <a:rPr lang="en-IE" smtClean="0"/>
              <a:t>1</a:t>
            </a:fld>
            <a:endParaRPr lang="en-IE"/>
          </a:p>
        </p:txBody>
      </p:sp>
    </p:spTree>
    <p:extLst>
      <p:ext uri="{BB962C8B-B14F-4D97-AF65-F5344CB8AC3E}">
        <p14:creationId xmlns:p14="http://schemas.microsoft.com/office/powerpoint/2010/main" val="1062364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64978CBB-6A3D-480D-9A08-0CD109872A3C}" type="slidenum">
              <a:rPr lang="en-IE" smtClean="0"/>
              <a:t>4</a:t>
            </a:fld>
            <a:endParaRPr lang="en-IE"/>
          </a:p>
        </p:txBody>
      </p:sp>
    </p:spTree>
    <p:extLst>
      <p:ext uri="{BB962C8B-B14F-4D97-AF65-F5344CB8AC3E}">
        <p14:creationId xmlns:p14="http://schemas.microsoft.com/office/powerpoint/2010/main" val="3771714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64978CBB-6A3D-480D-9A08-0CD109872A3C}" type="slidenum">
              <a:rPr lang="en-IE" smtClean="0"/>
              <a:t>6</a:t>
            </a:fld>
            <a:endParaRPr lang="en-IE"/>
          </a:p>
        </p:txBody>
      </p:sp>
    </p:spTree>
    <p:extLst>
      <p:ext uri="{BB962C8B-B14F-4D97-AF65-F5344CB8AC3E}">
        <p14:creationId xmlns:p14="http://schemas.microsoft.com/office/powerpoint/2010/main" val="3303579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Like packages in Java</a:t>
            </a:r>
          </a:p>
        </p:txBody>
      </p:sp>
      <p:sp>
        <p:nvSpPr>
          <p:cNvPr id="4" name="Slide Number Placeholder 3"/>
          <p:cNvSpPr>
            <a:spLocks noGrp="1"/>
          </p:cNvSpPr>
          <p:nvPr>
            <p:ph type="sldNum" sz="quarter" idx="5"/>
          </p:nvPr>
        </p:nvSpPr>
        <p:spPr/>
        <p:txBody>
          <a:bodyPr/>
          <a:lstStyle/>
          <a:p>
            <a:fld id="{64978CBB-6A3D-480D-9A08-0CD109872A3C}" type="slidenum">
              <a:rPr lang="en-IE" smtClean="0"/>
              <a:t>12</a:t>
            </a:fld>
            <a:endParaRPr lang="en-IE"/>
          </a:p>
        </p:txBody>
      </p:sp>
    </p:spTree>
    <p:extLst>
      <p:ext uri="{BB962C8B-B14F-4D97-AF65-F5344CB8AC3E}">
        <p14:creationId xmlns:p14="http://schemas.microsoft.com/office/powerpoint/2010/main" val="3603191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a:solidFill>
                  <a:schemeClr val="tx1"/>
                </a:solidFill>
                <a:effectLst/>
                <a:latin typeface="+mn-lt"/>
                <a:ea typeface="+mn-ea"/>
                <a:cs typeface="+mn-cs"/>
              </a:rPr>
              <a:t>The Common Type System (CTS) standardizes the data types of all programming languages using .NET under the umbrella of .NET to a common data type for easy and smooth communication among these .NET languages.</a:t>
            </a:r>
            <a:br>
              <a:rPr lang="en-IE" sz="1200" b="0" i="0" kern="1200" dirty="0">
                <a:solidFill>
                  <a:schemeClr val="tx1"/>
                </a:solidFill>
                <a:effectLst/>
                <a:latin typeface="+mn-lt"/>
                <a:ea typeface="+mn-ea"/>
                <a:cs typeface="+mn-cs"/>
              </a:rPr>
            </a:br>
            <a:r>
              <a:rPr lang="en-IE" sz="1200" b="0" i="0" kern="1200" dirty="0">
                <a:solidFill>
                  <a:schemeClr val="tx1"/>
                </a:solidFill>
                <a:effectLst/>
                <a:latin typeface="+mn-lt"/>
                <a:ea typeface="+mn-ea"/>
                <a:cs typeface="+mn-cs"/>
              </a:rPr>
              <a:t/>
            </a:r>
            <a:br>
              <a:rPr lang="en-IE" sz="1200" b="0" i="0" kern="1200" dirty="0">
                <a:solidFill>
                  <a:schemeClr val="tx1"/>
                </a:solidFill>
                <a:effectLst/>
                <a:latin typeface="+mn-lt"/>
                <a:ea typeface="+mn-ea"/>
                <a:cs typeface="+mn-cs"/>
              </a:rPr>
            </a:br>
            <a:r>
              <a:rPr lang="en-IE" sz="1200" b="1" i="0" kern="1200" dirty="0">
                <a:solidFill>
                  <a:schemeClr val="tx1"/>
                </a:solidFill>
                <a:effectLst/>
                <a:latin typeface="+mn-lt"/>
                <a:ea typeface="+mn-ea"/>
                <a:cs typeface="+mn-cs"/>
              </a:rPr>
              <a:t>How CTS converts the data type to a common data type</a:t>
            </a:r>
            <a:endParaRPr lang="en-IE" sz="1200" b="0" i="0" kern="1200" dirty="0">
              <a:solidFill>
                <a:schemeClr val="tx1"/>
              </a:solidFill>
              <a:effectLst/>
              <a:latin typeface="+mn-lt"/>
              <a:ea typeface="+mn-ea"/>
              <a:cs typeface="+mn-cs"/>
            </a:endParaRPr>
          </a:p>
          <a:p>
            <a:r>
              <a:rPr lang="en-IE" sz="1200" b="0" i="0" kern="1200" dirty="0">
                <a:solidFill>
                  <a:schemeClr val="tx1"/>
                </a:solidFill>
                <a:effectLst/>
                <a:latin typeface="+mn-lt"/>
                <a:ea typeface="+mn-ea"/>
                <a:cs typeface="+mn-cs"/>
              </a:rPr>
              <a:t>To implement or see how CTS is converting the data type to a common data type, for example, when we declare an int type data type in C# and </a:t>
            </a:r>
            <a:r>
              <a:rPr lang="en-IE" sz="1200" b="0" i="0" kern="1200" dirty="0" err="1">
                <a:solidFill>
                  <a:schemeClr val="tx1"/>
                </a:solidFill>
                <a:effectLst/>
                <a:latin typeface="+mn-lt"/>
                <a:ea typeface="+mn-ea"/>
                <a:cs typeface="+mn-cs"/>
              </a:rPr>
              <a:t>VB.Net</a:t>
            </a:r>
            <a:r>
              <a:rPr lang="en-IE" sz="1200" b="0" i="0" kern="1200" dirty="0">
                <a:solidFill>
                  <a:schemeClr val="tx1"/>
                </a:solidFill>
                <a:effectLst/>
                <a:latin typeface="+mn-lt"/>
                <a:ea typeface="+mn-ea"/>
                <a:cs typeface="+mn-cs"/>
              </a:rPr>
              <a:t> they are declared as </a:t>
            </a:r>
            <a:r>
              <a:rPr lang="en-IE" sz="1200" b="0" i="0" kern="1200" dirty="0" err="1">
                <a:solidFill>
                  <a:schemeClr val="tx1"/>
                </a:solidFill>
                <a:effectLst/>
                <a:latin typeface="+mn-lt"/>
                <a:ea typeface="+mn-ea"/>
                <a:cs typeface="+mn-cs"/>
              </a:rPr>
              <a:t>Integer.Then</a:t>
            </a:r>
            <a:r>
              <a:rPr lang="en-IE" sz="1200" b="0" i="0" kern="1200" dirty="0">
                <a:solidFill>
                  <a:schemeClr val="tx1"/>
                </a:solidFill>
                <a:effectLst/>
                <a:latin typeface="+mn-lt"/>
                <a:ea typeface="+mn-ea"/>
                <a:cs typeface="+mn-cs"/>
              </a:rPr>
              <a:t> they are converted to int32. In other words, now both will have a common data type that provides flexible communication between these two languages.</a:t>
            </a:r>
          </a:p>
          <a:p>
            <a:endParaRPr lang="en-IE" dirty="0"/>
          </a:p>
        </p:txBody>
      </p:sp>
      <p:sp>
        <p:nvSpPr>
          <p:cNvPr id="4" name="Slide Number Placeholder 3"/>
          <p:cNvSpPr>
            <a:spLocks noGrp="1"/>
          </p:cNvSpPr>
          <p:nvPr>
            <p:ph type="sldNum" sz="quarter" idx="5"/>
          </p:nvPr>
        </p:nvSpPr>
        <p:spPr/>
        <p:txBody>
          <a:bodyPr/>
          <a:lstStyle/>
          <a:p>
            <a:fld id="{64978CBB-6A3D-480D-9A08-0CD109872A3C}" type="slidenum">
              <a:rPr lang="en-IE" smtClean="0"/>
              <a:t>13</a:t>
            </a:fld>
            <a:endParaRPr lang="en-IE"/>
          </a:p>
        </p:txBody>
      </p:sp>
    </p:spTree>
    <p:extLst>
      <p:ext uri="{BB962C8B-B14F-4D97-AF65-F5344CB8AC3E}">
        <p14:creationId xmlns:p14="http://schemas.microsoft.com/office/powerpoint/2010/main" val="303314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C# was designed by Anders Hejlsberg, and its development team is currently led by Mads Torgersen. The most recent version is C# 7.3, which was released in 2018 alongside Visual Studio 2017 version 15.7.2. .NET Framework version – 4.7</a:t>
            </a:r>
          </a:p>
        </p:txBody>
      </p:sp>
      <p:sp>
        <p:nvSpPr>
          <p:cNvPr id="4" name="Slide Number Placeholder 3"/>
          <p:cNvSpPr>
            <a:spLocks noGrp="1"/>
          </p:cNvSpPr>
          <p:nvPr>
            <p:ph type="sldNum" sz="quarter" idx="5"/>
          </p:nvPr>
        </p:nvSpPr>
        <p:spPr/>
        <p:txBody>
          <a:bodyPr/>
          <a:lstStyle/>
          <a:p>
            <a:fld id="{64978CBB-6A3D-480D-9A08-0CD109872A3C}" type="slidenum">
              <a:rPr lang="en-IE" smtClean="0"/>
              <a:t>14</a:t>
            </a:fld>
            <a:endParaRPr lang="en-IE"/>
          </a:p>
        </p:txBody>
      </p:sp>
    </p:spTree>
    <p:extLst>
      <p:ext uri="{BB962C8B-B14F-4D97-AF65-F5344CB8AC3E}">
        <p14:creationId xmlns:p14="http://schemas.microsoft.com/office/powerpoint/2010/main" val="2706642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a:solidFill>
                  <a:schemeClr val="tx1"/>
                </a:solidFill>
                <a:effectLst/>
                <a:latin typeface="+mn-lt"/>
                <a:ea typeface="+mn-ea"/>
                <a:cs typeface="+mn-cs"/>
              </a:rPr>
              <a:t>When the C# program is executed, the assembly is loaded into the CLR, which might take various actions based on the information in the manifest. Then, if the security requirements are met, the CLR performs just in time (JIT) compilation to convert the IL code to native machine instructions. The CLR also provides other services related to automatic garbage collection, exception handling, and resource management. Code that is executed by the CLR is sometimes referred to as "managed code," in contrast to "unmanaged code" which is compiled into native machine language that targets a specific system. The following diagram illustrates the compile-time and run-time relationships of C# source code files, the .NET Framework class libraries, assemblies, and the CLR.</a:t>
            </a:r>
          </a:p>
          <a:p>
            <a:r>
              <a:rPr lang="en-IE" sz="1200" b="0" i="0" kern="1200" dirty="0">
                <a:solidFill>
                  <a:schemeClr val="tx1"/>
                </a:solidFill>
                <a:effectLst/>
                <a:latin typeface="+mn-lt"/>
                <a:ea typeface="+mn-ea"/>
                <a:cs typeface="+mn-cs"/>
              </a:rPr>
              <a:t>In addition to the run time services, the .NET Framework also includes an extensive library of over 4000 classes organized into namespaces that provide a wide variety of useful functionality for everything from file input and output to string manipulation to XML parsing, to Windows Forms controls. The typical C# application uses the .NET Framework class library extensively to handle common "plumbing" chores.</a:t>
            </a:r>
            <a:endParaRPr lang="en-IE" dirty="0"/>
          </a:p>
        </p:txBody>
      </p:sp>
      <p:sp>
        <p:nvSpPr>
          <p:cNvPr id="4" name="Slide Number Placeholder 3"/>
          <p:cNvSpPr>
            <a:spLocks noGrp="1"/>
          </p:cNvSpPr>
          <p:nvPr>
            <p:ph type="sldNum" sz="quarter" idx="5"/>
          </p:nvPr>
        </p:nvSpPr>
        <p:spPr/>
        <p:txBody>
          <a:bodyPr/>
          <a:lstStyle/>
          <a:p>
            <a:fld id="{64978CBB-6A3D-480D-9A08-0CD109872A3C}" type="slidenum">
              <a:rPr lang="en-IE" smtClean="0"/>
              <a:t>19</a:t>
            </a:fld>
            <a:endParaRPr lang="en-IE"/>
          </a:p>
        </p:txBody>
      </p:sp>
    </p:spTree>
    <p:extLst>
      <p:ext uri="{BB962C8B-B14F-4D97-AF65-F5344CB8AC3E}">
        <p14:creationId xmlns:p14="http://schemas.microsoft.com/office/powerpoint/2010/main" val="3046189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smtClean="0">
                <a:solidFill>
                  <a:schemeClr val="tx1"/>
                </a:solidFill>
                <a:effectLst/>
                <a:latin typeface="+mn-lt"/>
                <a:ea typeface="+mn-ea"/>
                <a:cs typeface="+mn-cs"/>
              </a:rPr>
              <a:t>These files contain resource files that are used by applications that have been developed using the Microsoft.NET framework. The </a:t>
            </a:r>
            <a:r>
              <a:rPr lang="en-IE" sz="1200" b="1" i="0" kern="1200" dirty="0" smtClean="0">
                <a:solidFill>
                  <a:schemeClr val="tx1"/>
                </a:solidFill>
                <a:effectLst/>
                <a:latin typeface="+mn-lt"/>
                <a:ea typeface="+mn-ea"/>
                <a:cs typeface="+mn-cs"/>
              </a:rPr>
              <a:t>RESX</a:t>
            </a:r>
            <a:r>
              <a:rPr lang="en-IE" sz="1200" b="0" i="0" kern="1200" dirty="0" smtClean="0">
                <a:solidFill>
                  <a:schemeClr val="tx1"/>
                </a:solidFill>
                <a:effectLst/>
                <a:latin typeface="+mn-lt"/>
                <a:ea typeface="+mn-ea"/>
                <a:cs typeface="+mn-cs"/>
              </a:rPr>
              <a:t> files that are created with this framework contain strings and objects for an associated program, saving the information in the XML file format.</a:t>
            </a:r>
            <a:endParaRPr lang="en-GB" dirty="0"/>
          </a:p>
        </p:txBody>
      </p:sp>
      <p:sp>
        <p:nvSpPr>
          <p:cNvPr id="4" name="Slide Number Placeholder 3"/>
          <p:cNvSpPr>
            <a:spLocks noGrp="1"/>
          </p:cNvSpPr>
          <p:nvPr>
            <p:ph type="sldNum" sz="quarter" idx="10"/>
          </p:nvPr>
        </p:nvSpPr>
        <p:spPr/>
        <p:txBody>
          <a:bodyPr/>
          <a:lstStyle/>
          <a:p>
            <a:fld id="{64978CBB-6A3D-480D-9A08-0CD109872A3C}" type="slidenum">
              <a:rPr lang="en-IE" smtClean="0"/>
              <a:t>31</a:t>
            </a:fld>
            <a:endParaRPr lang="en-IE"/>
          </a:p>
        </p:txBody>
      </p:sp>
    </p:spTree>
    <p:extLst>
      <p:ext uri="{BB962C8B-B14F-4D97-AF65-F5344CB8AC3E}">
        <p14:creationId xmlns:p14="http://schemas.microsoft.com/office/powerpoint/2010/main" val="1129703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2/18/2019</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gur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629605"/>
            <a:ext cx="975360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0099"/>
                </a:solidFill>
              </a:defRPr>
            </a:lvl1pPr>
          </a:lstStyle>
          <a:p>
            <a:pPr lvl="0"/>
            <a:r>
              <a:rPr lang="en-US"/>
              <a:t>Click to edit Master title style</a:t>
            </a:r>
            <a:endParaRPr lang="en-US" dirty="0"/>
          </a:p>
        </p:txBody>
      </p:sp>
      <p:sp>
        <p:nvSpPr>
          <p:cNvPr id="3" name="Date Placeholder 1"/>
          <p:cNvSpPr>
            <a:spLocks noGrp="1"/>
          </p:cNvSpPr>
          <p:nvPr>
            <p:ph type="dt" sz="half" idx="10"/>
          </p:nvPr>
        </p:nvSpPr>
        <p:spPr>
          <a:ln/>
        </p:spPr>
        <p:txBody>
          <a:bodyPr/>
          <a:lstStyle>
            <a:lvl1pPr>
              <a:defRPr sz="1800"/>
            </a:lvl1pPr>
          </a:lstStyle>
          <a:p>
            <a:pPr>
              <a:defRPr/>
            </a:pPr>
            <a:r>
              <a:rPr lang="en-US" dirty="0" err="1"/>
              <a:t>Murach's</a:t>
            </a:r>
            <a:r>
              <a:rPr lang="en-US" dirty="0"/>
              <a:t> C# 2015</a:t>
            </a:r>
          </a:p>
        </p:txBody>
      </p:sp>
      <p:sp>
        <p:nvSpPr>
          <p:cNvPr id="4" name="Footer Placeholder 2"/>
          <p:cNvSpPr>
            <a:spLocks noGrp="1"/>
          </p:cNvSpPr>
          <p:nvPr>
            <p:ph type="ftr" sz="quarter" idx="11"/>
          </p:nvPr>
        </p:nvSpPr>
        <p:spPr>
          <a:ln/>
        </p:spPr>
        <p:txBody>
          <a:bodyPr/>
          <a:lstStyle>
            <a:lvl1pPr>
              <a:defRPr/>
            </a:lvl1pPr>
          </a:lstStyle>
          <a:p>
            <a:pPr>
              <a:defRPr/>
            </a:pPr>
            <a:r>
              <a:rPr lang="en-US"/>
              <a:t>© 2016,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740191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lvl1pPr>
          </a:lstStyle>
          <a:p>
            <a:r>
              <a:rPr lang="en-US" dirty="0"/>
              <a:t>Click to edit Master title style</a:t>
            </a:r>
          </a:p>
        </p:txBody>
      </p:sp>
      <p:sp>
        <p:nvSpPr>
          <p:cNvPr id="3" name="Content Placeholder 2"/>
          <p:cNvSpPr>
            <a:spLocks noGrp="1"/>
          </p:cNvSpPr>
          <p:nvPr>
            <p:ph idx="1"/>
          </p:nvPr>
        </p:nvSpPr>
        <p:spPr/>
        <p:txBody>
          <a:bodyPr/>
          <a:lstStyle>
            <a:lvl1pPr>
              <a:lnSpc>
                <a:spcPct val="150000"/>
              </a:lnSpc>
              <a:defRPr>
                <a:solidFill>
                  <a:schemeClr val="tx1"/>
                </a:solidFill>
              </a:defRPr>
            </a:lvl1pPr>
            <a:lvl2pPr>
              <a:lnSpc>
                <a:spcPct val="150000"/>
              </a:lnSpc>
              <a:defRPr>
                <a:solidFill>
                  <a:schemeClr val="tx1"/>
                </a:solidFill>
              </a:defRPr>
            </a:lvl2pPr>
            <a:lvl3pPr>
              <a:lnSpc>
                <a:spcPct val="150000"/>
              </a:lnSpc>
              <a:defRPr>
                <a:solidFill>
                  <a:schemeClr val="tx1"/>
                </a:solidFill>
              </a:defRPr>
            </a:lvl3pPr>
            <a:lvl4pPr>
              <a:lnSpc>
                <a:spcPct val="150000"/>
              </a:lnSpc>
              <a:defRPr>
                <a:solidFill>
                  <a:schemeClr val="tx1"/>
                </a:solidFill>
              </a:defRPr>
            </a:lvl4pPr>
            <a:lvl5pPr>
              <a:lnSpc>
                <a:spcPct val="150000"/>
              </a:lnSpc>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2/18/2019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2/18/2019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2/18/2019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2/18/2019</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7.emf"/></Relationships>
</file>

<file path=ppt/slides/_rels/slide33.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18.em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0266" y="2428482"/>
            <a:ext cx="9966960" cy="2926080"/>
          </a:xfrm>
        </p:spPr>
        <p:txBody>
          <a:bodyPr>
            <a:normAutofit fontScale="90000"/>
          </a:bodyPr>
          <a:lstStyle/>
          <a:p>
            <a:pPr>
              <a:lnSpc>
                <a:spcPct val="150000"/>
              </a:lnSpc>
            </a:pPr>
            <a:r>
              <a:rPr lang="ga-IE" sz="5300" dirty="0" smtClean="0"/>
              <a:t/>
            </a:r>
            <a:br>
              <a:rPr lang="ga-IE" sz="5300" dirty="0" smtClean="0"/>
            </a:br>
            <a:r>
              <a:rPr lang="en-IE" sz="5300" dirty="0" smtClean="0"/>
              <a:t>Introduction </a:t>
            </a:r>
            <a:r>
              <a:rPr lang="en-IE" sz="5300" dirty="0"/>
              <a:t>to the C# Language and the .NET Framework</a:t>
            </a:r>
            <a:r>
              <a:rPr lang="en-IE" dirty="0"/>
              <a:t/>
            </a:r>
            <a:br>
              <a:rPr lang="en-IE" dirty="0"/>
            </a:br>
            <a:endParaRPr lang="en-IE" dirty="0"/>
          </a:p>
        </p:txBody>
      </p:sp>
      <p:sp>
        <p:nvSpPr>
          <p:cNvPr id="3" name="Subtitle 2"/>
          <p:cNvSpPr>
            <a:spLocks noGrp="1"/>
          </p:cNvSpPr>
          <p:nvPr>
            <p:ph type="subTitle" idx="1"/>
          </p:nvPr>
        </p:nvSpPr>
        <p:spPr>
          <a:xfrm>
            <a:off x="1460148" y="3966397"/>
            <a:ext cx="8767860" cy="1388165"/>
          </a:xfrm>
        </p:spPr>
        <p:txBody>
          <a:bodyPr>
            <a:normAutofit/>
          </a:bodyPr>
          <a:lstStyle/>
          <a:p>
            <a:r>
              <a:rPr lang="en-IE" sz="4400" dirty="0">
                <a:solidFill>
                  <a:srgbClr val="7030A0"/>
                </a:solidFill>
              </a:rPr>
              <a:t>Chapter-1</a:t>
            </a:r>
          </a:p>
        </p:txBody>
      </p:sp>
    </p:spTree>
    <p:extLst>
      <p:ext uri="{BB962C8B-B14F-4D97-AF65-F5344CB8AC3E}">
        <p14:creationId xmlns:p14="http://schemas.microsoft.com/office/powerpoint/2010/main" val="765967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26077" y="265452"/>
            <a:ext cx="7723723" cy="6310446"/>
          </a:xfrm>
          <a:prstGeom prst="rect">
            <a:avLst/>
          </a:prstGeom>
        </p:spPr>
      </p:pic>
    </p:spTree>
    <p:extLst>
      <p:ext uri="{BB962C8B-B14F-4D97-AF65-F5344CB8AC3E}">
        <p14:creationId xmlns:p14="http://schemas.microsoft.com/office/powerpoint/2010/main" val="1555943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7357" y="385864"/>
            <a:ext cx="9875520" cy="1511030"/>
          </a:xfrm>
        </p:spPr>
        <p:txBody>
          <a:bodyPr/>
          <a:lstStyle/>
          <a:p>
            <a:r>
              <a:rPr lang="en-IE" dirty="0"/>
              <a:t>Description</a:t>
            </a:r>
            <a:br>
              <a:rPr lang="en-IE" dirty="0"/>
            </a:br>
            <a:endParaRPr lang="en-IE" dirty="0"/>
          </a:p>
        </p:txBody>
      </p:sp>
      <p:sp>
        <p:nvSpPr>
          <p:cNvPr id="3" name="Content Placeholder 2"/>
          <p:cNvSpPr>
            <a:spLocks noGrp="1"/>
          </p:cNvSpPr>
          <p:nvPr>
            <p:ph idx="1"/>
          </p:nvPr>
        </p:nvSpPr>
        <p:spPr>
          <a:xfrm>
            <a:off x="398834" y="1498060"/>
            <a:ext cx="11478638" cy="5068110"/>
          </a:xfrm>
        </p:spPr>
        <p:txBody>
          <a:bodyPr>
            <a:normAutofit/>
          </a:bodyPr>
          <a:lstStyle/>
          <a:p>
            <a:pPr>
              <a:lnSpc>
                <a:spcPct val="170000"/>
              </a:lnSpc>
            </a:pPr>
            <a:r>
              <a:rPr lang="en-IE" sz="3500" dirty="0"/>
              <a:t>Windows Forms applications do not access the operating system or computer hardware directly. </a:t>
            </a:r>
          </a:p>
          <a:p>
            <a:pPr>
              <a:lnSpc>
                <a:spcPct val="170000"/>
              </a:lnSpc>
            </a:pPr>
            <a:r>
              <a:rPr lang="en-IE" sz="3500" dirty="0"/>
              <a:t>Instead, they use services of the .NET Framework, which in turn access the operating system and hardware.</a:t>
            </a:r>
          </a:p>
        </p:txBody>
      </p:sp>
    </p:spTree>
    <p:extLst>
      <p:ext uri="{BB962C8B-B14F-4D97-AF65-F5344CB8AC3E}">
        <p14:creationId xmlns:p14="http://schemas.microsoft.com/office/powerpoint/2010/main" val="924168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Description</a:t>
            </a:r>
          </a:p>
        </p:txBody>
      </p:sp>
      <p:sp>
        <p:nvSpPr>
          <p:cNvPr id="3" name="Content Placeholder 2"/>
          <p:cNvSpPr>
            <a:spLocks noGrp="1"/>
          </p:cNvSpPr>
          <p:nvPr>
            <p:ph idx="1"/>
          </p:nvPr>
        </p:nvSpPr>
        <p:spPr>
          <a:xfrm>
            <a:off x="471948" y="1789471"/>
            <a:ext cx="11179278" cy="4857135"/>
          </a:xfrm>
        </p:spPr>
        <p:txBody>
          <a:bodyPr>
            <a:normAutofit/>
          </a:bodyPr>
          <a:lstStyle/>
          <a:p>
            <a:r>
              <a:rPr lang="en-IE" sz="2800" dirty="0"/>
              <a:t>The classes in the .NET Framework Class Library are organized in a hierarchical structure. Within this structure, </a:t>
            </a:r>
            <a:r>
              <a:rPr lang="en-IE" sz="2800" b="1" dirty="0"/>
              <a:t>related classes </a:t>
            </a:r>
            <a:r>
              <a:rPr lang="en-IE" sz="2800" dirty="0"/>
              <a:t>are organized into groups called </a:t>
            </a:r>
            <a:r>
              <a:rPr lang="en-IE" sz="2800" b="1" dirty="0">
                <a:solidFill>
                  <a:srgbClr val="7030A0"/>
                </a:solidFill>
              </a:rPr>
              <a:t>namespaces</a:t>
            </a:r>
            <a:r>
              <a:rPr lang="en-IE" sz="2800" dirty="0"/>
              <a:t>.</a:t>
            </a:r>
          </a:p>
          <a:p>
            <a:r>
              <a:rPr lang="en-IE" sz="2800" dirty="0"/>
              <a:t> Each namespace contains the classes used to support a particular function. For example, the </a:t>
            </a:r>
            <a:r>
              <a:rPr lang="en-IE" sz="2800" b="1" dirty="0" err="1">
                <a:solidFill>
                  <a:srgbClr val="7030A0"/>
                </a:solidFill>
              </a:rPr>
              <a:t>System.Windows.Forms</a:t>
            </a:r>
            <a:r>
              <a:rPr lang="en-IE" sz="2800" b="1" dirty="0">
                <a:solidFill>
                  <a:srgbClr val="7030A0"/>
                </a:solidFill>
              </a:rPr>
              <a:t> </a:t>
            </a:r>
            <a:r>
              <a:rPr lang="en-IE" sz="2800" dirty="0"/>
              <a:t>namespace contains the classes used to create forms and the </a:t>
            </a:r>
            <a:r>
              <a:rPr lang="en-IE" sz="2800" b="1" dirty="0" err="1">
                <a:solidFill>
                  <a:srgbClr val="7030A0"/>
                </a:solidFill>
              </a:rPr>
              <a:t>System.Data</a:t>
            </a:r>
            <a:r>
              <a:rPr lang="en-IE" sz="2800" b="1" dirty="0">
                <a:solidFill>
                  <a:srgbClr val="7030A0"/>
                </a:solidFill>
              </a:rPr>
              <a:t> </a:t>
            </a:r>
            <a:r>
              <a:rPr lang="en-IE" sz="2800" dirty="0"/>
              <a:t>namespace contains the classes you use to access data.</a:t>
            </a:r>
          </a:p>
          <a:p>
            <a:endParaRPr lang="en-IE" dirty="0"/>
          </a:p>
          <a:p>
            <a:endParaRPr lang="en-IE" dirty="0"/>
          </a:p>
        </p:txBody>
      </p:sp>
    </p:spTree>
    <p:extLst>
      <p:ext uri="{BB962C8B-B14F-4D97-AF65-F5344CB8AC3E}">
        <p14:creationId xmlns:p14="http://schemas.microsoft.com/office/powerpoint/2010/main" val="1664328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6662C7A-2C87-4EAE-AB9F-1DB41383C1B5}"/>
              </a:ext>
            </a:extLst>
          </p:cNvPr>
          <p:cNvSpPr/>
          <p:nvPr/>
        </p:nvSpPr>
        <p:spPr>
          <a:xfrm>
            <a:off x="855406" y="3429000"/>
            <a:ext cx="1671484" cy="297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 name="Rectangle 3">
            <a:extLst>
              <a:ext uri="{FF2B5EF4-FFF2-40B4-BE49-F238E27FC236}">
                <a16:creationId xmlns:a16="http://schemas.microsoft.com/office/drawing/2014/main" xmlns="" id="{062A5649-CEAE-4F20-838E-E765CCFE1451}"/>
              </a:ext>
            </a:extLst>
          </p:cNvPr>
          <p:cNvSpPr/>
          <p:nvPr/>
        </p:nvSpPr>
        <p:spPr>
          <a:xfrm>
            <a:off x="3637935" y="2930013"/>
            <a:ext cx="7934633" cy="3539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p:cNvSpPr>
            <a:spLocks noGrp="1"/>
          </p:cNvSpPr>
          <p:nvPr>
            <p:ph type="title"/>
          </p:nvPr>
        </p:nvSpPr>
        <p:spPr/>
        <p:txBody>
          <a:bodyPr/>
          <a:lstStyle/>
          <a:p>
            <a:r>
              <a:rPr lang="en-IE" dirty="0"/>
              <a:t>Description</a:t>
            </a:r>
            <a:br>
              <a:rPr lang="en-IE" dirty="0"/>
            </a:br>
            <a:endParaRPr lang="en-IE" dirty="0"/>
          </a:p>
        </p:txBody>
      </p:sp>
      <p:sp>
        <p:nvSpPr>
          <p:cNvPr id="3" name="Content Placeholder 2"/>
          <p:cNvSpPr>
            <a:spLocks noGrp="1"/>
          </p:cNvSpPr>
          <p:nvPr>
            <p:ph idx="1"/>
          </p:nvPr>
        </p:nvSpPr>
        <p:spPr>
          <a:xfrm>
            <a:off x="602674" y="1672936"/>
            <a:ext cx="11149444" cy="4842164"/>
          </a:xfrm>
        </p:spPr>
        <p:txBody>
          <a:bodyPr>
            <a:normAutofit fontScale="62500" lnSpcReduction="20000"/>
          </a:bodyPr>
          <a:lstStyle/>
          <a:p>
            <a:pPr>
              <a:lnSpc>
                <a:spcPct val="170000"/>
              </a:lnSpc>
            </a:pPr>
            <a:r>
              <a:rPr lang="en-IE" sz="3500" dirty="0"/>
              <a:t>The Common Language Runtime, or </a:t>
            </a:r>
            <a:r>
              <a:rPr lang="en-IE" sz="3800" b="1" dirty="0">
                <a:solidFill>
                  <a:srgbClr val="00B0F0"/>
                </a:solidFill>
              </a:rPr>
              <a:t>CLR, manages the execution of .NET programs </a:t>
            </a:r>
            <a:r>
              <a:rPr lang="en-IE" sz="3500" dirty="0"/>
              <a:t>by coordinating essential functions such as memory management, code execution, security, and other services. Because .NET applications are managed by the CLR, they are called managed applications.</a:t>
            </a:r>
          </a:p>
          <a:p>
            <a:pPr>
              <a:lnSpc>
                <a:spcPct val="170000"/>
              </a:lnSpc>
            </a:pPr>
            <a:r>
              <a:rPr lang="en-IE" sz="3600" dirty="0"/>
              <a:t>All of the .NET languages compile to a </a:t>
            </a:r>
            <a:r>
              <a:rPr lang="en-IE" sz="3800" b="1" dirty="0">
                <a:solidFill>
                  <a:srgbClr val="00B0F0"/>
                </a:solidFill>
              </a:rPr>
              <a:t>common intermediate language</a:t>
            </a:r>
            <a:endParaRPr lang="en-IE" sz="3500" b="1" dirty="0">
              <a:solidFill>
                <a:srgbClr val="00B0F0"/>
              </a:solidFill>
            </a:endParaRPr>
          </a:p>
          <a:p>
            <a:pPr>
              <a:lnSpc>
                <a:spcPct val="170000"/>
              </a:lnSpc>
            </a:pPr>
            <a:r>
              <a:rPr lang="en-IE" sz="3500" dirty="0"/>
              <a:t>The </a:t>
            </a:r>
            <a:r>
              <a:rPr lang="en-IE" sz="3500" b="1" dirty="0">
                <a:solidFill>
                  <a:srgbClr val="00B0F0"/>
                </a:solidFill>
              </a:rPr>
              <a:t>Common Type System </a:t>
            </a:r>
            <a:r>
              <a:rPr lang="en-IE" sz="3500" dirty="0"/>
              <a:t>is a component of the CLR that ensures that all .NET applications use the same basic data types no matter what programming languages are used to develop the applications.</a:t>
            </a:r>
          </a:p>
          <a:p>
            <a:endParaRPr lang="en-IE" sz="2500" dirty="0"/>
          </a:p>
          <a:p>
            <a:endParaRPr lang="en-IE" dirty="0"/>
          </a:p>
        </p:txBody>
      </p:sp>
    </p:spTree>
    <p:extLst>
      <p:ext uri="{BB962C8B-B14F-4D97-AF65-F5344CB8AC3E}">
        <p14:creationId xmlns:p14="http://schemas.microsoft.com/office/powerpoint/2010/main" val="4232110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678426"/>
          </a:xfrm>
        </p:spPr>
        <p:txBody>
          <a:bodyPr>
            <a:normAutofit fontScale="90000"/>
          </a:bodyPr>
          <a:lstStyle/>
          <a:p>
            <a:pPr algn="ctr"/>
            <a:r>
              <a:rPr lang="en-IE" b="1" dirty="0"/>
              <a:t>What is C#?</a:t>
            </a:r>
          </a:p>
        </p:txBody>
      </p:sp>
      <p:sp>
        <p:nvSpPr>
          <p:cNvPr id="3" name="Content Placeholder 2"/>
          <p:cNvSpPr>
            <a:spLocks noGrp="1"/>
          </p:cNvSpPr>
          <p:nvPr>
            <p:ph idx="1"/>
          </p:nvPr>
        </p:nvSpPr>
        <p:spPr>
          <a:xfrm>
            <a:off x="511277" y="1376517"/>
            <a:ext cx="11228439" cy="5201264"/>
          </a:xfrm>
        </p:spPr>
        <p:txBody>
          <a:bodyPr>
            <a:normAutofit fontScale="92500"/>
          </a:bodyPr>
          <a:lstStyle/>
          <a:p>
            <a:pPr>
              <a:lnSpc>
                <a:spcPct val="150000"/>
              </a:lnSpc>
            </a:pPr>
            <a:r>
              <a:rPr lang="en-IE" sz="3200" dirty="0">
                <a:solidFill>
                  <a:schemeClr val="tx1"/>
                </a:solidFill>
              </a:rPr>
              <a:t>C# is an </a:t>
            </a:r>
            <a:r>
              <a:rPr lang="en-IE" sz="3200" b="1" dirty="0">
                <a:solidFill>
                  <a:srgbClr val="00B0F0"/>
                </a:solidFill>
              </a:rPr>
              <a:t>object-oriented language </a:t>
            </a:r>
            <a:r>
              <a:rPr lang="en-IE" sz="3200" dirty="0">
                <a:solidFill>
                  <a:schemeClr val="tx1"/>
                </a:solidFill>
              </a:rPr>
              <a:t>that enables developers to build a variety of secure and robust applications that run on the .NET Framework.</a:t>
            </a:r>
          </a:p>
          <a:p>
            <a:r>
              <a:rPr lang="en-IE" dirty="0"/>
              <a:t> </a:t>
            </a:r>
            <a:r>
              <a:rPr lang="en-IE" sz="3200" dirty="0"/>
              <a:t>Its development team is led by </a:t>
            </a:r>
            <a:r>
              <a:rPr lang="en-IE" sz="3200" b="1" dirty="0">
                <a:solidFill>
                  <a:srgbClr val="0070C0"/>
                </a:solidFill>
              </a:rPr>
              <a:t>Anders Hejlsberg</a:t>
            </a:r>
            <a:r>
              <a:rPr lang="en-IE" dirty="0"/>
              <a:t>.</a:t>
            </a:r>
            <a:endParaRPr lang="en-IE" sz="3200" dirty="0">
              <a:solidFill>
                <a:schemeClr val="tx1"/>
              </a:solidFill>
            </a:endParaRPr>
          </a:p>
          <a:p>
            <a:pPr>
              <a:lnSpc>
                <a:spcPct val="150000"/>
              </a:lnSpc>
            </a:pPr>
            <a:r>
              <a:rPr lang="en-IE" sz="3200" dirty="0">
                <a:solidFill>
                  <a:schemeClr val="tx1"/>
                </a:solidFill>
              </a:rPr>
              <a:t> You can use C# to create Windows client applications, Web services, client-server applications, database applications, and much</a:t>
            </a:r>
            <a:r>
              <a:rPr lang="en-IE" sz="3200" dirty="0"/>
              <a:t> </a:t>
            </a:r>
            <a:r>
              <a:rPr lang="en-IE" sz="3200" dirty="0">
                <a:solidFill>
                  <a:schemeClr val="tx1"/>
                </a:solidFill>
              </a:rPr>
              <a:t>more.</a:t>
            </a:r>
          </a:p>
          <a:p>
            <a:pPr marL="45720" indent="0">
              <a:lnSpc>
                <a:spcPct val="150000"/>
              </a:lnSpc>
              <a:buNone/>
            </a:pPr>
            <a:endParaRPr lang="en-IE" sz="2800" dirty="0">
              <a:solidFill>
                <a:schemeClr val="tx1"/>
              </a:solidFill>
            </a:endParaRPr>
          </a:p>
        </p:txBody>
      </p:sp>
    </p:spTree>
    <p:extLst>
      <p:ext uri="{BB962C8B-B14F-4D97-AF65-F5344CB8AC3E}">
        <p14:creationId xmlns:p14="http://schemas.microsoft.com/office/powerpoint/2010/main" val="3246154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194551" y="271463"/>
            <a:ext cx="1771650" cy="1771650"/>
          </a:xfrm>
          <a:prstGeom prst="rect">
            <a:avLst/>
          </a:prstGeom>
        </p:spPr>
      </p:pic>
      <p:sp>
        <p:nvSpPr>
          <p:cNvPr id="2" name="Title 1"/>
          <p:cNvSpPr>
            <a:spLocks noGrp="1"/>
          </p:cNvSpPr>
          <p:nvPr>
            <p:ph type="title"/>
          </p:nvPr>
        </p:nvSpPr>
        <p:spPr>
          <a:xfrm>
            <a:off x="319031" y="306481"/>
            <a:ext cx="9875520" cy="708212"/>
          </a:xfrm>
        </p:spPr>
        <p:txBody>
          <a:bodyPr/>
          <a:lstStyle/>
          <a:p>
            <a:r>
              <a:rPr lang="en-IE" dirty="0"/>
              <a:t>Why C#? </a:t>
            </a:r>
            <a:endParaRPr lang="en-GB" dirty="0"/>
          </a:p>
        </p:txBody>
      </p:sp>
      <p:sp>
        <p:nvSpPr>
          <p:cNvPr id="3" name="Content Placeholder 2"/>
          <p:cNvSpPr>
            <a:spLocks noGrp="1"/>
          </p:cNvSpPr>
          <p:nvPr>
            <p:ph idx="1"/>
          </p:nvPr>
        </p:nvSpPr>
        <p:spPr>
          <a:xfrm>
            <a:off x="358588" y="1299883"/>
            <a:ext cx="10657284" cy="5262282"/>
          </a:xfrm>
        </p:spPr>
        <p:txBody>
          <a:bodyPr>
            <a:normAutofit fontScale="85000" lnSpcReduction="10000"/>
          </a:bodyPr>
          <a:lstStyle/>
          <a:p>
            <a:pPr marL="45720" indent="0" fontAlgn="base">
              <a:buNone/>
            </a:pPr>
            <a:r>
              <a:rPr lang="en-IE" dirty="0"/>
              <a:t>C# has many other reasons for being popular and in demand. Few of the reasons are mentioned below:</a:t>
            </a:r>
          </a:p>
          <a:p>
            <a:pPr lvl="1" fontAlgn="base"/>
            <a:r>
              <a:rPr lang="en-IE" b="1" dirty="0"/>
              <a:t>Easy to start:</a:t>
            </a:r>
            <a:r>
              <a:rPr lang="en-IE" dirty="0"/>
              <a:t> C# is a high level language so it is closer to other popular programming languages like C, C++, and Java and thus becomes easy to learn for anyone.</a:t>
            </a:r>
          </a:p>
          <a:p>
            <a:pPr lvl="1" fontAlgn="base"/>
            <a:r>
              <a:rPr lang="en-IE" b="1" dirty="0"/>
              <a:t>Widely used for developing Desktop and Web Application:</a:t>
            </a:r>
            <a:r>
              <a:rPr lang="en-IE" dirty="0"/>
              <a:t/>
            </a:r>
            <a:br>
              <a:rPr lang="en-IE" dirty="0"/>
            </a:br>
            <a:r>
              <a:rPr lang="en-IE" dirty="0"/>
              <a:t>C# is widely used for developing web applications and Desktop applications. It is one of the most popular languages that is used in professional desktop. If anyone want to create Microsoft apps, C# is the go to language.</a:t>
            </a:r>
          </a:p>
          <a:p>
            <a:pPr lvl="1" fontAlgn="base"/>
            <a:r>
              <a:rPr lang="en-IE" b="1" dirty="0"/>
              <a:t>Community:</a:t>
            </a:r>
            <a:r>
              <a:rPr lang="en-IE" dirty="0"/>
              <a:t>  C# has a large community so the developments are done to make it exist in system and not become extinct.</a:t>
            </a:r>
          </a:p>
          <a:p>
            <a:pPr lvl="1" fontAlgn="base"/>
            <a:r>
              <a:rPr lang="en-IE" b="1" dirty="0"/>
              <a:t>Game Development:</a:t>
            </a:r>
            <a:r>
              <a:rPr lang="en-IE" dirty="0"/>
              <a:t/>
            </a:r>
            <a:br>
              <a:rPr lang="en-IE" dirty="0"/>
            </a:br>
            <a:r>
              <a:rPr lang="en-IE" dirty="0"/>
              <a:t>C# is widely used in game development and will continue to dominate. C# integrate with Microsoft and thus has a large target audience. </a:t>
            </a:r>
            <a:endParaRPr lang="en-GB" dirty="0"/>
          </a:p>
        </p:txBody>
      </p:sp>
    </p:spTree>
    <p:extLst>
      <p:ext uri="{BB962C8B-B14F-4D97-AF65-F5344CB8AC3E}">
        <p14:creationId xmlns:p14="http://schemas.microsoft.com/office/powerpoint/2010/main" val="1681301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How a C# application is compiled and run</a:t>
            </a:r>
            <a:br>
              <a:rPr lang="en-IE" dirty="0"/>
            </a:br>
            <a:endParaRPr lang="en-IE" dirty="0"/>
          </a:p>
        </p:txBody>
      </p:sp>
      <p:sp>
        <p:nvSpPr>
          <p:cNvPr id="3" name="Content Placeholder 2"/>
          <p:cNvSpPr>
            <a:spLocks noGrp="1"/>
          </p:cNvSpPr>
          <p:nvPr>
            <p:ph idx="1"/>
          </p:nvPr>
        </p:nvSpPr>
        <p:spPr>
          <a:xfrm>
            <a:off x="1017270" y="1794510"/>
            <a:ext cx="10481310" cy="4617720"/>
          </a:xfrm>
        </p:spPr>
        <p:txBody>
          <a:bodyPr>
            <a:normAutofit/>
          </a:bodyPr>
          <a:lstStyle/>
          <a:p>
            <a:r>
              <a:rPr lang="en-IE" sz="2400" dirty="0"/>
              <a:t> To start, you use Visual Studio to create a </a:t>
            </a:r>
            <a:r>
              <a:rPr lang="en-IE" sz="2400" b="1" dirty="0">
                <a:solidFill>
                  <a:srgbClr val="7030A0"/>
                </a:solidFill>
              </a:rPr>
              <a:t>project</a:t>
            </a:r>
            <a:r>
              <a:rPr lang="en-IE" sz="2400" dirty="0"/>
              <a:t>, which is made up of </a:t>
            </a:r>
            <a:r>
              <a:rPr lang="en-IE" sz="2400" b="1" dirty="0">
                <a:solidFill>
                  <a:srgbClr val="7030A0"/>
                </a:solidFill>
              </a:rPr>
              <a:t>source files</a:t>
            </a:r>
            <a:r>
              <a:rPr lang="en-IE" sz="2400" dirty="0"/>
              <a:t> that contain C# statements. A project may also contain other types of files, such as sound, image, or text files.</a:t>
            </a:r>
          </a:p>
          <a:p>
            <a:r>
              <a:rPr lang="en-IE" sz="2400" dirty="0"/>
              <a:t>After you enter the C# code for a project, you use </a:t>
            </a:r>
            <a:r>
              <a:rPr lang="en-IE" sz="2400" b="1" dirty="0">
                <a:solidFill>
                  <a:srgbClr val="7030A0"/>
                </a:solidFill>
              </a:rPr>
              <a:t>the C# compiler</a:t>
            </a:r>
            <a:r>
              <a:rPr lang="en-IE" sz="2400" dirty="0"/>
              <a:t>, which is built into Visual Studio, to build (or compile) your C# source code into </a:t>
            </a:r>
            <a:r>
              <a:rPr lang="en-IE" sz="2400" b="1" dirty="0">
                <a:solidFill>
                  <a:srgbClr val="7030A0"/>
                </a:solidFill>
              </a:rPr>
              <a:t>Microsoft Intermediate Language (MSIL)</a:t>
            </a:r>
            <a:r>
              <a:rPr lang="en-IE" sz="2400" dirty="0"/>
              <a:t>. For short, this can be referred to as Intermediate Language (IL).</a:t>
            </a:r>
          </a:p>
          <a:p>
            <a:endParaRPr lang="en-IE" dirty="0"/>
          </a:p>
        </p:txBody>
      </p:sp>
    </p:spTree>
    <p:extLst>
      <p:ext uri="{BB962C8B-B14F-4D97-AF65-F5344CB8AC3E}">
        <p14:creationId xmlns:p14="http://schemas.microsoft.com/office/powerpoint/2010/main" val="1843156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How a C# application is compiled and run</a:t>
            </a:r>
            <a:br>
              <a:rPr lang="en-IE" dirty="0"/>
            </a:br>
            <a:endParaRPr lang="en-IE" dirty="0"/>
          </a:p>
        </p:txBody>
      </p:sp>
      <p:sp>
        <p:nvSpPr>
          <p:cNvPr id="3" name="Content Placeholder 2"/>
          <p:cNvSpPr>
            <a:spLocks noGrp="1"/>
          </p:cNvSpPr>
          <p:nvPr>
            <p:ph idx="1"/>
          </p:nvPr>
        </p:nvSpPr>
        <p:spPr>
          <a:xfrm>
            <a:off x="754380" y="1611630"/>
            <a:ext cx="11087100" cy="4903470"/>
          </a:xfrm>
        </p:spPr>
        <p:txBody>
          <a:bodyPr>
            <a:normAutofit fontScale="70000" lnSpcReduction="20000"/>
          </a:bodyPr>
          <a:lstStyle/>
          <a:p>
            <a:r>
              <a:rPr lang="en-IE" sz="3100" dirty="0"/>
              <a:t>At this point, the Intermediate Language is stored on disk in a file that's called an </a:t>
            </a:r>
            <a:r>
              <a:rPr lang="en-IE" sz="3100" b="1" dirty="0">
                <a:solidFill>
                  <a:srgbClr val="7030A0"/>
                </a:solidFill>
              </a:rPr>
              <a:t>assembly. </a:t>
            </a:r>
            <a:r>
              <a:rPr lang="en-IE" sz="3100" dirty="0"/>
              <a:t>In addition to the IL, the assembly includes references to the classes that the application requires.</a:t>
            </a:r>
            <a:r>
              <a:rPr lang="en-IE" sz="3200" dirty="0"/>
              <a:t>  </a:t>
            </a:r>
            <a:r>
              <a:rPr lang="en-IE" sz="3200" b="1" dirty="0">
                <a:solidFill>
                  <a:srgbClr val="00B0F0"/>
                </a:solidFill>
              </a:rPr>
              <a:t>An assembly is an executable file </a:t>
            </a:r>
            <a:r>
              <a:rPr lang="en-IE" sz="3200" dirty="0"/>
              <a:t>that has an </a:t>
            </a:r>
            <a:r>
              <a:rPr lang="en-IE" sz="3200" dirty="0">
                <a:highlight>
                  <a:srgbClr val="00FF00"/>
                </a:highlight>
              </a:rPr>
              <a:t>.exe or .</a:t>
            </a:r>
            <a:r>
              <a:rPr lang="en-IE" sz="3200" dirty="0" err="1">
                <a:highlight>
                  <a:srgbClr val="00FF00"/>
                </a:highlight>
              </a:rPr>
              <a:t>dll</a:t>
            </a:r>
            <a:r>
              <a:rPr lang="en-IE" sz="3200" dirty="0">
                <a:highlight>
                  <a:srgbClr val="00FF00"/>
                </a:highlight>
              </a:rPr>
              <a:t> extension</a:t>
            </a:r>
            <a:r>
              <a:rPr lang="en-IE" sz="3200" dirty="0"/>
              <a:t>.</a:t>
            </a:r>
            <a:endParaRPr lang="en-IE" sz="3100" dirty="0"/>
          </a:p>
          <a:p>
            <a:r>
              <a:rPr lang="en-IE" sz="3100" dirty="0"/>
              <a:t> The assembly can then be run on any PC that has the </a:t>
            </a:r>
            <a:r>
              <a:rPr lang="en-IE" sz="3100" b="1" dirty="0">
                <a:solidFill>
                  <a:srgbClr val="7030A0"/>
                </a:solidFill>
              </a:rPr>
              <a:t>Common Language Runtime </a:t>
            </a:r>
            <a:r>
              <a:rPr lang="en-IE" sz="3100" dirty="0"/>
              <a:t>installed on it. When the assembly is run, the CLR converts the Intermediate Language to native code that can be run by the Windows operating system.</a:t>
            </a:r>
          </a:p>
          <a:p>
            <a:r>
              <a:rPr lang="en-IE" sz="3100" dirty="0"/>
              <a:t>Incidentally, a </a:t>
            </a:r>
            <a:r>
              <a:rPr lang="en-IE" sz="3100" b="1" u="sng" dirty="0">
                <a:solidFill>
                  <a:srgbClr val="7030A0"/>
                </a:solidFill>
              </a:rPr>
              <a:t>solution is a container that can hold one or more projects</a:t>
            </a:r>
            <a:r>
              <a:rPr lang="en-IE" sz="3100" dirty="0"/>
              <a:t>. Although a solution can contain more than one project, the solution for a simple application usually contains just one project. In that case, the solution and the project are essentially the same thing.</a:t>
            </a:r>
          </a:p>
          <a:p>
            <a:endParaRPr lang="en-IE" dirty="0"/>
          </a:p>
        </p:txBody>
      </p:sp>
    </p:spTree>
    <p:extLst>
      <p:ext uri="{BB962C8B-B14F-4D97-AF65-F5344CB8AC3E}">
        <p14:creationId xmlns:p14="http://schemas.microsoft.com/office/powerpoint/2010/main" val="193153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629605"/>
            <a:ext cx="7315200" cy="360099"/>
          </a:xfrm>
        </p:spPr>
        <p:txBody>
          <a:bodyPr/>
          <a:lstStyle/>
          <a:p>
            <a:r>
              <a:rPr lang="en-US" dirty="0"/>
              <a:t>How a C# application is compiled and run</a:t>
            </a:r>
          </a:p>
        </p:txBody>
      </p:sp>
      <p:sp>
        <p:nvSpPr>
          <p:cNvPr id="3" name="Date Placeholder 2"/>
          <p:cNvSpPr>
            <a:spLocks noGrp="1"/>
          </p:cNvSpPr>
          <p:nvPr>
            <p:ph type="dt" sz="half" idx="10"/>
          </p:nvPr>
        </p:nvSpPr>
        <p:spPr/>
        <p:txBody>
          <a:bodyPr/>
          <a:lstStyle/>
          <a:p>
            <a:pPr>
              <a:defRPr/>
            </a:pPr>
            <a:r>
              <a:rPr lang="en-US"/>
              <a:t>Murach's C# 2015</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 Slide </a:t>
            </a:r>
            <a:fld id="{5ECE9829-65B2-40C6-AEFF-7C648FF56A9C}" type="slidenum">
              <a:rPr lang="en-US" sz="900">
                <a:solidFill>
                  <a:schemeClr val="bg1"/>
                </a:solidFill>
                <a:latin typeface="Arial Narrow" pitchFamily="34" charset="0"/>
              </a:rPr>
              <a:pPr algn="r">
                <a:defRPr/>
              </a:pPr>
              <a:t>18</a:t>
            </a:fld>
            <a:endParaRPr lang="en-US" sz="900" dirty="0">
              <a:solidFill>
                <a:schemeClr val="bg1"/>
              </a:solidFill>
              <a:latin typeface="Arial Narrow" pitchFamily="34"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2895600" y="1143001"/>
            <a:ext cx="6172200" cy="4645025"/>
          </a:xfrm>
          <a:prstGeom prst="rect">
            <a:avLst/>
          </a:prstGeom>
        </p:spPr>
      </p:pic>
    </p:spTree>
    <p:extLst>
      <p:ext uri="{BB962C8B-B14F-4D97-AF65-F5344CB8AC3E}">
        <p14:creationId xmlns:p14="http://schemas.microsoft.com/office/powerpoint/2010/main" val="3823717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E3FF0025-03AB-4126-9E23-1B4F2D4B17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5E5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4C149C42-FAD2-4559-80A1-B6E921D049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xmlns="" id="{BAD81AE3-6470-4423-811C-F4A380864157}"/>
              </a:ext>
            </a:extLst>
          </p:cNvPr>
          <p:cNvPicPr>
            <a:picLocks noChangeAspect="1"/>
          </p:cNvPicPr>
          <p:nvPr/>
        </p:nvPicPr>
        <p:blipFill>
          <a:blip r:embed="rId3"/>
          <a:stretch>
            <a:fillRect/>
          </a:stretch>
        </p:blipFill>
        <p:spPr>
          <a:xfrm>
            <a:off x="3169200" y="801793"/>
            <a:ext cx="5860611" cy="5247140"/>
          </a:xfrm>
          <a:prstGeom prst="rect">
            <a:avLst/>
          </a:prstGeom>
        </p:spPr>
      </p:pic>
    </p:spTree>
    <p:extLst>
      <p:ext uri="{BB962C8B-B14F-4D97-AF65-F5344CB8AC3E}">
        <p14:creationId xmlns:p14="http://schemas.microsoft.com/office/powerpoint/2010/main" val="1287762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527112-6933-4ECB-A076-4FD24062CD81}"/>
              </a:ext>
            </a:extLst>
          </p:cNvPr>
          <p:cNvSpPr>
            <a:spLocks noGrp="1"/>
          </p:cNvSpPr>
          <p:nvPr>
            <p:ph type="title"/>
          </p:nvPr>
        </p:nvSpPr>
        <p:spPr/>
        <p:txBody>
          <a:bodyPr/>
          <a:lstStyle/>
          <a:p>
            <a:r>
              <a:rPr lang="en-IE" sz="6600" dirty="0"/>
              <a:t>Visual Studio and the .NET programming languages </a:t>
            </a:r>
          </a:p>
        </p:txBody>
      </p:sp>
    </p:spTree>
    <p:extLst>
      <p:ext uri="{BB962C8B-B14F-4D97-AF65-F5344CB8AC3E}">
        <p14:creationId xmlns:p14="http://schemas.microsoft.com/office/powerpoint/2010/main" val="349003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94302" y="1283717"/>
            <a:ext cx="9733232" cy="2378640"/>
          </a:xfrm>
          <a:prstGeom prst="rect">
            <a:avLst/>
          </a:prstGeom>
        </p:spPr>
      </p:pic>
    </p:spTree>
    <p:extLst>
      <p:ext uri="{BB962C8B-B14F-4D97-AF65-F5344CB8AC3E}">
        <p14:creationId xmlns:p14="http://schemas.microsoft.com/office/powerpoint/2010/main" val="2217088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 Slide </a:t>
            </a:r>
            <a:fld id="{5ECE9829-65B2-40C6-AEFF-7C648FF56A9C}" type="slidenum">
              <a:rPr lang="en-US" sz="900">
                <a:solidFill>
                  <a:schemeClr val="bg1"/>
                </a:solidFill>
                <a:latin typeface="Arial Narrow" pitchFamily="34" charset="0"/>
              </a:rPr>
              <a:pPr algn="r">
                <a:defRPr/>
              </a:pPr>
              <a:t>21</a:t>
            </a:fld>
            <a:endParaRPr lang="en-US" sz="900" dirty="0">
              <a:solidFill>
                <a:schemeClr val="bg1"/>
              </a:solidFill>
              <a:latin typeface="Arial Narrow" pitchFamily="34" charset="0"/>
            </a:endParaRPr>
          </a:p>
        </p:txBody>
      </p:sp>
      <p:pic>
        <p:nvPicPr>
          <p:cNvPr id="6146" name="Picture 2" descr="Download and Install Visual Stud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0869" y="263488"/>
            <a:ext cx="8839201" cy="632546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10988" y="5024281"/>
            <a:ext cx="4204447" cy="646331"/>
          </a:xfrm>
          <a:prstGeom prst="rect">
            <a:avLst/>
          </a:prstGeom>
        </p:spPr>
        <p:txBody>
          <a:bodyPr wrap="square">
            <a:spAutoFit/>
          </a:bodyPr>
          <a:lstStyle/>
          <a:p>
            <a:r>
              <a:rPr lang="en-IE" dirty="0">
                <a:solidFill>
                  <a:schemeClr val="accent1">
                    <a:lumMod val="75000"/>
                  </a:schemeClr>
                </a:solidFill>
              </a:rPr>
              <a:t>In Visual Studio IDE, you can navigate to File menu to create new C# applications.</a:t>
            </a:r>
            <a:endParaRPr lang="en-GB" dirty="0">
              <a:solidFill>
                <a:schemeClr val="accent1">
                  <a:lumMod val="75000"/>
                </a:schemeClr>
              </a:solidFill>
            </a:endParaRPr>
          </a:p>
        </p:txBody>
      </p:sp>
    </p:spTree>
    <p:extLst>
      <p:ext uri="{BB962C8B-B14F-4D97-AF65-F5344CB8AC3E}">
        <p14:creationId xmlns:p14="http://schemas.microsoft.com/office/powerpoint/2010/main" val="899111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8440" y="309565"/>
            <a:ext cx="7315200" cy="360099"/>
          </a:xfrm>
        </p:spPr>
        <p:txBody>
          <a:bodyPr/>
          <a:lstStyle/>
          <a:p>
            <a:pPr algn="ctr"/>
            <a:r>
              <a:rPr lang="en-US" dirty="0"/>
              <a:t>The Open Project dialog box</a:t>
            </a:r>
          </a:p>
        </p:txBody>
      </p:sp>
      <p:sp>
        <p:nvSpPr>
          <p:cNvPr id="3" name="Date Placeholder 2"/>
          <p:cNvSpPr>
            <a:spLocks noGrp="1"/>
          </p:cNvSpPr>
          <p:nvPr>
            <p:ph type="dt" sz="half" idx="10"/>
          </p:nvPr>
        </p:nvSpPr>
        <p:spPr/>
        <p:txBody>
          <a:bodyPr/>
          <a:lstStyle/>
          <a:p>
            <a:pPr>
              <a:defRPr/>
            </a:pPr>
            <a:r>
              <a:rPr lang="en-US"/>
              <a:t>Murach's C# 2015</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 Slide </a:t>
            </a:r>
            <a:fld id="{5ECE9829-65B2-40C6-AEFF-7C648FF56A9C}" type="slidenum">
              <a:rPr lang="en-US" sz="900">
                <a:solidFill>
                  <a:schemeClr val="bg1"/>
                </a:solidFill>
                <a:latin typeface="Arial Narrow" pitchFamily="34" charset="0"/>
              </a:rPr>
              <a:pPr algn="r">
                <a:defRPr/>
              </a:pPr>
              <a:t>22</a:t>
            </a:fld>
            <a:endParaRPr lang="en-US" sz="900" dirty="0">
              <a:solidFill>
                <a:schemeClr val="bg1"/>
              </a:solidFill>
              <a:latin typeface="Arial Narrow"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917066" y="842010"/>
            <a:ext cx="8941434" cy="559308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7417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7662" y="343186"/>
            <a:ext cx="7315200" cy="498598"/>
          </a:xfrm>
        </p:spPr>
        <p:txBody>
          <a:bodyPr/>
          <a:lstStyle/>
          <a:p>
            <a:pPr algn="ctr"/>
            <a:r>
              <a:rPr lang="en-US" sz="3600" dirty="0"/>
              <a:t>Project and solution concepts</a:t>
            </a:r>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 Slide </a:t>
            </a:r>
            <a:fld id="{5ECE9829-65B2-40C6-AEFF-7C648FF56A9C}" type="slidenum">
              <a:rPr lang="en-US" sz="900">
                <a:solidFill>
                  <a:schemeClr val="bg1"/>
                </a:solidFill>
                <a:latin typeface="Arial Narrow" pitchFamily="34" charset="0"/>
              </a:rPr>
              <a:pPr algn="r">
                <a:defRPr/>
              </a:pPr>
              <a:t>23</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676264328"/>
              </p:ext>
            </p:extLst>
          </p:nvPr>
        </p:nvGraphicFramePr>
        <p:xfrm>
          <a:off x="418289" y="873125"/>
          <a:ext cx="11111724" cy="6084888"/>
        </p:xfrm>
        <a:graphic>
          <a:graphicData uri="http://schemas.openxmlformats.org/presentationml/2006/ole">
            <mc:AlternateContent xmlns:mc="http://schemas.openxmlformats.org/markup-compatibility/2006">
              <mc:Choice xmlns:v="urn:schemas-microsoft-com:vml" Requires="v">
                <p:oleObj spid="_x0000_s1135" name="Document" r:id="rId3" imgW="7478186" imgH="4199615" progId="Word.Document.12">
                  <p:embed/>
                </p:oleObj>
              </mc:Choice>
              <mc:Fallback>
                <p:oleObj name="Document" r:id="rId3" imgW="7478186" imgH="4199615" progId="Word.Document.12">
                  <p:embed/>
                  <p:pic>
                    <p:nvPicPr>
                      <p:cNvPr id="0" name=""/>
                      <p:cNvPicPr/>
                      <p:nvPr/>
                    </p:nvPicPr>
                    <p:blipFill>
                      <a:blip r:embed="rId4"/>
                      <a:stretch>
                        <a:fillRect/>
                      </a:stretch>
                    </p:blipFill>
                    <p:spPr>
                      <a:xfrm>
                        <a:off x="418289" y="873125"/>
                        <a:ext cx="11111724" cy="6084888"/>
                      </a:xfrm>
                      <a:prstGeom prst="rect">
                        <a:avLst/>
                      </a:prstGeom>
                    </p:spPr>
                  </p:pic>
                </p:oleObj>
              </mc:Fallback>
            </mc:AlternateContent>
          </a:graphicData>
        </a:graphic>
      </p:graphicFrame>
    </p:spTree>
    <p:extLst>
      <p:ext uri="{BB962C8B-B14F-4D97-AF65-F5344CB8AC3E}">
        <p14:creationId xmlns:p14="http://schemas.microsoft.com/office/powerpoint/2010/main" val="312120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997FA5-3673-4377-A1A8-EFFFFFAA902F}"/>
              </a:ext>
            </a:extLst>
          </p:cNvPr>
          <p:cNvSpPr>
            <a:spLocks noGrp="1"/>
          </p:cNvSpPr>
          <p:nvPr>
            <p:ph type="title"/>
          </p:nvPr>
        </p:nvSpPr>
        <p:spPr/>
        <p:txBody>
          <a:bodyPr/>
          <a:lstStyle/>
          <a:p>
            <a:r>
              <a:rPr lang="ga-IE" dirty="0"/>
              <a:t>User interface</a:t>
            </a:r>
            <a:endParaRPr lang="en-IE" dirty="0"/>
          </a:p>
        </p:txBody>
      </p:sp>
    </p:spTree>
    <p:extLst>
      <p:ext uri="{BB962C8B-B14F-4D97-AF65-F5344CB8AC3E}">
        <p14:creationId xmlns:p14="http://schemas.microsoft.com/office/powerpoint/2010/main" val="14822597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2690" y="350273"/>
            <a:ext cx="7315200" cy="360099"/>
          </a:xfrm>
        </p:spPr>
        <p:txBody>
          <a:bodyPr/>
          <a:lstStyle/>
          <a:p>
            <a:pPr algn="ctr"/>
            <a:r>
              <a:rPr lang="en-US" dirty="0"/>
              <a:t>The Form Designer window of Visual</a:t>
            </a:r>
          </a:p>
        </p:txBody>
      </p:sp>
      <p:sp>
        <p:nvSpPr>
          <p:cNvPr id="3" name="Date Placeholder 2"/>
          <p:cNvSpPr>
            <a:spLocks noGrp="1"/>
          </p:cNvSpPr>
          <p:nvPr>
            <p:ph type="dt" sz="half" idx="10"/>
          </p:nvPr>
        </p:nvSpPr>
        <p:spPr/>
        <p:txBody>
          <a:bodyPr/>
          <a:lstStyle/>
          <a:p>
            <a:pPr>
              <a:defRPr/>
            </a:pPr>
            <a:r>
              <a:rPr lang="en-US"/>
              <a:t>Murach's C# 2015</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 Slide </a:t>
            </a:r>
            <a:fld id="{5ECE9829-65B2-40C6-AEFF-7C648FF56A9C}" type="slidenum">
              <a:rPr lang="en-US" sz="900">
                <a:solidFill>
                  <a:schemeClr val="bg1"/>
                </a:solidFill>
                <a:latin typeface="Arial Narrow" pitchFamily="34" charset="0"/>
              </a:rPr>
              <a:pPr algn="r">
                <a:defRPr/>
              </a:pPr>
              <a:t>25</a:t>
            </a:fld>
            <a:endParaRPr lang="en-US" sz="900" dirty="0">
              <a:solidFill>
                <a:schemeClr val="bg1"/>
              </a:solidFill>
              <a:latin typeface="Arial Narrow" pitchFamily="34" charset="0"/>
            </a:endParaRPr>
          </a:p>
        </p:txBody>
      </p:sp>
      <p:pic>
        <p:nvPicPr>
          <p:cNvPr id="8" name="Picture 7"/>
          <p:cNvPicPr>
            <a:picLocks noChangeAspect="1"/>
          </p:cNvPicPr>
          <p:nvPr/>
        </p:nvPicPr>
        <p:blipFill>
          <a:blip r:embed="rId2"/>
          <a:stretch>
            <a:fillRect/>
          </a:stretch>
        </p:blipFill>
        <p:spPr>
          <a:xfrm>
            <a:off x="4257759" y="6332909"/>
            <a:ext cx="2440222" cy="336324"/>
          </a:xfrm>
          <a:prstGeom prst="rect">
            <a:avLst/>
          </a:prstGeom>
        </p:spPr>
      </p:pic>
      <p:pic>
        <p:nvPicPr>
          <p:cNvPr id="6" name="Picture 5"/>
          <p:cNvPicPr>
            <a:picLocks noChangeAspect="1"/>
          </p:cNvPicPr>
          <p:nvPr/>
        </p:nvPicPr>
        <p:blipFill>
          <a:blip r:embed="rId3"/>
          <a:stretch>
            <a:fillRect/>
          </a:stretch>
        </p:blipFill>
        <p:spPr>
          <a:xfrm>
            <a:off x="0" y="2381"/>
            <a:ext cx="12192000" cy="6853238"/>
          </a:xfrm>
          <a:prstGeom prst="rect">
            <a:avLst/>
          </a:prstGeom>
        </p:spPr>
      </p:pic>
    </p:spTree>
    <p:extLst>
      <p:ext uri="{BB962C8B-B14F-4D97-AF65-F5344CB8AC3E}">
        <p14:creationId xmlns:p14="http://schemas.microsoft.com/office/powerpoint/2010/main" val="4037486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Description</a:t>
            </a:r>
            <a:br>
              <a:rPr lang="en-IE" dirty="0"/>
            </a:br>
            <a:endParaRPr lang="en-IE" dirty="0"/>
          </a:p>
        </p:txBody>
      </p:sp>
      <p:sp>
        <p:nvSpPr>
          <p:cNvPr id="3" name="Content Placeholder 2"/>
          <p:cNvSpPr>
            <a:spLocks noGrp="1"/>
          </p:cNvSpPr>
          <p:nvPr>
            <p:ph idx="1"/>
          </p:nvPr>
        </p:nvSpPr>
        <p:spPr>
          <a:xfrm>
            <a:off x="688258" y="1465006"/>
            <a:ext cx="10717161" cy="5014452"/>
          </a:xfrm>
        </p:spPr>
        <p:txBody>
          <a:bodyPr>
            <a:normAutofit fontScale="77500" lnSpcReduction="20000"/>
          </a:bodyPr>
          <a:lstStyle/>
          <a:p>
            <a:r>
              <a:rPr lang="en-IE" sz="2800" dirty="0"/>
              <a:t>The </a:t>
            </a:r>
            <a:r>
              <a:rPr lang="en-IE" sz="2800" b="1" dirty="0"/>
              <a:t>Code editor</a:t>
            </a:r>
            <a:r>
              <a:rPr lang="en-IE" sz="2800" dirty="0"/>
              <a:t> is where you write your code.</a:t>
            </a:r>
          </a:p>
          <a:p>
            <a:r>
              <a:rPr lang="en-IE" sz="2800" dirty="0"/>
              <a:t>The </a:t>
            </a:r>
            <a:r>
              <a:rPr lang="en-IE" sz="2800" b="1" dirty="0"/>
              <a:t>Solution explorer</a:t>
            </a:r>
            <a:r>
              <a:rPr lang="en-IE" sz="2800" dirty="0"/>
              <a:t> shows the files you’re working with.</a:t>
            </a:r>
          </a:p>
          <a:p>
            <a:r>
              <a:rPr lang="en-IE" sz="2800" dirty="0"/>
              <a:t>The </a:t>
            </a:r>
            <a:r>
              <a:rPr lang="en-IE" sz="2800" b="1" dirty="0"/>
              <a:t>Properties</a:t>
            </a:r>
            <a:r>
              <a:rPr lang="en-IE" sz="2800" dirty="0"/>
              <a:t> pane gives additional information and context about selected parts of your project.</a:t>
            </a:r>
          </a:p>
          <a:p>
            <a:r>
              <a:rPr lang="en-IE" sz="2800" dirty="0"/>
              <a:t>The </a:t>
            </a:r>
            <a:r>
              <a:rPr lang="en-IE" sz="2800" b="1" dirty="0"/>
              <a:t>Output</a:t>
            </a:r>
            <a:r>
              <a:rPr lang="en-IE" sz="2800" dirty="0"/>
              <a:t> window displays debugging and error messages, compiler warnings, status messages, and other output.</a:t>
            </a:r>
          </a:p>
          <a:p>
            <a:r>
              <a:rPr lang="en-IE" sz="2800" dirty="0"/>
              <a:t>You can add additional tool windows by using the </a:t>
            </a:r>
            <a:r>
              <a:rPr lang="en-IE" sz="2800" b="1" dirty="0"/>
              <a:t>View</a:t>
            </a:r>
            <a:r>
              <a:rPr lang="en-IE" sz="2800" dirty="0"/>
              <a:t> menu at the top. The layout of your tool windows is highly customizable — you can add additional windows, remove the ones you have open, and move them around to best suit how you work.</a:t>
            </a:r>
          </a:p>
          <a:p>
            <a:endParaRPr lang="en-IE" sz="2800" dirty="0"/>
          </a:p>
          <a:p>
            <a:endParaRPr lang="en-IE" dirty="0"/>
          </a:p>
        </p:txBody>
      </p:sp>
    </p:spTree>
    <p:extLst>
      <p:ext uri="{BB962C8B-B14F-4D97-AF65-F5344CB8AC3E}">
        <p14:creationId xmlns:p14="http://schemas.microsoft.com/office/powerpoint/2010/main" val="138005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Menus</a:t>
            </a:r>
            <a:br>
              <a:rPr lang="en-IE" dirty="0"/>
            </a:br>
            <a:endParaRPr lang="en-GB" dirty="0"/>
          </a:p>
        </p:txBody>
      </p:sp>
      <p:sp>
        <p:nvSpPr>
          <p:cNvPr id="3" name="Content Placeholder 2"/>
          <p:cNvSpPr>
            <a:spLocks noGrp="1"/>
          </p:cNvSpPr>
          <p:nvPr>
            <p:ph idx="1"/>
          </p:nvPr>
        </p:nvSpPr>
        <p:spPr/>
        <p:txBody>
          <a:bodyPr/>
          <a:lstStyle/>
          <a:p>
            <a:r>
              <a:rPr lang="en-IE" dirty="0"/>
              <a:t>At the top of the screen, you’ll see Visual Studio’s menus, which you’ll use to run various commands. Here’s a high level overview of the most important ones:</a:t>
            </a:r>
            <a:endParaRPr lang="en-GB" dirty="0"/>
          </a:p>
        </p:txBody>
      </p:sp>
      <p:pic>
        <p:nvPicPr>
          <p:cNvPr id="4" name="Picture 3"/>
          <p:cNvPicPr>
            <a:picLocks noChangeAspect="1"/>
          </p:cNvPicPr>
          <p:nvPr/>
        </p:nvPicPr>
        <p:blipFill>
          <a:blip r:embed="rId2"/>
          <a:stretch>
            <a:fillRect/>
          </a:stretch>
        </p:blipFill>
        <p:spPr>
          <a:xfrm>
            <a:off x="1453963" y="3791230"/>
            <a:ext cx="8595767" cy="780770"/>
          </a:xfrm>
          <a:prstGeom prst="rect">
            <a:avLst/>
          </a:prstGeom>
        </p:spPr>
      </p:pic>
    </p:spTree>
    <p:extLst>
      <p:ext uri="{BB962C8B-B14F-4D97-AF65-F5344CB8AC3E}">
        <p14:creationId xmlns:p14="http://schemas.microsoft.com/office/powerpoint/2010/main" val="1126070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11285"/>
            <a:ext cx="9875520" cy="671209"/>
          </a:xfrm>
        </p:spPr>
        <p:txBody>
          <a:bodyPr>
            <a:normAutofit fontScale="90000"/>
          </a:bodyPr>
          <a:lstStyle/>
          <a:p>
            <a:r>
              <a:rPr lang="ga-IE" dirty="0"/>
              <a:t>Menus</a:t>
            </a:r>
            <a:endParaRPr lang="en-GB" dirty="0"/>
          </a:p>
        </p:txBody>
      </p:sp>
      <p:sp>
        <p:nvSpPr>
          <p:cNvPr id="3" name="Content Placeholder 2"/>
          <p:cNvSpPr>
            <a:spLocks noGrp="1"/>
          </p:cNvSpPr>
          <p:nvPr>
            <p:ph idx="1"/>
          </p:nvPr>
        </p:nvSpPr>
        <p:spPr>
          <a:xfrm>
            <a:off x="768486" y="1322963"/>
            <a:ext cx="11001982" cy="5136204"/>
          </a:xfrm>
        </p:spPr>
        <p:txBody>
          <a:bodyPr>
            <a:normAutofit/>
          </a:bodyPr>
          <a:lstStyle/>
          <a:p>
            <a:r>
              <a:rPr lang="en-IE" sz="2400" dirty="0"/>
              <a:t>The File menu contains commands to create, open, and save projects.</a:t>
            </a:r>
          </a:p>
          <a:p>
            <a:r>
              <a:rPr lang="en-IE" sz="2400" dirty="0"/>
              <a:t>The Edit menu contains commands to search, modify, and refactor your code.</a:t>
            </a:r>
          </a:p>
          <a:p>
            <a:r>
              <a:rPr lang="en-IE" sz="2400" dirty="0"/>
              <a:t>The View menu is where you go to open additional tool windows in Visual Studio.</a:t>
            </a:r>
          </a:p>
          <a:p>
            <a:r>
              <a:rPr lang="en-IE" sz="2400" dirty="0"/>
              <a:t>The Project menu lets you add files and dependencies in your project.</a:t>
            </a:r>
          </a:p>
          <a:p>
            <a:r>
              <a:rPr lang="en-IE" sz="2400" dirty="0"/>
              <a:t>The Debug menu contains commands to run your code and use debugger features.</a:t>
            </a:r>
          </a:p>
          <a:p>
            <a:r>
              <a:rPr lang="en-IE" sz="2400" dirty="0"/>
              <a:t>The Tools menu contains commands to change your settings, add functionality to Visual Studio via extensions, and access various Visual Studio tools.</a:t>
            </a:r>
            <a:endParaRPr lang="en-GB" sz="2400" dirty="0"/>
          </a:p>
        </p:txBody>
      </p:sp>
    </p:spTree>
    <p:extLst>
      <p:ext uri="{BB962C8B-B14F-4D97-AF65-F5344CB8AC3E}">
        <p14:creationId xmlns:p14="http://schemas.microsoft.com/office/powerpoint/2010/main" val="1531048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Toolbar</a:t>
            </a:r>
            <a:br>
              <a:rPr lang="en-IE" dirty="0"/>
            </a:br>
            <a:endParaRPr lang="en-GB" dirty="0"/>
          </a:p>
        </p:txBody>
      </p:sp>
      <p:sp>
        <p:nvSpPr>
          <p:cNvPr id="3" name="Content Placeholder 2"/>
          <p:cNvSpPr>
            <a:spLocks noGrp="1"/>
          </p:cNvSpPr>
          <p:nvPr>
            <p:ph idx="1"/>
          </p:nvPr>
        </p:nvSpPr>
        <p:spPr/>
        <p:txBody>
          <a:bodyPr/>
          <a:lstStyle/>
          <a:p>
            <a:r>
              <a:rPr lang="en-IE" dirty="0"/>
              <a:t>The Visual Studio toolbar, shown below the menus, provides quick access to the most common commands.</a:t>
            </a:r>
            <a:endParaRPr lang="en-GB" dirty="0"/>
          </a:p>
        </p:txBody>
      </p:sp>
      <p:pic>
        <p:nvPicPr>
          <p:cNvPr id="4" name="Picture 3"/>
          <p:cNvPicPr>
            <a:picLocks noChangeAspect="1"/>
          </p:cNvPicPr>
          <p:nvPr/>
        </p:nvPicPr>
        <p:blipFill>
          <a:blip r:embed="rId2"/>
          <a:stretch>
            <a:fillRect/>
          </a:stretch>
        </p:blipFill>
        <p:spPr>
          <a:xfrm>
            <a:off x="1363281" y="3573427"/>
            <a:ext cx="9432308" cy="503273"/>
          </a:xfrm>
          <a:prstGeom prst="rect">
            <a:avLst/>
          </a:prstGeom>
        </p:spPr>
      </p:pic>
      <p:sp>
        <p:nvSpPr>
          <p:cNvPr id="5" name="Rectangle 4"/>
          <p:cNvSpPr/>
          <p:nvPr/>
        </p:nvSpPr>
        <p:spPr>
          <a:xfrm>
            <a:off x="1470211" y="4611906"/>
            <a:ext cx="9619129" cy="369332"/>
          </a:xfrm>
          <a:prstGeom prst="rect">
            <a:avLst/>
          </a:prstGeom>
        </p:spPr>
        <p:txBody>
          <a:bodyPr wrap="square">
            <a:spAutoFit/>
          </a:bodyPr>
          <a:lstStyle/>
          <a:p>
            <a:r>
              <a:rPr lang="en-IE" dirty="0"/>
              <a:t>You can change what commands the toolbar contains by going to View → </a:t>
            </a:r>
            <a:r>
              <a:rPr lang="ga-IE" dirty="0" smtClean="0"/>
              <a:t>ToolBars</a:t>
            </a:r>
            <a:endParaRPr lang="en-GB" dirty="0"/>
          </a:p>
        </p:txBody>
      </p:sp>
    </p:spTree>
    <p:extLst>
      <p:ext uri="{BB962C8B-B14F-4D97-AF65-F5344CB8AC3E}">
        <p14:creationId xmlns:p14="http://schemas.microsoft.com/office/powerpoint/2010/main" val="2978875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C32B44-A1FF-47F6-8692-99C98C7ED27F}"/>
              </a:ext>
            </a:extLst>
          </p:cNvPr>
          <p:cNvSpPr>
            <a:spLocks noGrp="1"/>
          </p:cNvSpPr>
          <p:nvPr>
            <p:ph type="title"/>
          </p:nvPr>
        </p:nvSpPr>
        <p:spPr/>
        <p:txBody>
          <a:bodyPr/>
          <a:lstStyle/>
          <a:p>
            <a:r>
              <a:rPr lang="en-IE" dirty="0"/>
              <a:t>Microsoft Visual Studio</a:t>
            </a:r>
          </a:p>
        </p:txBody>
      </p:sp>
      <p:sp>
        <p:nvSpPr>
          <p:cNvPr id="3" name="Content Placeholder 2">
            <a:extLst>
              <a:ext uri="{FF2B5EF4-FFF2-40B4-BE49-F238E27FC236}">
                <a16:creationId xmlns:a16="http://schemas.microsoft.com/office/drawing/2014/main" xmlns="" id="{671431C5-96AE-4BA0-8CA1-D883CFF60BB1}"/>
              </a:ext>
            </a:extLst>
          </p:cNvPr>
          <p:cNvSpPr>
            <a:spLocks noGrp="1"/>
          </p:cNvSpPr>
          <p:nvPr>
            <p:ph idx="1"/>
          </p:nvPr>
        </p:nvSpPr>
        <p:spPr/>
        <p:txBody>
          <a:bodyPr>
            <a:normAutofit fontScale="92500"/>
          </a:bodyPr>
          <a:lstStyle/>
          <a:p>
            <a:r>
              <a:rPr lang="en-IE" sz="3600" dirty="0"/>
              <a:t>Microsoft Visual Studio is an </a:t>
            </a:r>
            <a:r>
              <a:rPr lang="en-IE" sz="3600" b="1" dirty="0">
                <a:solidFill>
                  <a:schemeClr val="accent4">
                    <a:lumMod val="60000"/>
                    <a:lumOff val="40000"/>
                  </a:schemeClr>
                </a:solidFill>
              </a:rPr>
              <a:t>Integrated Development Environment (IDE) </a:t>
            </a:r>
            <a:r>
              <a:rPr lang="en-IE" sz="3600" dirty="0"/>
              <a:t>from Microsoft.</a:t>
            </a:r>
          </a:p>
          <a:p>
            <a:r>
              <a:rPr lang="en-IE" sz="3600" dirty="0"/>
              <a:t> It is used to develop computer programs, as well as web sites, web apps, web services and mobile apps. </a:t>
            </a:r>
          </a:p>
        </p:txBody>
      </p:sp>
    </p:spTree>
    <p:extLst>
      <p:ext uri="{BB962C8B-B14F-4D97-AF65-F5344CB8AC3E}">
        <p14:creationId xmlns:p14="http://schemas.microsoft.com/office/powerpoint/2010/main" val="1950244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997FA5-3673-4377-A1A8-EFFFFFAA902F}"/>
              </a:ext>
            </a:extLst>
          </p:cNvPr>
          <p:cNvSpPr>
            <a:spLocks noGrp="1"/>
          </p:cNvSpPr>
          <p:nvPr>
            <p:ph type="title"/>
          </p:nvPr>
        </p:nvSpPr>
        <p:spPr/>
        <p:txBody>
          <a:bodyPr/>
          <a:lstStyle/>
          <a:p>
            <a:r>
              <a:rPr lang="en-IE" dirty="0"/>
              <a:t>How to use the solution explorer</a:t>
            </a:r>
          </a:p>
        </p:txBody>
      </p:sp>
    </p:spTree>
    <p:extLst>
      <p:ext uri="{BB962C8B-B14F-4D97-AF65-F5344CB8AC3E}">
        <p14:creationId xmlns:p14="http://schemas.microsoft.com/office/powerpoint/2010/main" val="8804799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a:t>Murach's C# 2015</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 Slide </a:t>
            </a:r>
            <a:fld id="{5ECE9829-65B2-40C6-AEFF-7C648FF56A9C}" type="slidenum">
              <a:rPr lang="en-US" sz="900">
                <a:solidFill>
                  <a:schemeClr val="bg1"/>
                </a:solidFill>
                <a:latin typeface="Arial Narrow" pitchFamily="34" charset="0"/>
              </a:rPr>
              <a:pPr algn="r">
                <a:defRPr/>
              </a:pPr>
              <a:t>31</a:t>
            </a:fld>
            <a:endParaRPr lang="en-US" sz="900" dirty="0">
              <a:solidFill>
                <a:schemeClr val="bg1"/>
              </a:solidFill>
              <a:latin typeface="Arial Narrow" pitchFamily="34" charset="0"/>
            </a:endParaRPr>
          </a:p>
        </p:txBody>
      </p:sp>
      <p:pic>
        <p:nvPicPr>
          <p:cNvPr id="7" name="Picture 6"/>
          <p:cNvPicPr>
            <a:picLocks noChangeAspect="1"/>
          </p:cNvPicPr>
          <p:nvPr/>
        </p:nvPicPr>
        <p:blipFill>
          <a:blip r:embed="rId3"/>
          <a:stretch>
            <a:fillRect/>
          </a:stretch>
        </p:blipFill>
        <p:spPr>
          <a:xfrm>
            <a:off x="1214676" y="291340"/>
            <a:ext cx="9003744" cy="6297613"/>
          </a:xfrm>
          <a:prstGeom prst="rect">
            <a:avLst/>
          </a:prstGeom>
        </p:spPr>
      </p:pic>
    </p:spTree>
    <p:extLst>
      <p:ext uri="{BB962C8B-B14F-4D97-AF65-F5344CB8AC3E}">
        <p14:creationId xmlns:p14="http://schemas.microsoft.com/office/powerpoint/2010/main" val="977972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481" y="378145"/>
            <a:ext cx="7315200" cy="360099"/>
          </a:xfrm>
        </p:spPr>
        <p:txBody>
          <a:bodyPr/>
          <a:lstStyle/>
          <a:p>
            <a:pPr algn="ctr"/>
            <a:r>
              <a:rPr lang="en-US" dirty="0"/>
              <a:t>Project files</a:t>
            </a:r>
          </a:p>
        </p:txBody>
      </p:sp>
      <p:sp>
        <p:nvSpPr>
          <p:cNvPr id="3" name="Date Placeholder 2"/>
          <p:cNvSpPr>
            <a:spLocks noGrp="1"/>
          </p:cNvSpPr>
          <p:nvPr>
            <p:ph type="dt" sz="half" idx="10"/>
          </p:nvPr>
        </p:nvSpPr>
        <p:spPr/>
        <p:txBody>
          <a:bodyPr/>
          <a:lstStyle/>
          <a:p>
            <a:pPr>
              <a:defRPr/>
            </a:pPr>
            <a:r>
              <a:rPr lang="en-US"/>
              <a:t>Murach's C# 2015</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 Slide </a:t>
            </a:r>
            <a:fld id="{5ECE9829-65B2-40C6-AEFF-7C648FF56A9C}" type="slidenum">
              <a:rPr lang="en-US" sz="900">
                <a:solidFill>
                  <a:schemeClr val="bg1"/>
                </a:solidFill>
                <a:latin typeface="Arial Narrow" pitchFamily="34" charset="0"/>
              </a:rPr>
              <a:pPr algn="r">
                <a:defRPr/>
              </a:pPr>
              <a:t>32</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604161686"/>
              </p:ext>
            </p:extLst>
          </p:nvPr>
        </p:nvGraphicFramePr>
        <p:xfrm>
          <a:off x="379413" y="989705"/>
          <a:ext cx="11450637" cy="5234124"/>
        </p:xfrm>
        <a:graphic>
          <a:graphicData uri="http://schemas.openxmlformats.org/presentationml/2006/ole">
            <mc:AlternateContent xmlns:mc="http://schemas.openxmlformats.org/markup-compatibility/2006">
              <mc:Choice xmlns:v="urn:schemas-microsoft-com:vml" Requires="v">
                <p:oleObj spid="_x0000_s2158" name="Document" r:id="rId3" imgW="7331124" imgH="3833441" progId="Word.Document.12">
                  <p:embed/>
                </p:oleObj>
              </mc:Choice>
              <mc:Fallback>
                <p:oleObj name="Document" r:id="rId3" imgW="7331124" imgH="3833441" progId="Word.Document.12">
                  <p:embed/>
                  <p:pic>
                    <p:nvPicPr>
                      <p:cNvPr id="0" name=""/>
                      <p:cNvPicPr/>
                      <p:nvPr/>
                    </p:nvPicPr>
                    <p:blipFill>
                      <a:blip r:embed="rId4"/>
                      <a:stretch>
                        <a:fillRect/>
                      </a:stretch>
                    </p:blipFill>
                    <p:spPr>
                      <a:xfrm>
                        <a:off x="379413" y="989705"/>
                        <a:ext cx="11450637" cy="5234124"/>
                      </a:xfrm>
                      <a:prstGeom prst="rect">
                        <a:avLst/>
                      </a:prstGeom>
                    </p:spPr>
                  </p:pic>
                </p:oleObj>
              </mc:Fallback>
            </mc:AlternateContent>
          </a:graphicData>
        </a:graphic>
      </p:graphicFrame>
    </p:spTree>
    <p:extLst>
      <p:ext uri="{BB962C8B-B14F-4D97-AF65-F5344CB8AC3E}">
        <p14:creationId xmlns:p14="http://schemas.microsoft.com/office/powerpoint/2010/main" val="18582613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629605"/>
            <a:ext cx="7315200" cy="360099"/>
          </a:xfrm>
        </p:spPr>
        <p:txBody>
          <a:bodyPr/>
          <a:lstStyle/>
          <a:p>
            <a:r>
              <a:rPr lang="en-US" dirty="0"/>
              <a:t>Project files (cont.)</a:t>
            </a:r>
          </a:p>
        </p:txBody>
      </p:sp>
      <p:sp>
        <p:nvSpPr>
          <p:cNvPr id="4" name="Footer Placeholder 3"/>
          <p:cNvSpPr>
            <a:spLocks noGrp="1"/>
          </p:cNvSpPr>
          <p:nvPr>
            <p:ph type="ftr" sz="quarter" idx="11"/>
          </p:nvPr>
        </p:nvSpPr>
        <p:spPr/>
        <p:txBody>
          <a:bodyPr/>
          <a:lstStyle/>
          <a:p>
            <a:pPr>
              <a:defRPr/>
            </a:pPr>
            <a:r>
              <a:rPr lang="en-US" dirty="0"/>
              <a:t>© 2016, Mike </a:t>
            </a:r>
            <a:r>
              <a:rPr lang="en-US" dirty="0" err="1"/>
              <a:t>Murach</a:t>
            </a:r>
            <a:r>
              <a:rPr lang="en-US" dirty="0"/>
              <a:t>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 Slide </a:t>
            </a:r>
            <a:fld id="{5ECE9829-65B2-40C6-AEFF-7C648FF56A9C}" type="slidenum">
              <a:rPr lang="en-US" sz="900">
                <a:solidFill>
                  <a:schemeClr val="bg1"/>
                </a:solidFill>
                <a:latin typeface="Arial Narrow" pitchFamily="34" charset="0"/>
              </a:rPr>
              <a:pPr algn="r">
                <a:defRPr/>
              </a:pPr>
              <a:t>33</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591959561"/>
              </p:ext>
            </p:extLst>
          </p:nvPr>
        </p:nvGraphicFramePr>
        <p:xfrm>
          <a:off x="979894" y="1169938"/>
          <a:ext cx="10252683" cy="2316212"/>
        </p:xfrm>
        <a:graphic>
          <a:graphicData uri="http://schemas.openxmlformats.org/presentationml/2006/ole">
            <mc:AlternateContent xmlns:mc="http://schemas.openxmlformats.org/markup-compatibility/2006">
              <mc:Choice xmlns:v="urn:schemas-microsoft-com:vml" Requires="v">
                <p:oleObj spid="_x0000_s3182" name="Document" r:id="rId3" imgW="7301323" imgH="1649462" progId="Word.Document.12">
                  <p:embed/>
                </p:oleObj>
              </mc:Choice>
              <mc:Fallback>
                <p:oleObj name="Document" r:id="rId3" imgW="7301323" imgH="1649462" progId="Word.Document.12">
                  <p:embed/>
                  <p:pic>
                    <p:nvPicPr>
                      <p:cNvPr id="0" name=""/>
                      <p:cNvPicPr/>
                      <p:nvPr/>
                    </p:nvPicPr>
                    <p:blipFill>
                      <a:blip r:embed="rId4"/>
                      <a:stretch>
                        <a:fillRect/>
                      </a:stretch>
                    </p:blipFill>
                    <p:spPr>
                      <a:xfrm>
                        <a:off x="979894" y="1169938"/>
                        <a:ext cx="10252683" cy="2316212"/>
                      </a:xfrm>
                      <a:prstGeom prst="rect">
                        <a:avLst/>
                      </a:prstGeom>
                    </p:spPr>
                  </p:pic>
                </p:oleObj>
              </mc:Fallback>
            </mc:AlternateContent>
          </a:graphicData>
        </a:graphic>
      </p:graphicFrame>
    </p:spTree>
    <p:extLst>
      <p:ext uri="{BB962C8B-B14F-4D97-AF65-F5344CB8AC3E}">
        <p14:creationId xmlns:p14="http://schemas.microsoft.com/office/powerpoint/2010/main" val="763899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29B3FF-AE2F-48C9-B467-18EB9037DAF7}"/>
              </a:ext>
            </a:extLst>
          </p:cNvPr>
          <p:cNvSpPr>
            <a:spLocks noGrp="1"/>
          </p:cNvSpPr>
          <p:nvPr>
            <p:ph type="title"/>
          </p:nvPr>
        </p:nvSpPr>
        <p:spPr/>
        <p:txBody>
          <a:bodyPr/>
          <a:lstStyle/>
          <a:p>
            <a:r>
              <a:rPr lang="en-IE" dirty="0"/>
              <a:t>Visual studio 201</a:t>
            </a:r>
            <a:r>
              <a:rPr lang="ga-IE" dirty="0"/>
              <a:t>7</a:t>
            </a:r>
            <a:r>
              <a:rPr lang="en-IE" dirty="0"/>
              <a:t> editions</a:t>
            </a:r>
          </a:p>
        </p:txBody>
      </p:sp>
      <p:pic>
        <p:nvPicPr>
          <p:cNvPr id="4" name="Content Placeholder 3">
            <a:extLst>
              <a:ext uri="{FF2B5EF4-FFF2-40B4-BE49-F238E27FC236}">
                <a16:creationId xmlns:a16="http://schemas.microsoft.com/office/drawing/2014/main" xmlns="" id="{E903CCFF-6271-405E-944C-2571845B49F7}"/>
              </a:ext>
            </a:extLst>
          </p:cNvPr>
          <p:cNvPicPr>
            <a:picLocks noGrp="1" noChangeAspect="1"/>
          </p:cNvPicPr>
          <p:nvPr>
            <p:ph idx="1"/>
          </p:nvPr>
        </p:nvPicPr>
        <p:blipFill>
          <a:blip r:embed="rId3"/>
          <a:stretch>
            <a:fillRect/>
          </a:stretch>
        </p:blipFill>
        <p:spPr>
          <a:xfrm>
            <a:off x="549256" y="2383277"/>
            <a:ext cx="10903112" cy="2654590"/>
          </a:xfrm>
          <a:prstGeom prst="rect">
            <a:avLst/>
          </a:prstGeom>
        </p:spPr>
      </p:pic>
      <p:sp>
        <p:nvSpPr>
          <p:cNvPr id="3" name="Rectangle 2">
            <a:extLst>
              <a:ext uri="{FF2B5EF4-FFF2-40B4-BE49-F238E27FC236}">
                <a16:creationId xmlns:a16="http://schemas.microsoft.com/office/drawing/2014/main" xmlns="" id="{85E029F6-E2A9-47F7-87EF-9F1FEB4D8C83}"/>
              </a:ext>
            </a:extLst>
          </p:cNvPr>
          <p:cNvSpPr/>
          <p:nvPr/>
        </p:nvSpPr>
        <p:spPr>
          <a:xfrm>
            <a:off x="918294" y="5666522"/>
            <a:ext cx="4693914" cy="369332"/>
          </a:xfrm>
          <a:prstGeom prst="rect">
            <a:avLst/>
          </a:prstGeom>
        </p:spPr>
        <p:txBody>
          <a:bodyPr wrap="none">
            <a:spAutoFit/>
          </a:bodyPr>
          <a:lstStyle/>
          <a:p>
            <a:r>
              <a:rPr lang="en-IE" dirty="0"/>
              <a:t>https://visualstudio.microsoft.com/vs/compare/</a:t>
            </a:r>
          </a:p>
        </p:txBody>
      </p:sp>
    </p:spTree>
    <p:extLst>
      <p:ext uri="{BB962C8B-B14F-4D97-AF65-F5344CB8AC3E}">
        <p14:creationId xmlns:p14="http://schemas.microsoft.com/office/powerpoint/2010/main" val="3486465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CFF2B0-67ED-47B0-B760-50F08CD29B6A}"/>
              </a:ext>
            </a:extLst>
          </p:cNvPr>
          <p:cNvSpPr>
            <a:spLocks noGrp="1"/>
          </p:cNvSpPr>
          <p:nvPr>
            <p:ph type="title"/>
          </p:nvPr>
        </p:nvSpPr>
        <p:spPr>
          <a:xfrm>
            <a:off x="1143000" y="609600"/>
            <a:ext cx="9875520" cy="747252"/>
          </a:xfrm>
        </p:spPr>
        <p:txBody>
          <a:bodyPr>
            <a:noAutofit/>
          </a:bodyPr>
          <a:lstStyle/>
          <a:p>
            <a:r>
              <a:rPr lang="en-IE" dirty="0"/>
              <a:t>Programming languages supported by Visual studio</a:t>
            </a:r>
          </a:p>
        </p:txBody>
      </p:sp>
      <p:sp>
        <p:nvSpPr>
          <p:cNvPr id="3" name="Content Placeholder 2">
            <a:extLst>
              <a:ext uri="{FF2B5EF4-FFF2-40B4-BE49-F238E27FC236}">
                <a16:creationId xmlns:a16="http://schemas.microsoft.com/office/drawing/2014/main" xmlns="" id="{CA54F556-C983-4F2F-AC85-6657FB0D8E70}"/>
              </a:ext>
            </a:extLst>
          </p:cNvPr>
          <p:cNvSpPr>
            <a:spLocks noGrp="1"/>
          </p:cNvSpPr>
          <p:nvPr>
            <p:ph idx="1"/>
          </p:nvPr>
        </p:nvSpPr>
        <p:spPr>
          <a:xfrm>
            <a:off x="727587" y="1769806"/>
            <a:ext cx="11130116" cy="4857136"/>
          </a:xfrm>
        </p:spPr>
        <p:txBody>
          <a:bodyPr>
            <a:normAutofit lnSpcReduction="10000"/>
          </a:bodyPr>
          <a:lstStyle/>
          <a:p>
            <a:r>
              <a:rPr lang="en-IE" sz="2800" dirty="0"/>
              <a:t>Visual Studio supports </a:t>
            </a:r>
            <a:r>
              <a:rPr lang="ga-IE" sz="2800" dirty="0"/>
              <a:t>many</a:t>
            </a:r>
            <a:r>
              <a:rPr lang="en-IE" sz="2800" dirty="0"/>
              <a:t> different programming languages and allows the code editor and debugger to support (to varying degrees) nearly any programming language. </a:t>
            </a:r>
          </a:p>
          <a:p>
            <a:r>
              <a:rPr lang="en-IE" sz="2800" dirty="0"/>
              <a:t>Built-in languages include C++, Visual Basic  .NET, C#, F#, JavaScript, XML,  HTML and CSS. </a:t>
            </a:r>
          </a:p>
          <a:p>
            <a:r>
              <a:rPr lang="en-IE" sz="2800" dirty="0"/>
              <a:t>Support for other languages such as Python, Ruby, PHP among others is available via plug-ins. </a:t>
            </a:r>
            <a:endParaRPr lang="en-IE" sz="3600" dirty="0"/>
          </a:p>
        </p:txBody>
      </p:sp>
    </p:spTree>
    <p:extLst>
      <p:ext uri="{BB962C8B-B14F-4D97-AF65-F5344CB8AC3E}">
        <p14:creationId xmlns:p14="http://schemas.microsoft.com/office/powerpoint/2010/main" val="975282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329422" y="737067"/>
            <a:ext cx="7870085" cy="5517818"/>
          </a:xfrm>
          <a:prstGeom prst="rect">
            <a:avLst/>
          </a:prstGeom>
        </p:spPr>
      </p:pic>
    </p:spTree>
    <p:extLst>
      <p:ext uri="{BB962C8B-B14F-4D97-AF65-F5344CB8AC3E}">
        <p14:creationId xmlns:p14="http://schemas.microsoft.com/office/powerpoint/2010/main" val="1205416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020650" y="787130"/>
            <a:ext cx="7497198" cy="5283740"/>
          </a:xfrm>
          <a:prstGeom prst="rect">
            <a:avLst/>
          </a:prstGeom>
        </p:spPr>
      </p:pic>
    </p:spTree>
    <p:extLst>
      <p:ext uri="{BB962C8B-B14F-4D97-AF65-F5344CB8AC3E}">
        <p14:creationId xmlns:p14="http://schemas.microsoft.com/office/powerpoint/2010/main" val="1765040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28E6F3-C351-4524-8384-EDB5257191F1}"/>
              </a:ext>
            </a:extLst>
          </p:cNvPr>
          <p:cNvSpPr>
            <a:spLocks noGrp="1"/>
          </p:cNvSpPr>
          <p:nvPr>
            <p:ph type="title"/>
          </p:nvPr>
        </p:nvSpPr>
        <p:spPr/>
        <p:txBody>
          <a:bodyPr/>
          <a:lstStyle/>
          <a:p>
            <a:r>
              <a:rPr lang="en-IE" dirty="0"/>
              <a:t>An introduction to the </a:t>
            </a:r>
            <a:r>
              <a:rPr lang="en-IE" b="1" dirty="0">
                <a:solidFill>
                  <a:srgbClr val="7030A0"/>
                </a:solidFill>
              </a:rPr>
              <a:t>.net </a:t>
            </a:r>
            <a:r>
              <a:rPr lang="en-IE" dirty="0"/>
              <a:t>framework</a:t>
            </a:r>
          </a:p>
        </p:txBody>
      </p:sp>
    </p:spTree>
    <p:extLst>
      <p:ext uri="{BB962C8B-B14F-4D97-AF65-F5344CB8AC3E}">
        <p14:creationId xmlns:p14="http://schemas.microsoft.com/office/powerpoint/2010/main" val="2771011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8240" y="621733"/>
            <a:ext cx="9875520" cy="603952"/>
          </a:xfrm>
        </p:spPr>
        <p:txBody>
          <a:bodyPr>
            <a:normAutofit fontScale="90000"/>
          </a:bodyPr>
          <a:lstStyle/>
          <a:p>
            <a:r>
              <a:rPr lang="en-IE" dirty="0"/>
              <a:t>What is the .NET Framework?</a:t>
            </a:r>
            <a:br>
              <a:rPr lang="en-IE" dirty="0"/>
            </a:br>
            <a:endParaRPr lang="en-IE" dirty="0"/>
          </a:p>
        </p:txBody>
      </p:sp>
      <p:sp>
        <p:nvSpPr>
          <p:cNvPr id="3" name="Content Placeholder 2"/>
          <p:cNvSpPr>
            <a:spLocks noGrp="1"/>
          </p:cNvSpPr>
          <p:nvPr>
            <p:ph idx="1"/>
          </p:nvPr>
        </p:nvSpPr>
        <p:spPr>
          <a:xfrm>
            <a:off x="535021" y="1225685"/>
            <a:ext cx="11106373" cy="5253773"/>
          </a:xfrm>
        </p:spPr>
        <p:txBody>
          <a:bodyPr>
            <a:normAutofit/>
          </a:bodyPr>
          <a:lstStyle/>
          <a:p>
            <a:r>
              <a:rPr lang="en-IE" sz="2800" dirty="0"/>
              <a:t>The .NET Framework is a </a:t>
            </a:r>
            <a:r>
              <a:rPr lang="en-IE" sz="2800" dirty="0">
                <a:highlight>
                  <a:srgbClr val="FFFF00"/>
                </a:highlight>
              </a:rPr>
              <a:t>runtime execution environment </a:t>
            </a:r>
            <a:r>
              <a:rPr lang="en-IE" sz="2800" dirty="0"/>
              <a:t>for Windows that provides a variety of services to its running apps.</a:t>
            </a:r>
          </a:p>
          <a:p>
            <a:r>
              <a:rPr lang="en-IE" sz="2800" dirty="0"/>
              <a:t> It consists of two major components: </a:t>
            </a:r>
          </a:p>
          <a:p>
            <a:pPr lvl="1"/>
            <a:r>
              <a:rPr lang="en-IE" sz="2800" dirty="0">
                <a:solidFill>
                  <a:schemeClr val="accent2">
                    <a:lumMod val="75000"/>
                  </a:schemeClr>
                </a:solidFill>
              </a:rPr>
              <a:t>The </a:t>
            </a:r>
            <a:r>
              <a:rPr lang="en-IE" sz="2800" b="1" u="sng" dirty="0">
                <a:solidFill>
                  <a:schemeClr val="accent2">
                    <a:lumMod val="75000"/>
                  </a:schemeClr>
                </a:solidFill>
                <a:highlight>
                  <a:srgbClr val="00FF00"/>
                </a:highlight>
              </a:rPr>
              <a:t>Common Language Runtime (CLR), </a:t>
            </a:r>
            <a:r>
              <a:rPr lang="en-IE" sz="2800" dirty="0">
                <a:solidFill>
                  <a:schemeClr val="accent2">
                    <a:lumMod val="75000"/>
                  </a:schemeClr>
                </a:solidFill>
              </a:rPr>
              <a:t>which is the execution engine that handles running apps, </a:t>
            </a:r>
          </a:p>
          <a:p>
            <a:pPr lvl="1"/>
            <a:r>
              <a:rPr lang="en-IE" sz="2800" dirty="0">
                <a:solidFill>
                  <a:schemeClr val="accent2">
                    <a:lumMod val="75000"/>
                  </a:schemeClr>
                </a:solidFill>
              </a:rPr>
              <a:t>The </a:t>
            </a:r>
            <a:r>
              <a:rPr lang="en-IE" sz="2800" b="1" u="sng" dirty="0">
                <a:solidFill>
                  <a:schemeClr val="accent2">
                    <a:lumMod val="75000"/>
                  </a:schemeClr>
                </a:solidFill>
                <a:highlight>
                  <a:srgbClr val="00FF00"/>
                </a:highlight>
              </a:rPr>
              <a:t>.NET Framework Class Library</a:t>
            </a:r>
            <a:r>
              <a:rPr lang="en-IE" sz="2800" dirty="0">
                <a:solidFill>
                  <a:schemeClr val="accent2">
                    <a:lumMod val="75000"/>
                  </a:schemeClr>
                </a:solidFill>
              </a:rPr>
              <a:t>, which provides a library of tested, reusable code that developers can call from their own apps.</a:t>
            </a:r>
          </a:p>
        </p:txBody>
      </p:sp>
    </p:spTree>
    <p:extLst>
      <p:ext uri="{BB962C8B-B14F-4D97-AF65-F5344CB8AC3E}">
        <p14:creationId xmlns:p14="http://schemas.microsoft.com/office/powerpoint/2010/main" val="1680350429"/>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1365</Words>
  <Application>Microsoft Office PowerPoint</Application>
  <PresentationFormat>Widescreen</PresentationFormat>
  <Paragraphs>115</Paragraphs>
  <Slides>33</Slides>
  <Notes>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9" baseType="lpstr">
      <vt:lpstr>Arial Narrow</vt:lpstr>
      <vt:lpstr>Calibri</vt:lpstr>
      <vt:lpstr>Corbel</vt:lpstr>
      <vt:lpstr>Times New Roman</vt:lpstr>
      <vt:lpstr>Basis</vt:lpstr>
      <vt:lpstr>Document</vt:lpstr>
      <vt:lpstr> Introduction to the C# Language and the .NET Framework </vt:lpstr>
      <vt:lpstr>Visual Studio and the .NET programming languages </vt:lpstr>
      <vt:lpstr>Microsoft Visual Studio</vt:lpstr>
      <vt:lpstr>Visual studio 2017 editions</vt:lpstr>
      <vt:lpstr>Programming languages supported by Visual studio</vt:lpstr>
      <vt:lpstr>PowerPoint Presentation</vt:lpstr>
      <vt:lpstr>PowerPoint Presentation</vt:lpstr>
      <vt:lpstr>An introduction to the .net framework</vt:lpstr>
      <vt:lpstr>What is the .NET Framework? </vt:lpstr>
      <vt:lpstr>PowerPoint Presentation</vt:lpstr>
      <vt:lpstr>Description </vt:lpstr>
      <vt:lpstr>Description</vt:lpstr>
      <vt:lpstr>Description </vt:lpstr>
      <vt:lpstr>What is C#?</vt:lpstr>
      <vt:lpstr>Why C#? </vt:lpstr>
      <vt:lpstr>How a C# application is compiled and run </vt:lpstr>
      <vt:lpstr>How a C# application is compiled and run </vt:lpstr>
      <vt:lpstr>How a C# application is compiled and run</vt:lpstr>
      <vt:lpstr>PowerPoint Presentation</vt:lpstr>
      <vt:lpstr>PowerPoint Presentation</vt:lpstr>
      <vt:lpstr>PowerPoint Presentation</vt:lpstr>
      <vt:lpstr>The Open Project dialog box</vt:lpstr>
      <vt:lpstr>Project and solution concepts</vt:lpstr>
      <vt:lpstr>User interface</vt:lpstr>
      <vt:lpstr>The Form Designer window of Visual</vt:lpstr>
      <vt:lpstr>Description </vt:lpstr>
      <vt:lpstr>Menus </vt:lpstr>
      <vt:lpstr>Menus</vt:lpstr>
      <vt:lpstr>Toolbar </vt:lpstr>
      <vt:lpstr>How to use the solution explorer</vt:lpstr>
      <vt:lpstr>PowerPoint Presentation</vt:lpstr>
      <vt:lpstr>Project files</vt:lpstr>
      <vt:lpstr>Project files (cont.)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C# Language and the .NET Framework</dc:title>
  <dc:creator>Angela Richard</dc:creator>
  <cp:lastModifiedBy>COB Tutor</cp:lastModifiedBy>
  <cp:revision>16</cp:revision>
  <dcterms:created xsi:type="dcterms:W3CDTF">2019-02-17T19:45:35Z</dcterms:created>
  <dcterms:modified xsi:type="dcterms:W3CDTF">2019-02-18T09:07:46Z</dcterms:modified>
</cp:coreProperties>
</file>