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2"/>
  </p:notesMasterIdLst>
  <p:sldIdLst>
    <p:sldId id="256" r:id="rId2"/>
    <p:sldId id="258" r:id="rId3"/>
    <p:sldId id="257" r:id="rId4"/>
    <p:sldId id="259" r:id="rId5"/>
    <p:sldId id="261" r:id="rId6"/>
    <p:sldId id="262" r:id="rId7"/>
    <p:sldId id="260" r:id="rId8"/>
    <p:sldId id="329" r:id="rId9"/>
    <p:sldId id="264" r:id="rId10"/>
    <p:sldId id="263" r:id="rId11"/>
    <p:sldId id="269" r:id="rId12"/>
    <p:sldId id="330" r:id="rId13"/>
    <p:sldId id="270" r:id="rId14"/>
    <p:sldId id="272" r:id="rId15"/>
    <p:sldId id="332" r:id="rId16"/>
    <p:sldId id="333" r:id="rId17"/>
    <p:sldId id="334" r:id="rId18"/>
    <p:sldId id="331" r:id="rId19"/>
    <p:sldId id="268" r:id="rId20"/>
    <p:sldId id="267" r:id="rId21"/>
    <p:sldId id="337" r:id="rId22"/>
    <p:sldId id="274" r:id="rId23"/>
    <p:sldId id="275" r:id="rId24"/>
    <p:sldId id="276" r:id="rId25"/>
    <p:sldId id="341" r:id="rId26"/>
    <p:sldId id="322" r:id="rId27"/>
    <p:sldId id="336" r:id="rId28"/>
    <p:sldId id="325" r:id="rId29"/>
    <p:sldId id="323" r:id="rId30"/>
    <p:sldId id="326" r:id="rId31"/>
    <p:sldId id="327" r:id="rId32"/>
    <p:sldId id="328" r:id="rId33"/>
    <p:sldId id="324" r:id="rId34"/>
    <p:sldId id="340" r:id="rId35"/>
    <p:sldId id="278" r:id="rId36"/>
    <p:sldId id="277" r:id="rId37"/>
    <p:sldId id="279" r:id="rId38"/>
    <p:sldId id="280" r:id="rId39"/>
    <p:sldId id="339" r:id="rId40"/>
    <p:sldId id="281" r:id="rId41"/>
    <p:sldId id="287" r:id="rId42"/>
    <p:sldId id="288" r:id="rId43"/>
    <p:sldId id="289" r:id="rId44"/>
    <p:sldId id="290" r:id="rId45"/>
    <p:sldId id="291" r:id="rId46"/>
    <p:sldId id="286" r:id="rId47"/>
    <p:sldId id="292" r:id="rId48"/>
    <p:sldId id="293" r:id="rId49"/>
    <p:sldId id="311" r:id="rId50"/>
    <p:sldId id="282" r:id="rId51"/>
    <p:sldId id="284" r:id="rId52"/>
    <p:sldId id="285" r:id="rId53"/>
    <p:sldId id="283" r:id="rId54"/>
    <p:sldId id="294" r:id="rId55"/>
    <p:sldId id="295" r:id="rId56"/>
    <p:sldId id="298" r:id="rId57"/>
    <p:sldId id="296" r:id="rId58"/>
    <p:sldId id="299" r:id="rId59"/>
    <p:sldId id="297" r:id="rId60"/>
    <p:sldId id="310" r:id="rId61"/>
    <p:sldId id="300" r:id="rId62"/>
    <p:sldId id="301" r:id="rId63"/>
    <p:sldId id="302" r:id="rId64"/>
    <p:sldId id="304" r:id="rId65"/>
    <p:sldId id="303" r:id="rId66"/>
    <p:sldId id="307" r:id="rId67"/>
    <p:sldId id="306" r:id="rId68"/>
    <p:sldId id="308" r:id="rId69"/>
    <p:sldId id="305" r:id="rId70"/>
    <p:sldId id="312" r:id="rId71"/>
    <p:sldId id="314" r:id="rId72"/>
    <p:sldId id="315" r:id="rId73"/>
    <p:sldId id="309" r:id="rId74"/>
    <p:sldId id="313" r:id="rId75"/>
    <p:sldId id="317" r:id="rId76"/>
    <p:sldId id="318" r:id="rId77"/>
    <p:sldId id="316" r:id="rId78"/>
    <p:sldId id="319" r:id="rId79"/>
    <p:sldId id="321" r:id="rId80"/>
    <p:sldId id="320"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1" autoAdjust="0"/>
    <p:restoredTop sz="84120" autoAdjust="0"/>
  </p:normalViewPr>
  <p:slideViewPr>
    <p:cSldViewPr snapToGrid="0">
      <p:cViewPr varScale="1">
        <p:scale>
          <a:sx n="97" d="100"/>
          <a:sy n="97" d="100"/>
        </p:scale>
        <p:origin x="11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E2B81-1B9C-422D-862F-9CB0545A7EE0}" type="datetimeFigureOut">
              <a:rPr lang="en-IE" smtClean="0"/>
              <a:t>20/02/2019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6AC38-891A-4125-AD7F-47352892BB06}" type="slidenum">
              <a:rPr lang="en-IE" smtClean="0"/>
              <a:t>‹#›</a:t>
            </a:fld>
            <a:endParaRPr lang="en-IE"/>
          </a:p>
        </p:txBody>
      </p:sp>
    </p:spTree>
    <p:extLst>
      <p:ext uri="{BB962C8B-B14F-4D97-AF65-F5344CB8AC3E}">
        <p14:creationId xmlns:p14="http://schemas.microsoft.com/office/powerpoint/2010/main" val="260949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uru99.com/c-fundamentals-arrays-enumeration.html"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9B6AC38-891A-4125-AD7F-47352892BB06}" type="slidenum">
              <a:rPr lang="en-IE" smtClean="0"/>
              <a:t>6</a:t>
            </a:fld>
            <a:endParaRPr lang="en-IE"/>
          </a:p>
        </p:txBody>
      </p:sp>
    </p:spTree>
    <p:extLst>
      <p:ext uri="{BB962C8B-B14F-4D97-AF65-F5344CB8AC3E}">
        <p14:creationId xmlns:p14="http://schemas.microsoft.com/office/powerpoint/2010/main" val="241462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 delegates are similar to pointers to functions, in C or C++. A delegate is a reference type variable that holds the reference to a method. </a:t>
            </a:r>
          </a:p>
        </p:txBody>
      </p:sp>
      <p:sp>
        <p:nvSpPr>
          <p:cNvPr id="4" name="Slide Number Placeholder 3"/>
          <p:cNvSpPr>
            <a:spLocks noGrp="1"/>
          </p:cNvSpPr>
          <p:nvPr>
            <p:ph type="sldNum" sz="quarter" idx="10"/>
          </p:nvPr>
        </p:nvSpPr>
        <p:spPr/>
        <p:txBody>
          <a:bodyPr/>
          <a:lstStyle/>
          <a:p>
            <a:fld id="{59B6AC38-891A-4125-AD7F-47352892BB06}" type="slidenum">
              <a:rPr lang="en-IE" smtClean="0"/>
              <a:t>17</a:t>
            </a:fld>
            <a:endParaRPr lang="en-IE"/>
          </a:p>
        </p:txBody>
      </p:sp>
    </p:spTree>
    <p:extLst>
      <p:ext uri="{BB962C8B-B14F-4D97-AF65-F5344CB8AC3E}">
        <p14:creationId xmlns:p14="http://schemas.microsoft.com/office/powerpoint/2010/main" val="3543825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9B6AC38-891A-4125-AD7F-47352892BB06}" type="slidenum">
              <a:rPr lang="en-IE" smtClean="0"/>
              <a:t>29</a:t>
            </a:fld>
            <a:endParaRPr lang="en-IE"/>
          </a:p>
        </p:txBody>
      </p:sp>
    </p:spTree>
    <p:extLst>
      <p:ext uri="{BB962C8B-B14F-4D97-AF65-F5344CB8AC3E}">
        <p14:creationId xmlns:p14="http://schemas.microsoft.com/office/powerpoint/2010/main" val="119176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smtClean="0">
                <a:solidFill>
                  <a:schemeClr val="tx1"/>
                </a:solidFill>
                <a:effectLst/>
                <a:latin typeface="+mn-lt"/>
                <a:ea typeface="+mn-ea"/>
                <a:cs typeface="+mn-cs"/>
              </a:rPr>
              <a:t>The </a:t>
            </a:r>
            <a:r>
              <a:rPr lang="en-IE" dirty="0" err="1" smtClean="0"/>
              <a:t>enum</a:t>
            </a:r>
            <a:r>
              <a:rPr lang="en-IE" sz="1200" b="0" i="0" kern="1200" dirty="0" smtClean="0">
                <a:solidFill>
                  <a:schemeClr val="tx1"/>
                </a:solidFill>
                <a:effectLst/>
                <a:latin typeface="+mn-lt"/>
                <a:ea typeface="+mn-ea"/>
                <a:cs typeface="+mn-cs"/>
              </a:rPr>
              <a:t> keyword is used to declare an enumeration, a distinct type that consists of a set of named constants called the enumerator list.</a:t>
            </a:r>
            <a:endParaRPr lang="en-GB" dirty="0"/>
          </a:p>
        </p:txBody>
      </p:sp>
      <p:sp>
        <p:nvSpPr>
          <p:cNvPr id="4" name="Slide Number Placeholder 3"/>
          <p:cNvSpPr>
            <a:spLocks noGrp="1"/>
          </p:cNvSpPr>
          <p:nvPr>
            <p:ph type="sldNum" sz="quarter" idx="10"/>
          </p:nvPr>
        </p:nvSpPr>
        <p:spPr/>
        <p:txBody>
          <a:bodyPr/>
          <a:lstStyle/>
          <a:p>
            <a:fld id="{59B6AC38-891A-4125-AD7F-47352892BB06}" type="slidenum">
              <a:rPr lang="en-IE" smtClean="0"/>
              <a:t>58</a:t>
            </a:fld>
            <a:endParaRPr lang="en-IE"/>
          </a:p>
        </p:txBody>
      </p:sp>
    </p:spTree>
    <p:extLst>
      <p:ext uri="{BB962C8B-B14F-4D97-AF65-F5344CB8AC3E}">
        <p14:creationId xmlns:p14="http://schemas.microsoft.com/office/powerpoint/2010/main" val="2611835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https://docs.microsoft.com/en-us/dotnet/csharp/language-reference/keywords/break</a:t>
            </a:r>
          </a:p>
        </p:txBody>
      </p:sp>
      <p:sp>
        <p:nvSpPr>
          <p:cNvPr id="4" name="Slide Number Placeholder 3"/>
          <p:cNvSpPr>
            <a:spLocks noGrp="1"/>
          </p:cNvSpPr>
          <p:nvPr>
            <p:ph type="sldNum" sz="quarter" idx="10"/>
          </p:nvPr>
        </p:nvSpPr>
        <p:spPr/>
        <p:txBody>
          <a:bodyPr/>
          <a:lstStyle/>
          <a:p>
            <a:fld id="{59B6AC38-891A-4125-AD7F-47352892BB06}" type="slidenum">
              <a:rPr lang="en-IE" smtClean="0"/>
              <a:t>72</a:t>
            </a:fld>
            <a:endParaRPr lang="en-IE"/>
          </a:p>
        </p:txBody>
      </p:sp>
    </p:spTree>
    <p:extLst>
      <p:ext uri="{BB962C8B-B14F-4D97-AF65-F5344CB8AC3E}">
        <p14:creationId xmlns:p14="http://schemas.microsoft.com/office/powerpoint/2010/main" val="2088812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https://www.geeksforgeeks.org/c-sharp-data-types/</a:t>
            </a:r>
          </a:p>
          <a:p>
            <a:endParaRPr lang="en-GB" dirty="0"/>
          </a:p>
        </p:txBody>
      </p:sp>
      <p:sp>
        <p:nvSpPr>
          <p:cNvPr id="4" name="Slide Number Placeholder 3"/>
          <p:cNvSpPr>
            <a:spLocks noGrp="1"/>
          </p:cNvSpPr>
          <p:nvPr>
            <p:ph type="sldNum" sz="quarter" idx="10"/>
          </p:nvPr>
        </p:nvSpPr>
        <p:spPr/>
        <p:txBody>
          <a:bodyPr/>
          <a:lstStyle/>
          <a:p>
            <a:fld id="{59B6AC38-891A-4125-AD7F-47352892BB06}" type="slidenum">
              <a:rPr lang="en-IE" smtClean="0"/>
              <a:t>76</a:t>
            </a:fld>
            <a:endParaRPr lang="en-IE"/>
          </a:p>
        </p:txBody>
      </p:sp>
    </p:spTree>
    <p:extLst>
      <p:ext uri="{BB962C8B-B14F-4D97-AF65-F5344CB8AC3E}">
        <p14:creationId xmlns:p14="http://schemas.microsoft.com/office/powerpoint/2010/main" val="111605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hlinkClick r:id="rId3"/>
              </a:rPr>
              <a:t>https://www.guru99.com/c-fundamentals-arrays-enumeration.html</a:t>
            </a:r>
            <a:endParaRPr lang="en-IE" dirty="0"/>
          </a:p>
          <a:p>
            <a:endParaRPr lang="en-IE" dirty="0"/>
          </a:p>
          <a:p>
            <a:r>
              <a:rPr lang="en-IE" dirty="0"/>
              <a:t>http://www.tutorialsteacher.com/csharp/csharp-value-type-and-reference-type</a:t>
            </a:r>
          </a:p>
          <a:p>
            <a:endParaRPr lang="en-IE" dirty="0"/>
          </a:p>
        </p:txBody>
      </p:sp>
      <p:sp>
        <p:nvSpPr>
          <p:cNvPr id="4" name="Slide Number Placeholder 3"/>
          <p:cNvSpPr>
            <a:spLocks noGrp="1"/>
          </p:cNvSpPr>
          <p:nvPr>
            <p:ph type="sldNum" sz="quarter" idx="10"/>
          </p:nvPr>
        </p:nvSpPr>
        <p:spPr/>
        <p:txBody>
          <a:bodyPr/>
          <a:lstStyle/>
          <a:p>
            <a:fld id="{59B6AC38-891A-4125-AD7F-47352892BB06}" type="slidenum">
              <a:rPr lang="en-IE" smtClean="0"/>
              <a:t>80</a:t>
            </a:fld>
            <a:endParaRPr lang="en-IE"/>
          </a:p>
        </p:txBody>
      </p:sp>
    </p:spTree>
    <p:extLst>
      <p:ext uri="{BB962C8B-B14F-4D97-AF65-F5344CB8AC3E}">
        <p14:creationId xmlns:p14="http://schemas.microsoft.com/office/powerpoint/2010/main" val="269784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2/20/2019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00B05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2/20/2019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2/20/2019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2/20/2019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2/20/2019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C# Fundamentals</a:t>
            </a:r>
          </a:p>
        </p:txBody>
      </p:sp>
      <p:sp>
        <p:nvSpPr>
          <p:cNvPr id="3" name="Subtitle 2"/>
          <p:cNvSpPr>
            <a:spLocks noGrp="1"/>
          </p:cNvSpPr>
          <p:nvPr>
            <p:ph type="subTitle" idx="1"/>
          </p:nvPr>
        </p:nvSpPr>
        <p:spPr/>
        <p:txBody>
          <a:bodyPr/>
          <a:lstStyle/>
          <a:p>
            <a:r>
              <a:rPr lang="en-IE" dirty="0"/>
              <a:t>Chapter - 2</a:t>
            </a:r>
          </a:p>
        </p:txBody>
      </p:sp>
    </p:spTree>
    <p:extLst>
      <p:ext uri="{BB962C8B-B14F-4D97-AF65-F5344CB8AC3E}">
        <p14:creationId xmlns:p14="http://schemas.microsoft.com/office/powerpoint/2010/main" val="107785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489" y="0"/>
            <a:ext cx="10178322" cy="811072"/>
          </a:xfrm>
        </p:spPr>
        <p:txBody>
          <a:bodyPr/>
          <a:lstStyle/>
          <a:p>
            <a:pPr algn="ctr"/>
            <a:r>
              <a:rPr lang="en-IE" dirty="0"/>
              <a:t>output</a:t>
            </a:r>
          </a:p>
        </p:txBody>
      </p:sp>
      <p:pic>
        <p:nvPicPr>
          <p:cNvPr id="3" name="Picture 2"/>
          <p:cNvPicPr>
            <a:picLocks noChangeAspect="1"/>
          </p:cNvPicPr>
          <p:nvPr/>
        </p:nvPicPr>
        <p:blipFill>
          <a:blip r:embed="rId2"/>
          <a:stretch>
            <a:fillRect/>
          </a:stretch>
        </p:blipFill>
        <p:spPr>
          <a:xfrm>
            <a:off x="2357180" y="811072"/>
            <a:ext cx="7724775" cy="6019800"/>
          </a:xfrm>
          <a:prstGeom prst="rect">
            <a:avLst/>
          </a:prstGeom>
        </p:spPr>
      </p:pic>
    </p:spTree>
    <p:extLst>
      <p:ext uri="{BB962C8B-B14F-4D97-AF65-F5344CB8AC3E}">
        <p14:creationId xmlns:p14="http://schemas.microsoft.com/office/powerpoint/2010/main" val="426319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datatypes</a:t>
            </a:r>
          </a:p>
        </p:txBody>
      </p:sp>
    </p:spTree>
    <p:extLst>
      <p:ext uri="{BB962C8B-B14F-4D97-AF65-F5344CB8AC3E}">
        <p14:creationId xmlns:p14="http://schemas.microsoft.com/office/powerpoint/2010/main" val="2586478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A90B88-6E9C-4E85-A6BE-90E785F39AA4}"/>
              </a:ext>
            </a:extLst>
          </p:cNvPr>
          <p:cNvSpPr>
            <a:spLocks noGrp="1"/>
          </p:cNvSpPr>
          <p:nvPr>
            <p:ph type="title"/>
          </p:nvPr>
        </p:nvSpPr>
        <p:spPr/>
        <p:txBody>
          <a:bodyPr/>
          <a:lstStyle/>
          <a:p>
            <a:r>
              <a:rPr lang="ga-IE" dirty="0" smtClean="0"/>
              <a:t>Kinds </a:t>
            </a:r>
            <a:r>
              <a:rPr lang="en-IE" dirty="0" smtClean="0"/>
              <a:t>of </a:t>
            </a:r>
            <a:r>
              <a:rPr lang="en-IE" dirty="0"/>
              <a:t>datatypes</a:t>
            </a:r>
          </a:p>
        </p:txBody>
      </p:sp>
      <p:sp>
        <p:nvSpPr>
          <p:cNvPr id="3" name="Content Placeholder 2">
            <a:extLst>
              <a:ext uri="{FF2B5EF4-FFF2-40B4-BE49-F238E27FC236}">
                <a16:creationId xmlns="" xmlns:a16="http://schemas.microsoft.com/office/drawing/2014/main" id="{AC281FF5-41E5-468A-8FC0-66327183EC2C}"/>
              </a:ext>
            </a:extLst>
          </p:cNvPr>
          <p:cNvSpPr>
            <a:spLocks noGrp="1"/>
          </p:cNvSpPr>
          <p:nvPr>
            <p:ph idx="1"/>
          </p:nvPr>
        </p:nvSpPr>
        <p:spPr>
          <a:xfrm>
            <a:off x="1128584" y="1326292"/>
            <a:ext cx="10530016" cy="5362743"/>
          </a:xfrm>
        </p:spPr>
        <p:txBody>
          <a:bodyPr>
            <a:normAutofit fontScale="92500" lnSpcReduction="10000"/>
          </a:bodyPr>
          <a:lstStyle/>
          <a:p>
            <a:pPr>
              <a:lnSpc>
                <a:spcPct val="150000"/>
              </a:lnSpc>
            </a:pPr>
            <a:r>
              <a:rPr lang="en-IE" sz="2400" dirty="0"/>
              <a:t>There are two kinds of datatypes in C#: </a:t>
            </a:r>
          </a:p>
          <a:p>
            <a:pPr lvl="1">
              <a:lnSpc>
                <a:spcPct val="150000"/>
              </a:lnSpc>
            </a:pPr>
            <a:r>
              <a:rPr lang="en-IE" sz="2600" dirty="0">
                <a:solidFill>
                  <a:srgbClr val="00B050"/>
                </a:solidFill>
              </a:rPr>
              <a:t>value types and </a:t>
            </a:r>
          </a:p>
          <a:p>
            <a:pPr lvl="1">
              <a:lnSpc>
                <a:spcPct val="150000"/>
              </a:lnSpc>
            </a:pPr>
            <a:r>
              <a:rPr lang="en-IE" sz="2600" dirty="0">
                <a:solidFill>
                  <a:srgbClr val="00B050"/>
                </a:solidFill>
              </a:rPr>
              <a:t>reference types. </a:t>
            </a:r>
          </a:p>
          <a:p>
            <a:pPr>
              <a:lnSpc>
                <a:spcPct val="150000"/>
              </a:lnSpc>
            </a:pPr>
            <a:r>
              <a:rPr lang="en-IE" sz="2400" b="1" dirty="0">
                <a:solidFill>
                  <a:srgbClr val="0070C0"/>
                </a:solidFill>
              </a:rPr>
              <a:t>Variables of value types directly contain their data </a:t>
            </a:r>
            <a:r>
              <a:rPr lang="en-IE" sz="2400" dirty="0"/>
              <a:t>whereas </a:t>
            </a:r>
            <a:r>
              <a:rPr lang="en-IE" sz="2400" b="1" dirty="0">
                <a:solidFill>
                  <a:srgbClr val="0070C0"/>
                </a:solidFill>
              </a:rPr>
              <a:t>variables of reference types store references to their data</a:t>
            </a:r>
            <a:r>
              <a:rPr lang="en-IE" sz="2400" dirty="0"/>
              <a:t>, the latter being known as </a:t>
            </a:r>
            <a:r>
              <a:rPr lang="en-IE" sz="2400" b="1" dirty="0">
                <a:solidFill>
                  <a:srgbClr val="0070C0"/>
                </a:solidFill>
              </a:rPr>
              <a:t>objects</a:t>
            </a:r>
            <a:r>
              <a:rPr lang="en-IE" sz="2400" dirty="0"/>
              <a:t>. </a:t>
            </a:r>
          </a:p>
          <a:p>
            <a:pPr>
              <a:lnSpc>
                <a:spcPct val="150000"/>
              </a:lnSpc>
            </a:pPr>
            <a:r>
              <a:rPr lang="en-IE" sz="2400" dirty="0"/>
              <a:t>With reference types, it is possible for two variables to reference the same object and thus possible for operations on one variable to affect the object referenced by the other variable. </a:t>
            </a:r>
          </a:p>
          <a:p>
            <a:pPr>
              <a:lnSpc>
                <a:spcPct val="150000"/>
              </a:lnSpc>
            </a:pPr>
            <a:r>
              <a:rPr lang="en-IE" sz="2400" dirty="0"/>
              <a:t>With value types, the variables each have their own copy of the data, and it is not possible for operations on one to affect the other </a:t>
            </a:r>
          </a:p>
        </p:txBody>
      </p:sp>
    </p:spTree>
    <p:extLst>
      <p:ext uri="{BB962C8B-B14F-4D97-AF65-F5344CB8AC3E}">
        <p14:creationId xmlns:p14="http://schemas.microsoft.com/office/powerpoint/2010/main" val="2575153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Value Type</a:t>
            </a:r>
            <a:br>
              <a:rPr lang="en-IE" dirty="0"/>
            </a:br>
            <a:endParaRPr lang="en-IE" dirty="0"/>
          </a:p>
        </p:txBody>
      </p:sp>
      <p:sp>
        <p:nvSpPr>
          <p:cNvPr id="3" name="Content Placeholder 2"/>
          <p:cNvSpPr>
            <a:spLocks noGrp="1"/>
          </p:cNvSpPr>
          <p:nvPr>
            <p:ph idx="1"/>
          </p:nvPr>
        </p:nvSpPr>
        <p:spPr>
          <a:xfrm>
            <a:off x="1064642" y="1527465"/>
            <a:ext cx="10178322" cy="3593591"/>
          </a:xfrm>
        </p:spPr>
        <p:txBody>
          <a:bodyPr>
            <a:normAutofit/>
          </a:bodyPr>
          <a:lstStyle/>
          <a:p>
            <a:pPr>
              <a:lnSpc>
                <a:spcPct val="150000"/>
              </a:lnSpc>
            </a:pPr>
            <a:r>
              <a:rPr lang="en-IE" dirty="0"/>
              <a:t>A data type is a value type if it holds a data value within its own memory space. It means variables of these data types directly contain their values.</a:t>
            </a:r>
          </a:p>
          <a:p>
            <a:pPr>
              <a:lnSpc>
                <a:spcPct val="150000"/>
              </a:lnSpc>
            </a:pPr>
            <a:r>
              <a:rPr lang="en-IE" dirty="0" smtClean="0"/>
              <a:t>For </a:t>
            </a:r>
            <a:r>
              <a:rPr lang="en-IE" dirty="0"/>
              <a:t>example, </a:t>
            </a:r>
            <a:r>
              <a:rPr lang="en-IE" dirty="0" smtClean="0"/>
              <a:t>consider</a:t>
            </a:r>
            <a:r>
              <a:rPr lang="ga-IE" dirty="0" smtClean="0"/>
              <a:t> an</a:t>
            </a:r>
            <a:r>
              <a:rPr lang="en-IE" dirty="0" smtClean="0"/>
              <a:t> </a:t>
            </a:r>
            <a:r>
              <a:rPr lang="en-IE" dirty="0"/>
              <a:t>integer variable </a:t>
            </a:r>
            <a:r>
              <a:rPr lang="ga-IE" dirty="0" smtClean="0"/>
              <a:t>declaration : </a:t>
            </a:r>
            <a:r>
              <a:rPr lang="en-IE" dirty="0" err="1" smtClean="0">
                <a:solidFill>
                  <a:srgbClr val="00B0F0"/>
                </a:solidFill>
              </a:rPr>
              <a:t>int</a:t>
            </a:r>
            <a:r>
              <a:rPr lang="en-IE" dirty="0" smtClean="0">
                <a:solidFill>
                  <a:srgbClr val="00B0F0"/>
                </a:solidFill>
              </a:rPr>
              <a:t> </a:t>
            </a:r>
            <a:r>
              <a:rPr lang="en-IE" dirty="0">
                <a:solidFill>
                  <a:srgbClr val="00B0F0"/>
                </a:solidFill>
              </a:rPr>
              <a:t>i = 100</a:t>
            </a:r>
            <a:r>
              <a:rPr lang="en-IE" dirty="0"/>
              <a:t>;</a:t>
            </a:r>
          </a:p>
          <a:p>
            <a:pPr>
              <a:lnSpc>
                <a:spcPct val="150000"/>
              </a:lnSpc>
            </a:pPr>
            <a:r>
              <a:rPr lang="en-IE" dirty="0"/>
              <a:t>The system stores 100 in the memory space allocated for the variable '</a:t>
            </a:r>
            <a:r>
              <a:rPr lang="en-IE" dirty="0" err="1"/>
              <a:t>i</a:t>
            </a:r>
            <a:r>
              <a:rPr lang="en-IE" dirty="0"/>
              <a:t>'. The following image illustrates how 100 is stored at some hypothetical location in the memory (0x239110) for '</a:t>
            </a:r>
            <a:r>
              <a:rPr lang="en-IE" dirty="0" err="1"/>
              <a:t>i</a:t>
            </a:r>
            <a:r>
              <a:rPr lang="en-IE" dirty="0"/>
              <a:t>':</a:t>
            </a:r>
          </a:p>
        </p:txBody>
      </p:sp>
      <p:pic>
        <p:nvPicPr>
          <p:cNvPr id="4" name="Picture 3"/>
          <p:cNvPicPr>
            <a:picLocks noChangeAspect="1"/>
          </p:cNvPicPr>
          <p:nvPr/>
        </p:nvPicPr>
        <p:blipFill>
          <a:blip r:embed="rId2"/>
          <a:stretch>
            <a:fillRect/>
          </a:stretch>
        </p:blipFill>
        <p:spPr>
          <a:xfrm>
            <a:off x="2540946" y="4876394"/>
            <a:ext cx="5526013" cy="1876759"/>
          </a:xfrm>
          <a:prstGeom prst="rect">
            <a:avLst/>
          </a:prstGeom>
        </p:spPr>
      </p:pic>
    </p:spTree>
    <p:extLst>
      <p:ext uri="{BB962C8B-B14F-4D97-AF65-F5344CB8AC3E}">
        <p14:creationId xmlns:p14="http://schemas.microsoft.com/office/powerpoint/2010/main" val="609149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10919"/>
          </a:xfrm>
        </p:spPr>
        <p:txBody>
          <a:bodyPr>
            <a:normAutofit fontScale="90000"/>
          </a:bodyPr>
          <a:lstStyle/>
          <a:p>
            <a:r>
              <a:rPr lang="en-IE" dirty="0"/>
              <a:t>Reference type:</a:t>
            </a:r>
            <a:br>
              <a:rPr lang="en-IE" dirty="0"/>
            </a:br>
            <a:endParaRPr lang="en-IE" dirty="0"/>
          </a:p>
        </p:txBody>
      </p:sp>
      <p:sp>
        <p:nvSpPr>
          <p:cNvPr id="3" name="Content Placeholder 2"/>
          <p:cNvSpPr>
            <a:spLocks noGrp="1"/>
          </p:cNvSpPr>
          <p:nvPr>
            <p:ph idx="1"/>
          </p:nvPr>
        </p:nvSpPr>
        <p:spPr>
          <a:xfrm>
            <a:off x="1083365" y="1093305"/>
            <a:ext cx="10346635" cy="3987852"/>
          </a:xfrm>
        </p:spPr>
        <p:txBody>
          <a:bodyPr>
            <a:normAutofit/>
          </a:bodyPr>
          <a:lstStyle/>
          <a:p>
            <a:r>
              <a:rPr lang="en-IE" sz="2400" dirty="0"/>
              <a:t>Unlike value types, a reference type doesn't store its value directly. Instead, it stores the address where the value is being stored. In other words, a reference type contains a pointer to another memory location that holds the data.</a:t>
            </a:r>
          </a:p>
          <a:p>
            <a:r>
              <a:rPr lang="en-IE" sz="2400" dirty="0"/>
              <a:t>For example, consider following string variable:</a:t>
            </a:r>
          </a:p>
          <a:p>
            <a:r>
              <a:rPr lang="en-IE" sz="2400" dirty="0"/>
              <a:t>string s = "Hello World!!";</a:t>
            </a:r>
          </a:p>
          <a:p>
            <a:r>
              <a:rPr lang="en-IE" sz="2400" dirty="0"/>
              <a:t>The following image shows how the system allocates the memory for the above string variable.</a:t>
            </a:r>
          </a:p>
        </p:txBody>
      </p:sp>
      <p:pic>
        <p:nvPicPr>
          <p:cNvPr id="4" name="Picture 3"/>
          <p:cNvPicPr>
            <a:picLocks noChangeAspect="1"/>
          </p:cNvPicPr>
          <p:nvPr/>
        </p:nvPicPr>
        <p:blipFill>
          <a:blip r:embed="rId2"/>
          <a:stretch>
            <a:fillRect/>
          </a:stretch>
        </p:blipFill>
        <p:spPr>
          <a:xfrm>
            <a:off x="3021587" y="4234070"/>
            <a:ext cx="7484073" cy="2429966"/>
          </a:xfrm>
          <a:prstGeom prst="rect">
            <a:avLst/>
          </a:prstGeom>
        </p:spPr>
      </p:pic>
    </p:spTree>
    <p:extLst>
      <p:ext uri="{BB962C8B-B14F-4D97-AF65-F5344CB8AC3E}">
        <p14:creationId xmlns:p14="http://schemas.microsoft.com/office/powerpoint/2010/main" val="3788875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F7456B-3E32-461C-9AEA-B159786F7C20}"/>
              </a:ext>
            </a:extLst>
          </p:cNvPr>
          <p:cNvSpPr>
            <a:spLocks noGrp="1"/>
          </p:cNvSpPr>
          <p:nvPr>
            <p:ph type="title"/>
          </p:nvPr>
        </p:nvSpPr>
        <p:spPr/>
        <p:txBody>
          <a:bodyPr/>
          <a:lstStyle/>
          <a:p>
            <a:r>
              <a:rPr lang="en-IE" dirty="0"/>
              <a:t>C# datatypes</a:t>
            </a:r>
          </a:p>
        </p:txBody>
      </p:sp>
      <p:sp>
        <p:nvSpPr>
          <p:cNvPr id="3" name="Content Placeholder 2">
            <a:extLst>
              <a:ext uri="{FF2B5EF4-FFF2-40B4-BE49-F238E27FC236}">
                <a16:creationId xmlns="" xmlns:a16="http://schemas.microsoft.com/office/drawing/2014/main" id="{499B4FBF-44F6-430E-B628-463FF36FAC02}"/>
              </a:ext>
            </a:extLst>
          </p:cNvPr>
          <p:cNvSpPr>
            <a:spLocks noGrp="1"/>
          </p:cNvSpPr>
          <p:nvPr>
            <p:ph idx="1"/>
          </p:nvPr>
        </p:nvSpPr>
        <p:spPr>
          <a:xfrm>
            <a:off x="1103243" y="1411358"/>
            <a:ext cx="10326757" cy="5297556"/>
          </a:xfrm>
        </p:spPr>
        <p:txBody>
          <a:bodyPr>
            <a:normAutofit/>
          </a:bodyPr>
          <a:lstStyle/>
          <a:p>
            <a:r>
              <a:rPr lang="en-IE" sz="2800" dirty="0"/>
              <a:t>C#’s </a:t>
            </a:r>
            <a:r>
              <a:rPr lang="en-IE" sz="2800" u="sng" dirty="0"/>
              <a:t>value types </a:t>
            </a:r>
            <a:r>
              <a:rPr lang="en-IE" sz="2800" dirty="0"/>
              <a:t>are further divided into </a:t>
            </a:r>
          </a:p>
          <a:p>
            <a:pPr lvl="1"/>
            <a:r>
              <a:rPr lang="en-IE" sz="2400" dirty="0">
                <a:solidFill>
                  <a:srgbClr val="00B050"/>
                </a:solidFill>
              </a:rPr>
              <a:t>simple types,</a:t>
            </a:r>
          </a:p>
          <a:p>
            <a:pPr lvl="1"/>
            <a:r>
              <a:rPr lang="en-IE" sz="2400" dirty="0">
                <a:solidFill>
                  <a:srgbClr val="00B050"/>
                </a:solidFill>
              </a:rPr>
              <a:t> </a:t>
            </a:r>
            <a:r>
              <a:rPr lang="en-IE" sz="2400" dirty="0" err="1">
                <a:solidFill>
                  <a:srgbClr val="00B050"/>
                </a:solidFill>
              </a:rPr>
              <a:t>enum</a:t>
            </a:r>
            <a:r>
              <a:rPr lang="en-IE" sz="2400" dirty="0">
                <a:solidFill>
                  <a:srgbClr val="00B050"/>
                </a:solidFill>
              </a:rPr>
              <a:t> types, </a:t>
            </a:r>
          </a:p>
          <a:p>
            <a:pPr lvl="1"/>
            <a:r>
              <a:rPr lang="en-IE" sz="2400" dirty="0">
                <a:solidFill>
                  <a:srgbClr val="00B050"/>
                </a:solidFill>
              </a:rPr>
              <a:t>struct types, and </a:t>
            </a:r>
          </a:p>
          <a:p>
            <a:pPr lvl="1"/>
            <a:r>
              <a:rPr lang="en-IE" sz="2400" dirty="0">
                <a:solidFill>
                  <a:srgbClr val="00B050"/>
                </a:solidFill>
              </a:rPr>
              <a:t>nullable value types. </a:t>
            </a:r>
          </a:p>
          <a:p>
            <a:r>
              <a:rPr lang="en-IE" sz="2800" dirty="0"/>
              <a:t>C#’s </a:t>
            </a:r>
            <a:r>
              <a:rPr lang="en-IE" sz="2800" u="sng" dirty="0"/>
              <a:t>reference types </a:t>
            </a:r>
            <a:r>
              <a:rPr lang="en-IE" sz="2800" dirty="0"/>
              <a:t>are further divided into </a:t>
            </a:r>
          </a:p>
          <a:p>
            <a:pPr lvl="1"/>
            <a:r>
              <a:rPr lang="en-IE" sz="2400" dirty="0">
                <a:solidFill>
                  <a:schemeClr val="accent4">
                    <a:lumMod val="75000"/>
                  </a:schemeClr>
                </a:solidFill>
              </a:rPr>
              <a:t>class types, </a:t>
            </a:r>
          </a:p>
          <a:p>
            <a:pPr lvl="1"/>
            <a:r>
              <a:rPr lang="en-IE" sz="2400" dirty="0">
                <a:solidFill>
                  <a:schemeClr val="accent4">
                    <a:lumMod val="75000"/>
                  </a:schemeClr>
                </a:solidFill>
              </a:rPr>
              <a:t>interface types, </a:t>
            </a:r>
          </a:p>
          <a:p>
            <a:pPr lvl="1"/>
            <a:r>
              <a:rPr lang="en-IE" sz="2400" dirty="0">
                <a:solidFill>
                  <a:schemeClr val="accent4">
                    <a:lumMod val="75000"/>
                  </a:schemeClr>
                </a:solidFill>
              </a:rPr>
              <a:t>array types, and </a:t>
            </a:r>
          </a:p>
          <a:p>
            <a:pPr lvl="1"/>
            <a:r>
              <a:rPr lang="en-IE" sz="2400" dirty="0">
                <a:solidFill>
                  <a:schemeClr val="accent4">
                    <a:lumMod val="75000"/>
                  </a:schemeClr>
                </a:solidFill>
              </a:rPr>
              <a:t>delegate types.</a:t>
            </a:r>
          </a:p>
        </p:txBody>
      </p:sp>
    </p:spTree>
    <p:extLst>
      <p:ext uri="{BB962C8B-B14F-4D97-AF65-F5344CB8AC3E}">
        <p14:creationId xmlns:p14="http://schemas.microsoft.com/office/powerpoint/2010/main" val="772165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B387FC74-8DB6-49FF-A9B2-22350FB24415}"/>
              </a:ext>
            </a:extLst>
          </p:cNvPr>
          <p:cNvPicPr>
            <a:picLocks noChangeAspect="1"/>
          </p:cNvPicPr>
          <p:nvPr/>
        </p:nvPicPr>
        <p:blipFill>
          <a:blip r:embed="rId2"/>
          <a:stretch>
            <a:fillRect/>
          </a:stretch>
        </p:blipFill>
        <p:spPr>
          <a:xfrm>
            <a:off x="1559158" y="0"/>
            <a:ext cx="6501477" cy="6713134"/>
          </a:xfrm>
          <a:prstGeom prst="rect">
            <a:avLst/>
          </a:prstGeom>
        </p:spPr>
      </p:pic>
    </p:spTree>
    <p:extLst>
      <p:ext uri="{BB962C8B-B14F-4D97-AF65-F5344CB8AC3E}">
        <p14:creationId xmlns:p14="http://schemas.microsoft.com/office/powerpoint/2010/main" val="2670705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30658CC-BCB4-4DB7-A8F0-24CBEA6867BF}"/>
              </a:ext>
            </a:extLst>
          </p:cNvPr>
          <p:cNvPicPr>
            <a:picLocks noChangeAspect="1"/>
          </p:cNvPicPr>
          <p:nvPr/>
        </p:nvPicPr>
        <p:blipFill>
          <a:blip r:embed="rId3"/>
          <a:stretch>
            <a:fillRect/>
          </a:stretch>
        </p:blipFill>
        <p:spPr>
          <a:xfrm>
            <a:off x="1210010" y="-1"/>
            <a:ext cx="9226077" cy="6791123"/>
          </a:xfrm>
          <a:prstGeom prst="rect">
            <a:avLst/>
          </a:prstGeom>
        </p:spPr>
      </p:pic>
    </p:spTree>
    <p:extLst>
      <p:ext uri="{BB962C8B-B14F-4D97-AF65-F5344CB8AC3E}">
        <p14:creationId xmlns:p14="http://schemas.microsoft.com/office/powerpoint/2010/main" val="221161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2B348E-802B-4CDF-837B-67626F95C8B2}"/>
              </a:ext>
            </a:extLst>
          </p:cNvPr>
          <p:cNvSpPr>
            <a:spLocks noGrp="1"/>
          </p:cNvSpPr>
          <p:nvPr>
            <p:ph type="title"/>
          </p:nvPr>
        </p:nvSpPr>
        <p:spPr>
          <a:xfrm>
            <a:off x="1251678" y="382385"/>
            <a:ext cx="10178322" cy="770554"/>
          </a:xfrm>
        </p:spPr>
        <p:txBody>
          <a:bodyPr>
            <a:normAutofit fontScale="90000"/>
          </a:bodyPr>
          <a:lstStyle/>
          <a:p>
            <a:r>
              <a:rPr lang="en-IE" dirty="0"/>
              <a:t>C# datatypes</a:t>
            </a:r>
          </a:p>
        </p:txBody>
      </p:sp>
      <p:sp>
        <p:nvSpPr>
          <p:cNvPr id="3" name="Content Placeholder 2">
            <a:extLst>
              <a:ext uri="{FF2B5EF4-FFF2-40B4-BE49-F238E27FC236}">
                <a16:creationId xmlns="" xmlns:a16="http://schemas.microsoft.com/office/drawing/2014/main" id="{C72E3EDE-152D-424C-845A-929F80187A46}"/>
              </a:ext>
            </a:extLst>
          </p:cNvPr>
          <p:cNvSpPr>
            <a:spLocks noGrp="1"/>
          </p:cNvSpPr>
          <p:nvPr>
            <p:ph idx="1"/>
          </p:nvPr>
        </p:nvSpPr>
        <p:spPr>
          <a:xfrm>
            <a:off x="1162226" y="1078667"/>
            <a:ext cx="10526192" cy="5396948"/>
          </a:xfrm>
        </p:spPr>
        <p:txBody>
          <a:bodyPr>
            <a:noAutofit/>
          </a:bodyPr>
          <a:lstStyle/>
          <a:p>
            <a:pPr>
              <a:lnSpc>
                <a:spcPct val="170000"/>
              </a:lnSpc>
            </a:pPr>
            <a:r>
              <a:rPr lang="en-IE" sz="2300" dirty="0"/>
              <a:t>The </a:t>
            </a:r>
            <a:r>
              <a:rPr lang="en-IE" sz="2300" b="1" dirty="0">
                <a:solidFill>
                  <a:srgbClr val="002060"/>
                </a:solidFill>
              </a:rPr>
              <a:t>eight integral types </a:t>
            </a:r>
            <a:r>
              <a:rPr lang="en-IE" sz="2300" dirty="0"/>
              <a:t>provide support for 8-bit, 16-bit, 32-bit, and 64-bit values in signed or unsigned form.</a:t>
            </a:r>
          </a:p>
          <a:p>
            <a:pPr>
              <a:lnSpc>
                <a:spcPct val="170000"/>
              </a:lnSpc>
            </a:pPr>
            <a:r>
              <a:rPr lang="en-IE" sz="2300" dirty="0"/>
              <a:t>The </a:t>
            </a:r>
            <a:r>
              <a:rPr lang="en-IE" sz="2300" b="1" dirty="0">
                <a:solidFill>
                  <a:srgbClr val="002060"/>
                </a:solidFill>
              </a:rPr>
              <a:t>two floating-point types, float and double</a:t>
            </a:r>
            <a:r>
              <a:rPr lang="en-IE" sz="2300" dirty="0"/>
              <a:t>, are represented using the 32-bit single-precision and 64-bit double-precision formats, respectively.</a:t>
            </a:r>
          </a:p>
          <a:p>
            <a:pPr>
              <a:lnSpc>
                <a:spcPct val="170000"/>
              </a:lnSpc>
            </a:pPr>
            <a:r>
              <a:rPr lang="en-IE" sz="2300" dirty="0"/>
              <a:t>The </a:t>
            </a:r>
            <a:r>
              <a:rPr lang="en-IE" sz="2300" b="1" dirty="0">
                <a:solidFill>
                  <a:srgbClr val="002060"/>
                </a:solidFill>
              </a:rPr>
              <a:t>decimal type </a:t>
            </a:r>
            <a:r>
              <a:rPr lang="en-IE" sz="2300" dirty="0"/>
              <a:t>is a 128-bit data type suitable for financial and monetary calculations.</a:t>
            </a:r>
          </a:p>
          <a:p>
            <a:pPr>
              <a:lnSpc>
                <a:spcPct val="170000"/>
              </a:lnSpc>
            </a:pPr>
            <a:r>
              <a:rPr lang="en-IE" sz="2300" dirty="0"/>
              <a:t>C#’s </a:t>
            </a:r>
            <a:r>
              <a:rPr lang="en-IE" sz="2300" b="1" dirty="0">
                <a:solidFill>
                  <a:srgbClr val="002060"/>
                </a:solidFill>
              </a:rPr>
              <a:t>bool type </a:t>
            </a:r>
            <a:r>
              <a:rPr lang="en-IE" sz="2300" dirty="0"/>
              <a:t>is used to represent Boolean values—values that are either true or false.</a:t>
            </a:r>
          </a:p>
          <a:p>
            <a:pPr>
              <a:lnSpc>
                <a:spcPct val="170000"/>
              </a:lnSpc>
            </a:pPr>
            <a:r>
              <a:rPr lang="en-IE" sz="2300" b="1" dirty="0">
                <a:solidFill>
                  <a:srgbClr val="002060"/>
                </a:solidFill>
              </a:rPr>
              <a:t>Character and string </a:t>
            </a:r>
            <a:r>
              <a:rPr lang="en-IE" sz="2300" dirty="0"/>
              <a:t>processing in C# uses Unicode encoding. </a:t>
            </a:r>
          </a:p>
        </p:txBody>
      </p:sp>
    </p:spTree>
    <p:extLst>
      <p:ext uri="{BB962C8B-B14F-4D97-AF65-F5344CB8AC3E}">
        <p14:creationId xmlns:p14="http://schemas.microsoft.com/office/powerpoint/2010/main" val="1848183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7737" y="73788"/>
            <a:ext cx="9636463" cy="6675202"/>
          </a:xfrm>
          <a:prstGeom prst="rect">
            <a:avLst/>
          </a:prstGeom>
        </p:spPr>
      </p:pic>
    </p:spTree>
    <p:extLst>
      <p:ext uri="{BB962C8B-B14F-4D97-AF65-F5344CB8AC3E}">
        <p14:creationId xmlns:p14="http://schemas.microsoft.com/office/powerpoint/2010/main" val="154109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Building the first console application</a:t>
            </a:r>
          </a:p>
        </p:txBody>
      </p:sp>
    </p:spTree>
    <p:extLst>
      <p:ext uri="{BB962C8B-B14F-4D97-AF65-F5344CB8AC3E}">
        <p14:creationId xmlns:p14="http://schemas.microsoft.com/office/powerpoint/2010/main" val="3892861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 Data Types-</a:t>
            </a:r>
            <a:r>
              <a:rPr lang="en-IE" sz="5400" dirty="0"/>
              <a:t>Alias vs </a:t>
            </a:r>
            <a:r>
              <a:rPr lang="en-IE" sz="5400" dirty="0" err="1"/>
              <a:t>.Net</a:t>
            </a:r>
            <a:r>
              <a:rPr lang="en-IE" sz="5400" dirty="0"/>
              <a:t> Type</a:t>
            </a:r>
            <a:endParaRPr lang="en-IE" dirty="0"/>
          </a:p>
        </p:txBody>
      </p:sp>
      <p:sp>
        <p:nvSpPr>
          <p:cNvPr id="3" name="Content Placeholder 2"/>
          <p:cNvSpPr>
            <a:spLocks noGrp="1"/>
          </p:cNvSpPr>
          <p:nvPr>
            <p:ph idx="1"/>
          </p:nvPr>
        </p:nvSpPr>
        <p:spPr>
          <a:xfrm>
            <a:off x="1053548" y="1401417"/>
            <a:ext cx="10376452" cy="5074198"/>
          </a:xfrm>
        </p:spPr>
        <p:txBody>
          <a:bodyPr>
            <a:normAutofit/>
          </a:bodyPr>
          <a:lstStyle/>
          <a:p>
            <a:pPr>
              <a:lnSpc>
                <a:spcPct val="150000"/>
              </a:lnSpc>
            </a:pPr>
            <a:r>
              <a:rPr lang="en-IE" sz="3200" dirty="0"/>
              <a:t>In the above table of data types, first column is for data type </a:t>
            </a:r>
            <a:r>
              <a:rPr lang="en-IE" sz="3200" b="1" dirty="0">
                <a:solidFill>
                  <a:srgbClr val="002060"/>
                </a:solidFill>
              </a:rPr>
              <a:t>alias</a:t>
            </a:r>
            <a:r>
              <a:rPr lang="en-IE" sz="3200" dirty="0"/>
              <a:t> and second column is actual </a:t>
            </a:r>
            <a:r>
              <a:rPr lang="en-IE" sz="3200" b="1" dirty="0" err="1">
                <a:solidFill>
                  <a:srgbClr val="002060"/>
                </a:solidFill>
              </a:rPr>
              <a:t>.Net</a:t>
            </a:r>
            <a:r>
              <a:rPr lang="en-IE" sz="3200" b="1" dirty="0">
                <a:solidFill>
                  <a:srgbClr val="002060"/>
                </a:solidFill>
              </a:rPr>
              <a:t> type </a:t>
            </a:r>
            <a:r>
              <a:rPr lang="en-IE" sz="3200" dirty="0"/>
              <a:t>name. </a:t>
            </a:r>
          </a:p>
          <a:p>
            <a:pPr>
              <a:lnSpc>
                <a:spcPct val="150000"/>
              </a:lnSpc>
            </a:pPr>
            <a:r>
              <a:rPr lang="en-IE" sz="3200" dirty="0"/>
              <a:t>For example, </a:t>
            </a:r>
            <a:r>
              <a:rPr lang="en-IE" sz="3200" dirty="0" err="1"/>
              <a:t>int</a:t>
            </a:r>
            <a:r>
              <a:rPr lang="en-IE" sz="3200" dirty="0"/>
              <a:t> is an alias (or short name) for Int32. Int32 is a structure </a:t>
            </a:r>
            <a:r>
              <a:rPr lang="en-IE" sz="3200" b="1" dirty="0">
                <a:solidFill>
                  <a:srgbClr val="002060"/>
                </a:solidFill>
              </a:rPr>
              <a:t>defined</a:t>
            </a:r>
            <a:r>
              <a:rPr lang="en-IE" sz="3200" dirty="0"/>
              <a:t> in </a:t>
            </a:r>
            <a:r>
              <a:rPr lang="en-IE" sz="3200" b="1" dirty="0">
                <a:solidFill>
                  <a:srgbClr val="002060"/>
                </a:solidFill>
              </a:rPr>
              <a:t>System namespace</a:t>
            </a:r>
            <a:r>
              <a:rPr lang="en-IE" sz="3200" dirty="0"/>
              <a:t>. The same way, string represents the String class.</a:t>
            </a:r>
          </a:p>
        </p:txBody>
      </p:sp>
    </p:spTree>
    <p:extLst>
      <p:ext uri="{BB962C8B-B14F-4D97-AF65-F5344CB8AC3E}">
        <p14:creationId xmlns:p14="http://schemas.microsoft.com/office/powerpoint/2010/main" val="3081341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4FF74C-C4C0-47E4-941F-9C522870C7F3}"/>
              </a:ext>
            </a:extLst>
          </p:cNvPr>
          <p:cNvSpPr>
            <a:spLocks noGrp="1"/>
          </p:cNvSpPr>
          <p:nvPr>
            <p:ph type="title"/>
          </p:nvPr>
        </p:nvSpPr>
        <p:spPr>
          <a:xfrm>
            <a:off x="1251678" y="382385"/>
            <a:ext cx="10178322" cy="1207876"/>
          </a:xfrm>
        </p:spPr>
        <p:txBody>
          <a:bodyPr/>
          <a:lstStyle/>
          <a:p>
            <a:r>
              <a:rPr lang="en-IE" dirty="0"/>
              <a:t>C# Data Types-Alias vs </a:t>
            </a:r>
            <a:r>
              <a:rPr lang="en-IE" dirty="0" err="1"/>
              <a:t>.Net</a:t>
            </a:r>
            <a:r>
              <a:rPr lang="en-IE" dirty="0"/>
              <a:t> Type</a:t>
            </a:r>
          </a:p>
        </p:txBody>
      </p:sp>
      <p:sp>
        <p:nvSpPr>
          <p:cNvPr id="3" name="Content Placeholder 2">
            <a:extLst>
              <a:ext uri="{FF2B5EF4-FFF2-40B4-BE49-F238E27FC236}">
                <a16:creationId xmlns="" xmlns:a16="http://schemas.microsoft.com/office/drawing/2014/main" id="{618C4E7D-9B61-4CDF-816D-18F2C9DD6CC3}"/>
              </a:ext>
            </a:extLst>
          </p:cNvPr>
          <p:cNvSpPr>
            <a:spLocks noGrp="1"/>
          </p:cNvSpPr>
          <p:nvPr>
            <p:ph idx="1"/>
          </p:nvPr>
        </p:nvSpPr>
        <p:spPr>
          <a:xfrm>
            <a:off x="1251678" y="1779105"/>
            <a:ext cx="10178322" cy="4100488"/>
          </a:xfrm>
        </p:spPr>
        <p:txBody>
          <a:bodyPr>
            <a:normAutofit fontScale="92500"/>
          </a:bodyPr>
          <a:lstStyle/>
          <a:p>
            <a:pPr>
              <a:lnSpc>
                <a:spcPct val="150000"/>
              </a:lnSpc>
            </a:pPr>
            <a:r>
              <a:rPr lang="en-IE" sz="3200" dirty="0"/>
              <a:t>The C# type keywords and their aliases are interchangeable. </a:t>
            </a:r>
          </a:p>
          <a:p>
            <a:pPr>
              <a:lnSpc>
                <a:spcPct val="150000"/>
              </a:lnSpc>
            </a:pPr>
            <a:r>
              <a:rPr lang="en-IE" sz="3200" dirty="0"/>
              <a:t>For example, you can declare an integer variable by using either of the following declarations:</a:t>
            </a:r>
          </a:p>
          <a:p>
            <a:endParaRPr lang="en-IE" dirty="0"/>
          </a:p>
          <a:p>
            <a:pPr lvl="2"/>
            <a:r>
              <a:rPr lang="en-IE" sz="3200" i="1" dirty="0" err="1">
                <a:solidFill>
                  <a:srgbClr val="002060"/>
                </a:solidFill>
              </a:rPr>
              <a:t>int</a:t>
            </a:r>
            <a:r>
              <a:rPr lang="en-IE" sz="3200" i="1" dirty="0">
                <a:solidFill>
                  <a:srgbClr val="002060"/>
                </a:solidFill>
              </a:rPr>
              <a:t> x = 123;  </a:t>
            </a:r>
          </a:p>
          <a:p>
            <a:pPr lvl="2"/>
            <a:r>
              <a:rPr lang="en-IE" sz="3200" i="1" dirty="0">
                <a:solidFill>
                  <a:srgbClr val="002060"/>
                </a:solidFill>
              </a:rPr>
              <a:t>System.Int32 x = 123; </a:t>
            </a:r>
          </a:p>
        </p:txBody>
      </p:sp>
    </p:spTree>
    <p:extLst>
      <p:ext uri="{BB962C8B-B14F-4D97-AF65-F5344CB8AC3E}">
        <p14:creationId xmlns:p14="http://schemas.microsoft.com/office/powerpoint/2010/main" val="4042968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null value</a:t>
            </a:r>
            <a:br>
              <a:rPr lang="en-IE" dirty="0"/>
            </a:br>
            <a:endParaRPr lang="en-IE" dirty="0"/>
          </a:p>
        </p:txBody>
      </p:sp>
      <p:sp>
        <p:nvSpPr>
          <p:cNvPr id="3" name="Content Placeholder 2"/>
          <p:cNvSpPr>
            <a:spLocks noGrp="1"/>
          </p:cNvSpPr>
          <p:nvPr>
            <p:ph idx="1"/>
          </p:nvPr>
        </p:nvSpPr>
        <p:spPr>
          <a:xfrm>
            <a:off x="1152939" y="1570383"/>
            <a:ext cx="10277061" cy="4309209"/>
          </a:xfrm>
        </p:spPr>
        <p:txBody>
          <a:bodyPr>
            <a:normAutofit/>
          </a:bodyPr>
          <a:lstStyle/>
          <a:p>
            <a:r>
              <a:rPr lang="en-IE" sz="2400" dirty="0"/>
              <a:t>Reference types have null value by default, when they are not initialized. </a:t>
            </a:r>
          </a:p>
          <a:p>
            <a:r>
              <a:rPr lang="en-IE" sz="2400" dirty="0"/>
              <a:t>For example, a string variable (or any other variable of reference type datatype) without a value assigned to it. In this case, it has a null value, meaning it doesn't point to any other memory location, because it has no value yet.</a:t>
            </a:r>
          </a:p>
        </p:txBody>
      </p:sp>
      <p:pic>
        <p:nvPicPr>
          <p:cNvPr id="4" name="Picture 3"/>
          <p:cNvPicPr>
            <a:picLocks noChangeAspect="1"/>
          </p:cNvPicPr>
          <p:nvPr/>
        </p:nvPicPr>
        <p:blipFill>
          <a:blip r:embed="rId2"/>
          <a:stretch>
            <a:fillRect/>
          </a:stretch>
        </p:blipFill>
        <p:spPr>
          <a:xfrm>
            <a:off x="2946256" y="4065443"/>
            <a:ext cx="6467908" cy="2301464"/>
          </a:xfrm>
          <a:prstGeom prst="rect">
            <a:avLst/>
          </a:prstGeom>
        </p:spPr>
      </p:pic>
    </p:spTree>
    <p:extLst>
      <p:ext uri="{BB962C8B-B14F-4D97-AF65-F5344CB8AC3E}">
        <p14:creationId xmlns:p14="http://schemas.microsoft.com/office/powerpoint/2010/main" val="3956355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null value</a:t>
            </a:r>
            <a:br>
              <a:rPr lang="en-IE" dirty="0"/>
            </a:br>
            <a:endParaRPr lang="en-IE" dirty="0"/>
          </a:p>
        </p:txBody>
      </p:sp>
      <p:sp>
        <p:nvSpPr>
          <p:cNvPr id="3" name="Content Placeholder 2"/>
          <p:cNvSpPr>
            <a:spLocks noGrp="1"/>
          </p:cNvSpPr>
          <p:nvPr>
            <p:ph idx="1"/>
          </p:nvPr>
        </p:nvSpPr>
        <p:spPr>
          <a:xfrm>
            <a:off x="1133061" y="1540565"/>
            <a:ext cx="10296939" cy="4339027"/>
          </a:xfrm>
        </p:spPr>
        <p:txBody>
          <a:bodyPr>
            <a:normAutofit/>
          </a:bodyPr>
          <a:lstStyle/>
          <a:p>
            <a:r>
              <a:rPr lang="en-IE" sz="2400" dirty="0"/>
              <a:t>A value type variable cannot be null because it holds a value not a memory address. </a:t>
            </a:r>
          </a:p>
          <a:p>
            <a:r>
              <a:rPr lang="en-IE" sz="2400" dirty="0"/>
              <a:t>However, value type variables must be assigned some value before use. The compiler will give an error if you try to use a local value type variable without assigning a value to it.</a:t>
            </a:r>
          </a:p>
        </p:txBody>
      </p:sp>
      <p:pic>
        <p:nvPicPr>
          <p:cNvPr id="4" name="Picture 3"/>
          <p:cNvPicPr>
            <a:picLocks noChangeAspect="1"/>
          </p:cNvPicPr>
          <p:nvPr/>
        </p:nvPicPr>
        <p:blipFill>
          <a:blip r:embed="rId2"/>
          <a:stretch>
            <a:fillRect/>
          </a:stretch>
        </p:blipFill>
        <p:spPr>
          <a:xfrm>
            <a:off x="5505370" y="3428999"/>
            <a:ext cx="4344308" cy="3421455"/>
          </a:xfrm>
          <a:prstGeom prst="rect">
            <a:avLst/>
          </a:prstGeom>
        </p:spPr>
      </p:pic>
    </p:spTree>
    <p:extLst>
      <p:ext uri="{BB962C8B-B14F-4D97-AF65-F5344CB8AC3E}">
        <p14:creationId xmlns:p14="http://schemas.microsoft.com/office/powerpoint/2010/main" val="4256605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null value</a:t>
            </a:r>
            <a:br>
              <a:rPr lang="en-IE" dirty="0"/>
            </a:br>
            <a:endParaRPr lang="en-IE" dirty="0"/>
          </a:p>
        </p:txBody>
      </p:sp>
      <p:sp>
        <p:nvSpPr>
          <p:cNvPr id="3" name="Content Placeholder 2"/>
          <p:cNvSpPr>
            <a:spLocks noGrp="1"/>
          </p:cNvSpPr>
          <p:nvPr>
            <p:ph idx="1"/>
          </p:nvPr>
        </p:nvSpPr>
        <p:spPr>
          <a:xfrm>
            <a:off x="1092652" y="1495400"/>
            <a:ext cx="5477113" cy="5174672"/>
          </a:xfrm>
        </p:spPr>
        <p:txBody>
          <a:bodyPr>
            <a:normAutofit lnSpcReduction="10000"/>
          </a:bodyPr>
          <a:lstStyle/>
          <a:p>
            <a:pPr>
              <a:lnSpc>
                <a:spcPct val="150000"/>
              </a:lnSpc>
            </a:pPr>
            <a:r>
              <a:rPr lang="en-IE" sz="2800" dirty="0"/>
              <a:t>However, value type field in a class can be declared without initialization (field not a local variable in the function) . </a:t>
            </a:r>
          </a:p>
          <a:p>
            <a:pPr>
              <a:lnSpc>
                <a:spcPct val="150000"/>
              </a:lnSpc>
            </a:pPr>
            <a:r>
              <a:rPr lang="en-IE" sz="2800" dirty="0"/>
              <a:t>It will have a default value if not assigned any value, e.g., </a:t>
            </a:r>
            <a:r>
              <a:rPr lang="en-IE" sz="2800" dirty="0" err="1"/>
              <a:t>int</a:t>
            </a:r>
            <a:r>
              <a:rPr lang="en-IE" sz="2800" dirty="0"/>
              <a:t> will have 0, </a:t>
            </a:r>
            <a:r>
              <a:rPr lang="en-IE" sz="2800" dirty="0" err="1"/>
              <a:t>boolean</a:t>
            </a:r>
            <a:r>
              <a:rPr lang="en-IE" sz="2800" dirty="0"/>
              <a:t> will have false and so on.</a:t>
            </a:r>
          </a:p>
        </p:txBody>
      </p:sp>
      <p:pic>
        <p:nvPicPr>
          <p:cNvPr id="5" name="Picture 4">
            <a:extLst>
              <a:ext uri="{FF2B5EF4-FFF2-40B4-BE49-F238E27FC236}">
                <a16:creationId xmlns="" xmlns:a16="http://schemas.microsoft.com/office/drawing/2014/main" id="{7E8B27C0-C23B-44B4-9124-5FF467693335}"/>
              </a:ext>
            </a:extLst>
          </p:cNvPr>
          <p:cNvPicPr>
            <a:picLocks noChangeAspect="1"/>
          </p:cNvPicPr>
          <p:nvPr/>
        </p:nvPicPr>
        <p:blipFill>
          <a:blip r:embed="rId2"/>
          <a:stretch>
            <a:fillRect/>
          </a:stretch>
        </p:blipFill>
        <p:spPr>
          <a:xfrm>
            <a:off x="7204833" y="1128451"/>
            <a:ext cx="4600575" cy="5353050"/>
          </a:xfrm>
          <a:prstGeom prst="rect">
            <a:avLst/>
          </a:prstGeom>
        </p:spPr>
      </p:pic>
    </p:spTree>
    <p:extLst>
      <p:ext uri="{BB962C8B-B14F-4D97-AF65-F5344CB8AC3E}">
        <p14:creationId xmlns:p14="http://schemas.microsoft.com/office/powerpoint/2010/main" val="365811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Type conversions</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718841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4B902-EC1D-471B-9076-03C0CCCBB156}"/>
              </a:ext>
            </a:extLst>
          </p:cNvPr>
          <p:cNvSpPr>
            <a:spLocks noGrp="1"/>
          </p:cNvSpPr>
          <p:nvPr>
            <p:ph type="title"/>
          </p:nvPr>
        </p:nvSpPr>
        <p:spPr/>
        <p:txBody>
          <a:bodyPr/>
          <a:lstStyle/>
          <a:p>
            <a:r>
              <a:rPr lang="en-IE" dirty="0"/>
              <a:t>Type conversion </a:t>
            </a:r>
          </a:p>
        </p:txBody>
      </p:sp>
      <p:sp>
        <p:nvSpPr>
          <p:cNvPr id="3" name="Content Placeholder 2">
            <a:extLst>
              <a:ext uri="{FF2B5EF4-FFF2-40B4-BE49-F238E27FC236}">
                <a16:creationId xmlns="" xmlns:a16="http://schemas.microsoft.com/office/drawing/2014/main" id="{183CB836-A8F0-46AD-A527-2E708EA76EA1}"/>
              </a:ext>
            </a:extLst>
          </p:cNvPr>
          <p:cNvSpPr>
            <a:spLocks noGrp="1"/>
          </p:cNvSpPr>
          <p:nvPr>
            <p:ph idx="1"/>
          </p:nvPr>
        </p:nvSpPr>
        <p:spPr>
          <a:xfrm>
            <a:off x="1251677" y="1341782"/>
            <a:ext cx="10396983" cy="5516217"/>
          </a:xfrm>
        </p:spPr>
        <p:txBody>
          <a:bodyPr>
            <a:normAutofit fontScale="92500"/>
          </a:bodyPr>
          <a:lstStyle/>
          <a:p>
            <a:pPr>
              <a:lnSpc>
                <a:spcPct val="150000"/>
              </a:lnSpc>
            </a:pPr>
            <a:r>
              <a:rPr lang="en-IE" sz="2800" dirty="0"/>
              <a:t>Type conversion is converting one type of data to another type. It is also known as </a:t>
            </a:r>
            <a:r>
              <a:rPr lang="en-IE" sz="2800" b="1" dirty="0">
                <a:solidFill>
                  <a:srgbClr val="002060"/>
                </a:solidFill>
              </a:rPr>
              <a:t>Type Casting</a:t>
            </a:r>
            <a:r>
              <a:rPr lang="en-IE" sz="2800" dirty="0"/>
              <a:t>. In C#, type casting has two forms −</a:t>
            </a:r>
          </a:p>
          <a:p>
            <a:pPr>
              <a:lnSpc>
                <a:spcPct val="150000"/>
              </a:lnSpc>
            </a:pPr>
            <a:r>
              <a:rPr lang="en-IE" sz="2800" b="1" dirty="0">
                <a:solidFill>
                  <a:schemeClr val="accent4">
                    <a:lumMod val="75000"/>
                  </a:schemeClr>
                </a:solidFill>
              </a:rPr>
              <a:t>Implicit type conversion </a:t>
            </a:r>
            <a:r>
              <a:rPr lang="en-IE" sz="2800" dirty="0"/>
              <a:t>− These conversions are </a:t>
            </a:r>
            <a:r>
              <a:rPr lang="en-IE" sz="2800" b="1" u="sng" dirty="0">
                <a:solidFill>
                  <a:schemeClr val="accent1">
                    <a:lumMod val="75000"/>
                  </a:schemeClr>
                </a:solidFill>
              </a:rPr>
              <a:t>performed by C# </a:t>
            </a:r>
            <a:r>
              <a:rPr lang="en-IE" sz="2800" dirty="0"/>
              <a:t>in a type-safe manner. For example are, conversions from smaller to larger integral types and conversions from derived classes to base classes.</a:t>
            </a:r>
          </a:p>
          <a:p>
            <a:pPr>
              <a:lnSpc>
                <a:spcPct val="150000"/>
              </a:lnSpc>
            </a:pPr>
            <a:r>
              <a:rPr lang="en-IE" sz="2800" b="1" dirty="0">
                <a:solidFill>
                  <a:schemeClr val="accent4">
                    <a:lumMod val="75000"/>
                  </a:schemeClr>
                </a:solidFill>
              </a:rPr>
              <a:t>Explicit type conversion </a:t>
            </a:r>
            <a:r>
              <a:rPr lang="en-IE" sz="2800" dirty="0"/>
              <a:t>− These conversions are done </a:t>
            </a:r>
            <a:r>
              <a:rPr lang="en-IE" sz="2800" b="1" u="sng" dirty="0">
                <a:solidFill>
                  <a:schemeClr val="accent1">
                    <a:lumMod val="75000"/>
                  </a:schemeClr>
                </a:solidFill>
              </a:rPr>
              <a:t>explicitly by users</a:t>
            </a:r>
            <a:r>
              <a:rPr lang="en-IE" sz="2800" u="sng" dirty="0"/>
              <a:t> </a:t>
            </a:r>
            <a:r>
              <a:rPr lang="en-IE" sz="2800" dirty="0"/>
              <a:t>using the pre-defined functions. Explicit conversions require a cast operator.</a:t>
            </a:r>
          </a:p>
        </p:txBody>
      </p:sp>
    </p:spTree>
    <p:extLst>
      <p:ext uri="{BB962C8B-B14F-4D97-AF65-F5344CB8AC3E}">
        <p14:creationId xmlns:p14="http://schemas.microsoft.com/office/powerpoint/2010/main" val="2925021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B144E8-01C9-460C-90BF-18FD281DA2B9}"/>
              </a:ext>
            </a:extLst>
          </p:cNvPr>
          <p:cNvSpPr>
            <a:spLocks noGrp="1"/>
          </p:cNvSpPr>
          <p:nvPr>
            <p:ph type="title"/>
          </p:nvPr>
        </p:nvSpPr>
        <p:spPr>
          <a:xfrm>
            <a:off x="1251678" y="382385"/>
            <a:ext cx="10178322" cy="730798"/>
          </a:xfrm>
        </p:spPr>
        <p:txBody>
          <a:bodyPr>
            <a:normAutofit fontScale="90000"/>
          </a:bodyPr>
          <a:lstStyle/>
          <a:p>
            <a:r>
              <a:rPr lang="en-IE" dirty="0"/>
              <a:t>Type conversion </a:t>
            </a:r>
          </a:p>
        </p:txBody>
      </p:sp>
      <p:sp>
        <p:nvSpPr>
          <p:cNvPr id="3" name="Content Placeholder 2">
            <a:extLst>
              <a:ext uri="{FF2B5EF4-FFF2-40B4-BE49-F238E27FC236}">
                <a16:creationId xmlns="" xmlns:a16="http://schemas.microsoft.com/office/drawing/2014/main" id="{1B349090-8300-4645-9B78-E819F6598585}"/>
              </a:ext>
            </a:extLst>
          </p:cNvPr>
          <p:cNvSpPr>
            <a:spLocks noGrp="1"/>
          </p:cNvSpPr>
          <p:nvPr>
            <p:ph idx="1"/>
          </p:nvPr>
        </p:nvSpPr>
        <p:spPr>
          <a:xfrm>
            <a:off x="1251678" y="1411357"/>
            <a:ext cx="10178322" cy="4468235"/>
          </a:xfrm>
        </p:spPr>
        <p:txBody>
          <a:bodyPr/>
          <a:lstStyle/>
          <a:p>
            <a:r>
              <a:rPr lang="en-IE" sz="2800" dirty="0"/>
              <a:t>For instance, the conversion from type </a:t>
            </a:r>
            <a:r>
              <a:rPr lang="en-IE" sz="2800" dirty="0" err="1"/>
              <a:t>int</a:t>
            </a:r>
            <a:r>
              <a:rPr lang="en-IE" sz="2800" dirty="0"/>
              <a:t> to type long is </a:t>
            </a:r>
            <a:r>
              <a:rPr lang="en-IE" sz="2800" dirty="0">
                <a:solidFill>
                  <a:srgbClr val="00B0F0"/>
                </a:solidFill>
              </a:rPr>
              <a:t>implicit</a:t>
            </a:r>
            <a:r>
              <a:rPr lang="en-IE" sz="2800" dirty="0"/>
              <a:t>, so expressions of type </a:t>
            </a:r>
            <a:r>
              <a:rPr lang="en-IE" sz="2800" dirty="0" err="1"/>
              <a:t>int</a:t>
            </a:r>
            <a:r>
              <a:rPr lang="en-IE" sz="2800" dirty="0"/>
              <a:t> can implicitly be treated as type long.</a:t>
            </a:r>
          </a:p>
          <a:p>
            <a:r>
              <a:rPr lang="en-IE" sz="2800" dirty="0"/>
              <a:t> The opposite conversion, from type long to type </a:t>
            </a:r>
            <a:r>
              <a:rPr lang="en-IE" sz="2800" dirty="0" err="1"/>
              <a:t>int</a:t>
            </a:r>
            <a:r>
              <a:rPr lang="en-IE" sz="2800" dirty="0"/>
              <a:t>, is </a:t>
            </a:r>
            <a:r>
              <a:rPr lang="en-IE" sz="2800" dirty="0">
                <a:solidFill>
                  <a:srgbClr val="00B0F0"/>
                </a:solidFill>
              </a:rPr>
              <a:t>explicit</a:t>
            </a:r>
            <a:r>
              <a:rPr lang="en-IE" sz="2800" dirty="0"/>
              <a:t> and so an explicit cast is required.</a:t>
            </a:r>
          </a:p>
          <a:p>
            <a:endParaRPr lang="en-IE" dirty="0"/>
          </a:p>
        </p:txBody>
      </p:sp>
      <p:sp>
        <p:nvSpPr>
          <p:cNvPr id="5" name="Rectangle 4">
            <a:extLst>
              <a:ext uri="{FF2B5EF4-FFF2-40B4-BE49-F238E27FC236}">
                <a16:creationId xmlns="" xmlns:a16="http://schemas.microsoft.com/office/drawing/2014/main" id="{90B0F444-10E6-45BF-8EAA-3559C646F092}"/>
              </a:ext>
            </a:extLst>
          </p:cNvPr>
          <p:cNvSpPr/>
          <p:nvPr/>
        </p:nvSpPr>
        <p:spPr>
          <a:xfrm>
            <a:off x="1550504" y="3986600"/>
            <a:ext cx="9233453" cy="1955407"/>
          </a:xfrm>
          <a:prstGeom prst="rect">
            <a:avLst/>
          </a:prstGeom>
        </p:spPr>
        <p:txBody>
          <a:bodyPr wrap="square">
            <a:spAutoFit/>
          </a:bodyPr>
          <a:lstStyle/>
          <a:p>
            <a:pPr>
              <a:lnSpc>
                <a:spcPct val="150000"/>
              </a:lnSpc>
            </a:pPr>
            <a:r>
              <a:rPr lang="en-IE" sz="2800" b="1" dirty="0" err="1">
                <a:solidFill>
                  <a:schemeClr val="accent4">
                    <a:lumMod val="75000"/>
                  </a:schemeClr>
                </a:solidFill>
              </a:rPr>
              <a:t>int</a:t>
            </a:r>
            <a:r>
              <a:rPr lang="en-IE" sz="2800" b="1" dirty="0">
                <a:solidFill>
                  <a:schemeClr val="accent4">
                    <a:lumMod val="75000"/>
                  </a:schemeClr>
                </a:solidFill>
              </a:rPr>
              <a:t> a = 123;</a:t>
            </a:r>
          </a:p>
          <a:p>
            <a:pPr>
              <a:lnSpc>
                <a:spcPct val="150000"/>
              </a:lnSpc>
            </a:pPr>
            <a:r>
              <a:rPr lang="en-IE" sz="2800" b="1" dirty="0">
                <a:solidFill>
                  <a:schemeClr val="accent4">
                    <a:lumMod val="75000"/>
                  </a:schemeClr>
                </a:solidFill>
              </a:rPr>
              <a:t>long b = a;         // implicit conversion from </a:t>
            </a:r>
            <a:r>
              <a:rPr lang="en-IE" sz="2800" b="1" dirty="0" err="1">
                <a:solidFill>
                  <a:schemeClr val="accent4">
                    <a:lumMod val="75000"/>
                  </a:schemeClr>
                </a:solidFill>
              </a:rPr>
              <a:t>int</a:t>
            </a:r>
            <a:r>
              <a:rPr lang="en-IE" sz="2800" b="1" dirty="0">
                <a:solidFill>
                  <a:schemeClr val="accent4">
                    <a:lumMod val="75000"/>
                  </a:schemeClr>
                </a:solidFill>
              </a:rPr>
              <a:t> to long</a:t>
            </a:r>
          </a:p>
          <a:p>
            <a:pPr>
              <a:lnSpc>
                <a:spcPct val="150000"/>
              </a:lnSpc>
            </a:pPr>
            <a:r>
              <a:rPr lang="en-IE" sz="2800" b="1" dirty="0" err="1">
                <a:solidFill>
                  <a:schemeClr val="accent4">
                    <a:lumMod val="75000"/>
                  </a:schemeClr>
                </a:solidFill>
              </a:rPr>
              <a:t>int</a:t>
            </a:r>
            <a:r>
              <a:rPr lang="en-IE" sz="2800" b="1" dirty="0">
                <a:solidFill>
                  <a:schemeClr val="accent4">
                    <a:lumMod val="75000"/>
                  </a:schemeClr>
                </a:solidFill>
              </a:rPr>
              <a:t> c = (</a:t>
            </a:r>
            <a:r>
              <a:rPr lang="en-IE" sz="2800" b="1" dirty="0" err="1">
                <a:solidFill>
                  <a:schemeClr val="accent4">
                    <a:lumMod val="75000"/>
                  </a:schemeClr>
                </a:solidFill>
              </a:rPr>
              <a:t>int</a:t>
            </a:r>
            <a:r>
              <a:rPr lang="en-IE" sz="2800" b="1" dirty="0">
                <a:solidFill>
                  <a:schemeClr val="accent4">
                    <a:lumMod val="75000"/>
                  </a:schemeClr>
                </a:solidFill>
              </a:rPr>
              <a:t>) b;    // explicit conversion from long to </a:t>
            </a:r>
            <a:r>
              <a:rPr lang="en-IE" sz="2800" b="1" dirty="0" err="1">
                <a:solidFill>
                  <a:schemeClr val="accent4">
                    <a:lumMod val="75000"/>
                  </a:schemeClr>
                </a:solidFill>
              </a:rPr>
              <a:t>int</a:t>
            </a:r>
            <a:endParaRPr lang="en-IE" sz="2800" b="1" dirty="0">
              <a:solidFill>
                <a:schemeClr val="accent4">
                  <a:lumMod val="75000"/>
                </a:schemeClr>
              </a:solidFill>
            </a:endParaRPr>
          </a:p>
        </p:txBody>
      </p:sp>
    </p:spTree>
    <p:extLst>
      <p:ext uri="{BB962C8B-B14F-4D97-AF65-F5344CB8AC3E}">
        <p14:creationId xmlns:p14="http://schemas.microsoft.com/office/powerpoint/2010/main" val="4044401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59E3863C-8BDC-47E8-A7EC-AD84918AA8FE}"/>
              </a:ext>
            </a:extLst>
          </p:cNvPr>
          <p:cNvPicPr>
            <a:picLocks noChangeAspect="1"/>
          </p:cNvPicPr>
          <p:nvPr/>
        </p:nvPicPr>
        <p:blipFill>
          <a:blip r:embed="rId2"/>
          <a:stretch>
            <a:fillRect/>
          </a:stretch>
        </p:blipFill>
        <p:spPr>
          <a:xfrm>
            <a:off x="1380129" y="0"/>
            <a:ext cx="10248653" cy="6857999"/>
          </a:xfrm>
          <a:prstGeom prst="rect">
            <a:avLst/>
          </a:prstGeom>
        </p:spPr>
      </p:pic>
    </p:spTree>
    <p:extLst>
      <p:ext uri="{BB962C8B-B14F-4D97-AF65-F5344CB8AC3E}">
        <p14:creationId xmlns:p14="http://schemas.microsoft.com/office/powerpoint/2010/main" val="1950239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68F20B-0540-477A-9D3D-C89FECAEA7E6}"/>
              </a:ext>
            </a:extLst>
          </p:cNvPr>
          <p:cNvSpPr>
            <a:spLocks noGrp="1"/>
          </p:cNvSpPr>
          <p:nvPr>
            <p:ph type="title"/>
          </p:nvPr>
        </p:nvSpPr>
        <p:spPr>
          <a:xfrm>
            <a:off x="1251678" y="382385"/>
            <a:ext cx="10178322" cy="1048850"/>
          </a:xfrm>
        </p:spPr>
        <p:txBody>
          <a:bodyPr/>
          <a:lstStyle/>
          <a:p>
            <a:r>
              <a:rPr lang="en-IE" dirty="0"/>
              <a:t>Type conversion </a:t>
            </a:r>
          </a:p>
        </p:txBody>
      </p:sp>
      <p:sp>
        <p:nvSpPr>
          <p:cNvPr id="3" name="Content Placeholder 2">
            <a:extLst>
              <a:ext uri="{FF2B5EF4-FFF2-40B4-BE49-F238E27FC236}">
                <a16:creationId xmlns="" xmlns:a16="http://schemas.microsoft.com/office/drawing/2014/main" id="{888A4DDB-032C-4880-8839-F8A4C6240306}"/>
              </a:ext>
            </a:extLst>
          </p:cNvPr>
          <p:cNvSpPr>
            <a:spLocks noGrp="1"/>
          </p:cNvSpPr>
          <p:nvPr>
            <p:ph idx="1"/>
          </p:nvPr>
        </p:nvSpPr>
        <p:spPr>
          <a:xfrm>
            <a:off x="1093304" y="1679713"/>
            <a:ext cx="10336696" cy="4199879"/>
          </a:xfrm>
        </p:spPr>
        <p:txBody>
          <a:bodyPr>
            <a:normAutofit fontScale="92500" lnSpcReduction="20000"/>
          </a:bodyPr>
          <a:lstStyle/>
          <a:p>
            <a:pPr>
              <a:lnSpc>
                <a:spcPct val="150000"/>
              </a:lnSpc>
            </a:pPr>
            <a:r>
              <a:rPr lang="en-IE" sz="2800" dirty="0"/>
              <a:t>Microsoft .NET provides three ways of type conversion:</a:t>
            </a:r>
          </a:p>
          <a:p>
            <a:pPr>
              <a:lnSpc>
                <a:spcPct val="150000"/>
              </a:lnSpc>
            </a:pPr>
            <a:endParaRPr lang="en-IE" sz="2400" b="1" dirty="0">
              <a:solidFill>
                <a:schemeClr val="accent1">
                  <a:lumMod val="75000"/>
                </a:schemeClr>
              </a:solidFill>
            </a:endParaRPr>
          </a:p>
          <a:p>
            <a:pPr marL="457200" lvl="1" indent="0">
              <a:lnSpc>
                <a:spcPct val="150000"/>
              </a:lnSpc>
              <a:buNone/>
            </a:pPr>
            <a:r>
              <a:rPr lang="en-IE" sz="2800" b="1" dirty="0">
                <a:solidFill>
                  <a:schemeClr val="accent1">
                    <a:lumMod val="75000"/>
                  </a:schemeClr>
                </a:solidFill>
              </a:rPr>
              <a:t>1.  Parsing</a:t>
            </a:r>
          </a:p>
          <a:p>
            <a:pPr lvl="1">
              <a:lnSpc>
                <a:spcPct val="150000"/>
              </a:lnSpc>
            </a:pPr>
            <a:endParaRPr lang="en-IE" sz="2800" b="1" dirty="0">
              <a:solidFill>
                <a:schemeClr val="accent1">
                  <a:lumMod val="75000"/>
                </a:schemeClr>
              </a:solidFill>
            </a:endParaRPr>
          </a:p>
          <a:p>
            <a:pPr marL="457200" lvl="1" indent="0">
              <a:lnSpc>
                <a:spcPct val="150000"/>
              </a:lnSpc>
              <a:buNone/>
            </a:pPr>
            <a:r>
              <a:rPr lang="en-IE" sz="2800" b="1" dirty="0">
                <a:solidFill>
                  <a:schemeClr val="accent1">
                    <a:lumMod val="75000"/>
                  </a:schemeClr>
                </a:solidFill>
              </a:rPr>
              <a:t>2.  Convert Class</a:t>
            </a:r>
          </a:p>
          <a:p>
            <a:pPr lvl="1">
              <a:lnSpc>
                <a:spcPct val="150000"/>
              </a:lnSpc>
            </a:pPr>
            <a:endParaRPr lang="en-IE" sz="2800" b="1" dirty="0">
              <a:solidFill>
                <a:schemeClr val="accent1">
                  <a:lumMod val="75000"/>
                </a:schemeClr>
              </a:solidFill>
            </a:endParaRPr>
          </a:p>
          <a:p>
            <a:pPr marL="457200" lvl="1" indent="0">
              <a:lnSpc>
                <a:spcPct val="150000"/>
              </a:lnSpc>
              <a:buNone/>
            </a:pPr>
            <a:r>
              <a:rPr lang="en-IE" sz="2800" b="1" dirty="0">
                <a:solidFill>
                  <a:schemeClr val="accent1">
                    <a:lumMod val="75000"/>
                  </a:schemeClr>
                </a:solidFill>
              </a:rPr>
              <a:t>3.  Explicit Cast Operator ()</a:t>
            </a:r>
          </a:p>
        </p:txBody>
      </p:sp>
    </p:spTree>
    <p:extLst>
      <p:ext uri="{BB962C8B-B14F-4D97-AF65-F5344CB8AC3E}">
        <p14:creationId xmlns:p14="http://schemas.microsoft.com/office/powerpoint/2010/main" val="3950795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8387" y="155865"/>
            <a:ext cx="10178322" cy="1652153"/>
          </a:xfrm>
        </p:spPr>
        <p:txBody>
          <a:bodyPr/>
          <a:lstStyle/>
          <a:p>
            <a:r>
              <a:rPr lang="en-IE" dirty="0"/>
              <a:t>A console application is an application that can be run in the command prompt in Windows.</a:t>
            </a:r>
          </a:p>
          <a:p>
            <a:r>
              <a:rPr lang="en-IE" b="1" dirty="0"/>
              <a:t>Step 1)</a:t>
            </a:r>
            <a:r>
              <a:rPr lang="en-IE" dirty="0"/>
              <a:t> The first step involves the creation of a new project in Visual Studio. For that, once the Visual Studio is launched, you need to choose the menu option New-&gt;Project.</a:t>
            </a:r>
          </a:p>
        </p:txBody>
      </p:sp>
      <p:pic>
        <p:nvPicPr>
          <p:cNvPr id="4" name="Picture 3"/>
          <p:cNvPicPr>
            <a:picLocks noChangeAspect="1"/>
          </p:cNvPicPr>
          <p:nvPr/>
        </p:nvPicPr>
        <p:blipFill>
          <a:blip r:embed="rId2"/>
          <a:stretch>
            <a:fillRect/>
          </a:stretch>
        </p:blipFill>
        <p:spPr>
          <a:xfrm>
            <a:off x="2182310" y="1306655"/>
            <a:ext cx="8104690" cy="5374349"/>
          </a:xfrm>
          <a:prstGeom prst="rect">
            <a:avLst/>
          </a:prstGeom>
        </p:spPr>
      </p:pic>
    </p:spTree>
    <p:extLst>
      <p:ext uri="{BB962C8B-B14F-4D97-AF65-F5344CB8AC3E}">
        <p14:creationId xmlns:p14="http://schemas.microsoft.com/office/powerpoint/2010/main" val="3109809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4EC82AA-27AB-4F66-A3F3-624D724A792B}"/>
              </a:ext>
            </a:extLst>
          </p:cNvPr>
          <p:cNvSpPr/>
          <p:nvPr/>
        </p:nvSpPr>
        <p:spPr>
          <a:xfrm>
            <a:off x="1070113" y="266486"/>
            <a:ext cx="4257262" cy="4585871"/>
          </a:xfrm>
          <a:prstGeom prst="rect">
            <a:avLst/>
          </a:prstGeom>
        </p:spPr>
        <p:txBody>
          <a:bodyPr wrap="square">
            <a:spAutoFit/>
          </a:bodyPr>
          <a:lstStyle/>
          <a:p>
            <a:endParaRPr lang="en-IE" sz="3200" dirty="0"/>
          </a:p>
          <a:p>
            <a:r>
              <a:rPr lang="en-IE" sz="3200" dirty="0">
                <a:solidFill>
                  <a:schemeClr val="accent1">
                    <a:lumMod val="75000"/>
                  </a:schemeClr>
                </a:solidFill>
              </a:rPr>
              <a:t>Parsing</a:t>
            </a:r>
            <a:r>
              <a:rPr lang="en-IE" sz="3200" dirty="0"/>
              <a:t> is used to convert string type data to primitive value type. </a:t>
            </a:r>
          </a:p>
          <a:p>
            <a:endParaRPr lang="en-IE" sz="3200" dirty="0"/>
          </a:p>
          <a:p>
            <a:r>
              <a:rPr lang="en-IE" sz="3200" dirty="0"/>
              <a:t>For this we use parse methods with value types.</a:t>
            </a:r>
          </a:p>
          <a:p>
            <a:endParaRPr lang="en-IE" dirty="0"/>
          </a:p>
          <a:p>
            <a:r>
              <a:rPr lang="en-IE" dirty="0"/>
              <a:t> </a:t>
            </a:r>
          </a:p>
        </p:txBody>
      </p:sp>
      <p:pic>
        <p:nvPicPr>
          <p:cNvPr id="3" name="Picture 2">
            <a:extLst>
              <a:ext uri="{FF2B5EF4-FFF2-40B4-BE49-F238E27FC236}">
                <a16:creationId xmlns="" xmlns:a16="http://schemas.microsoft.com/office/drawing/2014/main" id="{5C804EF9-64E3-408D-8524-AAFB92FDD91B}"/>
              </a:ext>
            </a:extLst>
          </p:cNvPr>
          <p:cNvPicPr>
            <a:picLocks noChangeAspect="1"/>
          </p:cNvPicPr>
          <p:nvPr/>
        </p:nvPicPr>
        <p:blipFill>
          <a:blip r:embed="rId2"/>
          <a:stretch>
            <a:fillRect/>
          </a:stretch>
        </p:blipFill>
        <p:spPr>
          <a:xfrm>
            <a:off x="5855134" y="0"/>
            <a:ext cx="6048092" cy="6752602"/>
          </a:xfrm>
          <a:prstGeom prst="rect">
            <a:avLst/>
          </a:prstGeom>
        </p:spPr>
      </p:pic>
    </p:spTree>
    <p:extLst>
      <p:ext uri="{BB962C8B-B14F-4D97-AF65-F5344CB8AC3E}">
        <p14:creationId xmlns:p14="http://schemas.microsoft.com/office/powerpoint/2010/main" val="203219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3D3BC7E-7FB0-44B0-8A5F-E7A6FD001386}"/>
              </a:ext>
            </a:extLst>
          </p:cNvPr>
          <p:cNvSpPr/>
          <p:nvPr/>
        </p:nvSpPr>
        <p:spPr>
          <a:xfrm>
            <a:off x="1368287" y="198208"/>
            <a:ext cx="3700670" cy="6063198"/>
          </a:xfrm>
          <a:prstGeom prst="rect">
            <a:avLst/>
          </a:prstGeom>
        </p:spPr>
        <p:txBody>
          <a:bodyPr wrap="square">
            <a:spAutoFit/>
          </a:bodyPr>
          <a:lstStyle/>
          <a:p>
            <a:r>
              <a:rPr lang="en-IE" sz="2800" b="1" dirty="0">
                <a:solidFill>
                  <a:schemeClr val="accent1">
                    <a:lumMod val="75000"/>
                  </a:schemeClr>
                </a:solidFill>
              </a:rPr>
              <a:t>Convert Class</a:t>
            </a:r>
          </a:p>
          <a:p>
            <a:r>
              <a:rPr lang="en-IE" dirty="0"/>
              <a:t> </a:t>
            </a:r>
          </a:p>
          <a:p>
            <a:endParaRPr lang="en-IE" dirty="0"/>
          </a:p>
          <a:p>
            <a:pPr>
              <a:lnSpc>
                <a:spcPct val="150000"/>
              </a:lnSpc>
            </a:pPr>
            <a:r>
              <a:rPr lang="en-IE" sz="2400" dirty="0"/>
              <a:t>Used to convert from One primitive type to another primitive type.</a:t>
            </a:r>
          </a:p>
          <a:p>
            <a:pPr>
              <a:lnSpc>
                <a:spcPct val="150000"/>
              </a:lnSpc>
            </a:pPr>
            <a:endParaRPr lang="en-IE" sz="2400" dirty="0"/>
          </a:p>
          <a:p>
            <a:pPr>
              <a:lnSpc>
                <a:spcPct val="150000"/>
              </a:lnSpc>
            </a:pPr>
            <a:r>
              <a:rPr lang="en-IE" sz="2400" dirty="0"/>
              <a:t> This class contains different static methods like ToInt32(), ToInt16(), </a:t>
            </a:r>
            <a:r>
              <a:rPr lang="en-IE" sz="2400" dirty="0" err="1"/>
              <a:t>ToString</a:t>
            </a:r>
            <a:r>
              <a:rPr lang="en-IE" sz="2400" dirty="0"/>
              <a:t>(), </a:t>
            </a:r>
            <a:r>
              <a:rPr lang="en-IE" sz="2400" dirty="0" err="1"/>
              <a:t>ToDateTime</a:t>
            </a:r>
            <a:r>
              <a:rPr lang="en-IE" sz="2400" dirty="0"/>
              <a:t>() etc used in type conversion.</a:t>
            </a:r>
          </a:p>
        </p:txBody>
      </p:sp>
      <p:pic>
        <p:nvPicPr>
          <p:cNvPr id="3" name="Picture 2">
            <a:extLst>
              <a:ext uri="{FF2B5EF4-FFF2-40B4-BE49-F238E27FC236}">
                <a16:creationId xmlns="" xmlns:a16="http://schemas.microsoft.com/office/drawing/2014/main" id="{501E2DD4-B9CF-429D-AEFC-33BB0C073C73}"/>
              </a:ext>
            </a:extLst>
          </p:cNvPr>
          <p:cNvPicPr>
            <a:picLocks noChangeAspect="1"/>
          </p:cNvPicPr>
          <p:nvPr/>
        </p:nvPicPr>
        <p:blipFill rotWithShape="1">
          <a:blip r:embed="rId2"/>
          <a:srcRect l="1837"/>
          <a:stretch/>
        </p:blipFill>
        <p:spPr>
          <a:xfrm>
            <a:off x="6203092" y="0"/>
            <a:ext cx="5723865" cy="6858000"/>
          </a:xfrm>
          <a:prstGeom prst="rect">
            <a:avLst/>
          </a:prstGeom>
        </p:spPr>
      </p:pic>
    </p:spTree>
    <p:extLst>
      <p:ext uri="{BB962C8B-B14F-4D97-AF65-F5344CB8AC3E}">
        <p14:creationId xmlns:p14="http://schemas.microsoft.com/office/powerpoint/2010/main" val="1821041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8D698AF-8C8B-4775-B61B-3AB135534689}"/>
              </a:ext>
            </a:extLst>
          </p:cNvPr>
          <p:cNvSpPr/>
          <p:nvPr/>
        </p:nvSpPr>
        <p:spPr>
          <a:xfrm>
            <a:off x="1149626" y="246606"/>
            <a:ext cx="4859924" cy="3739485"/>
          </a:xfrm>
          <a:prstGeom prst="rect">
            <a:avLst/>
          </a:prstGeom>
        </p:spPr>
        <p:txBody>
          <a:bodyPr wrap="square">
            <a:spAutoFit/>
          </a:bodyPr>
          <a:lstStyle/>
          <a:p>
            <a:pPr>
              <a:lnSpc>
                <a:spcPct val="150000"/>
              </a:lnSpc>
            </a:pPr>
            <a:r>
              <a:rPr lang="en-IE" sz="2800" b="1" dirty="0">
                <a:solidFill>
                  <a:schemeClr val="accent1">
                    <a:lumMod val="75000"/>
                  </a:schemeClr>
                </a:solidFill>
              </a:rPr>
              <a:t>Explicit Cast Operator ()</a:t>
            </a:r>
          </a:p>
          <a:p>
            <a:pPr>
              <a:lnSpc>
                <a:spcPct val="150000"/>
              </a:lnSpc>
            </a:pPr>
            <a:endParaRPr lang="en-IE" dirty="0"/>
          </a:p>
          <a:p>
            <a:pPr>
              <a:lnSpc>
                <a:spcPct val="150000"/>
              </a:lnSpc>
            </a:pPr>
            <a:r>
              <a:rPr lang="en-IE" sz="2800" dirty="0"/>
              <a:t>In general this operator is used with primitive types to </a:t>
            </a:r>
            <a:r>
              <a:rPr lang="en-IE" sz="2800" dirty="0">
                <a:solidFill>
                  <a:srgbClr val="002060"/>
                </a:solidFill>
              </a:rPr>
              <a:t>up level </a:t>
            </a:r>
            <a:r>
              <a:rPr lang="en-IE" sz="2800" dirty="0"/>
              <a:t>or </a:t>
            </a:r>
            <a:r>
              <a:rPr lang="en-IE" sz="2800" dirty="0">
                <a:solidFill>
                  <a:srgbClr val="002060"/>
                </a:solidFill>
              </a:rPr>
              <a:t>down level </a:t>
            </a:r>
            <a:r>
              <a:rPr lang="en-IE" sz="2800" dirty="0"/>
              <a:t>casting. </a:t>
            </a:r>
          </a:p>
          <a:p>
            <a:pPr>
              <a:lnSpc>
                <a:spcPct val="150000"/>
              </a:lnSpc>
            </a:pPr>
            <a:endParaRPr lang="en-IE" sz="2800" dirty="0"/>
          </a:p>
        </p:txBody>
      </p:sp>
      <p:pic>
        <p:nvPicPr>
          <p:cNvPr id="3" name="Picture 2">
            <a:extLst>
              <a:ext uri="{FF2B5EF4-FFF2-40B4-BE49-F238E27FC236}">
                <a16:creationId xmlns="" xmlns:a16="http://schemas.microsoft.com/office/drawing/2014/main" id="{E7088FBE-2AE8-4F61-8ACC-53D2155F2113}"/>
              </a:ext>
            </a:extLst>
          </p:cNvPr>
          <p:cNvPicPr>
            <a:picLocks noChangeAspect="1"/>
          </p:cNvPicPr>
          <p:nvPr/>
        </p:nvPicPr>
        <p:blipFill>
          <a:blip r:embed="rId2"/>
          <a:stretch>
            <a:fillRect/>
          </a:stretch>
        </p:blipFill>
        <p:spPr>
          <a:xfrm>
            <a:off x="6182451" y="0"/>
            <a:ext cx="5688071" cy="6858000"/>
          </a:xfrm>
          <a:prstGeom prst="rect">
            <a:avLst/>
          </a:prstGeom>
        </p:spPr>
      </p:pic>
    </p:spTree>
    <p:extLst>
      <p:ext uri="{BB962C8B-B14F-4D97-AF65-F5344CB8AC3E}">
        <p14:creationId xmlns:p14="http://schemas.microsoft.com/office/powerpoint/2010/main" val="2020196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5CEB1D46-BB92-4CEA-B520-AF417BC3A601}"/>
              </a:ext>
            </a:extLst>
          </p:cNvPr>
          <p:cNvPicPr>
            <a:picLocks noChangeAspect="1"/>
          </p:cNvPicPr>
          <p:nvPr/>
        </p:nvPicPr>
        <p:blipFill>
          <a:blip r:embed="rId2"/>
          <a:stretch>
            <a:fillRect/>
          </a:stretch>
        </p:blipFill>
        <p:spPr>
          <a:xfrm>
            <a:off x="1033550" y="79654"/>
            <a:ext cx="9531745" cy="6778741"/>
          </a:xfrm>
          <a:prstGeom prst="rect">
            <a:avLst/>
          </a:prstGeom>
        </p:spPr>
      </p:pic>
    </p:spTree>
    <p:extLst>
      <p:ext uri="{BB962C8B-B14F-4D97-AF65-F5344CB8AC3E}">
        <p14:creationId xmlns:p14="http://schemas.microsoft.com/office/powerpoint/2010/main" val="1139511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keywords</a:t>
            </a:r>
            <a:endParaRPr lang="en-GB" dirty="0"/>
          </a:p>
        </p:txBody>
      </p:sp>
    </p:spTree>
    <p:extLst>
      <p:ext uri="{BB962C8B-B14F-4D97-AF65-F5344CB8AC3E}">
        <p14:creationId xmlns:p14="http://schemas.microsoft.com/office/powerpoint/2010/main" val="4116425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55D6183-357F-4366-8409-2EB375121CB3}"/>
              </a:ext>
            </a:extLst>
          </p:cNvPr>
          <p:cNvSpPr/>
          <p:nvPr/>
        </p:nvSpPr>
        <p:spPr>
          <a:xfrm>
            <a:off x="6808304" y="4983484"/>
            <a:ext cx="318053" cy="423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a:extLst>
              <a:ext uri="{FF2B5EF4-FFF2-40B4-BE49-F238E27FC236}">
                <a16:creationId xmlns="" xmlns:a16="http://schemas.microsoft.com/office/drawing/2014/main" id="{023FE667-3A55-4E40-919E-E79E2AE711BE}"/>
              </a:ext>
            </a:extLst>
          </p:cNvPr>
          <p:cNvSpPr/>
          <p:nvPr/>
        </p:nvSpPr>
        <p:spPr>
          <a:xfrm>
            <a:off x="9094304" y="4983484"/>
            <a:ext cx="248479" cy="423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p:txBody>
          <a:bodyPr/>
          <a:lstStyle/>
          <a:p>
            <a:r>
              <a:rPr lang="en-IE" dirty="0"/>
              <a:t>C# Keywords</a:t>
            </a:r>
            <a:br>
              <a:rPr lang="en-IE" dirty="0"/>
            </a:br>
            <a:endParaRPr lang="en-IE" dirty="0"/>
          </a:p>
        </p:txBody>
      </p:sp>
      <p:sp>
        <p:nvSpPr>
          <p:cNvPr id="3" name="Content Placeholder 2"/>
          <p:cNvSpPr>
            <a:spLocks noGrp="1"/>
          </p:cNvSpPr>
          <p:nvPr>
            <p:ph idx="1"/>
          </p:nvPr>
        </p:nvSpPr>
        <p:spPr>
          <a:xfrm>
            <a:off x="1002666" y="1344899"/>
            <a:ext cx="10178322" cy="4976388"/>
          </a:xfrm>
        </p:spPr>
        <p:txBody>
          <a:bodyPr>
            <a:normAutofit/>
          </a:bodyPr>
          <a:lstStyle/>
          <a:p>
            <a:pPr>
              <a:lnSpc>
                <a:spcPct val="150000"/>
              </a:lnSpc>
            </a:pPr>
            <a:r>
              <a:rPr lang="en-IE" sz="2800" dirty="0"/>
              <a:t>C# contains </a:t>
            </a:r>
            <a:r>
              <a:rPr lang="en-IE" sz="2800" b="1" dirty="0">
                <a:solidFill>
                  <a:srgbClr val="002060"/>
                </a:solidFill>
              </a:rPr>
              <a:t>reserved words</a:t>
            </a:r>
            <a:r>
              <a:rPr lang="en-IE" sz="2800" dirty="0"/>
              <a:t>, that have special meaning for the compiler.  These reserved words are called </a:t>
            </a:r>
            <a:r>
              <a:rPr lang="en-IE" sz="2800" b="1" dirty="0">
                <a:solidFill>
                  <a:srgbClr val="0070C0"/>
                </a:solidFill>
              </a:rPr>
              <a:t>"keywords". </a:t>
            </a:r>
          </a:p>
          <a:p>
            <a:pPr>
              <a:lnSpc>
                <a:spcPct val="150000"/>
              </a:lnSpc>
            </a:pPr>
            <a:r>
              <a:rPr lang="en-IE" sz="2800" dirty="0"/>
              <a:t>Keywords cannot be used as a name (identifier) of a variable, class, interface, etc.</a:t>
            </a:r>
          </a:p>
          <a:p>
            <a:pPr>
              <a:lnSpc>
                <a:spcPct val="150000"/>
              </a:lnSpc>
            </a:pPr>
            <a:r>
              <a:rPr lang="en-IE" sz="2800" dirty="0"/>
              <a:t>However, they can be used as an identifier with the </a:t>
            </a:r>
            <a:r>
              <a:rPr lang="en-IE" sz="2800" b="1" dirty="0">
                <a:solidFill>
                  <a:srgbClr val="002060"/>
                </a:solidFill>
              </a:rPr>
              <a:t>prefix '@’.</a:t>
            </a:r>
          </a:p>
          <a:p>
            <a:pPr marL="0" indent="0">
              <a:lnSpc>
                <a:spcPct val="150000"/>
              </a:lnSpc>
              <a:buNone/>
            </a:pPr>
            <a:endParaRPr lang="en-IE" sz="2400" dirty="0"/>
          </a:p>
          <a:p>
            <a:pPr>
              <a:lnSpc>
                <a:spcPct val="150000"/>
              </a:lnSpc>
            </a:pPr>
            <a:r>
              <a:rPr lang="en-IE" sz="2400" dirty="0"/>
              <a:t>For example, </a:t>
            </a:r>
            <a:r>
              <a:rPr lang="en-IE" sz="2400" b="1" dirty="0">
                <a:solidFill>
                  <a:schemeClr val="accent4">
                    <a:lumMod val="75000"/>
                  </a:schemeClr>
                </a:solidFill>
              </a:rPr>
              <a:t>@if </a:t>
            </a:r>
            <a:r>
              <a:rPr lang="en-IE" sz="2400" dirty="0">
                <a:solidFill>
                  <a:srgbClr val="00B050"/>
                </a:solidFill>
              </a:rPr>
              <a:t>is a valid </a:t>
            </a:r>
            <a:r>
              <a:rPr lang="en-IE" sz="2400" dirty="0"/>
              <a:t>identifier, but </a:t>
            </a:r>
            <a:r>
              <a:rPr lang="en-IE" sz="2400" dirty="0">
                <a:solidFill>
                  <a:srgbClr val="002060"/>
                </a:solidFill>
              </a:rPr>
              <a:t>if is not </a:t>
            </a:r>
            <a:r>
              <a:rPr lang="en-IE" sz="2400" dirty="0"/>
              <a:t>because </a:t>
            </a:r>
            <a:r>
              <a:rPr lang="en-IE" sz="2400" b="1" dirty="0">
                <a:solidFill>
                  <a:srgbClr val="002060"/>
                </a:solidFill>
              </a:rPr>
              <a:t>if</a:t>
            </a:r>
            <a:r>
              <a:rPr lang="en-IE" sz="2400" dirty="0">
                <a:solidFill>
                  <a:schemeClr val="accent4">
                    <a:lumMod val="75000"/>
                  </a:schemeClr>
                </a:solidFill>
              </a:rPr>
              <a:t> </a:t>
            </a:r>
            <a:r>
              <a:rPr lang="en-IE" sz="2400" dirty="0"/>
              <a:t>is a keyword.</a:t>
            </a:r>
          </a:p>
        </p:txBody>
      </p:sp>
    </p:spTree>
    <p:extLst>
      <p:ext uri="{BB962C8B-B14F-4D97-AF65-F5344CB8AC3E}">
        <p14:creationId xmlns:p14="http://schemas.microsoft.com/office/powerpoint/2010/main" val="2330704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 keywo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247" y="0"/>
            <a:ext cx="7660196" cy="6938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248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Contextual Keywords</a:t>
            </a:r>
            <a:br>
              <a:rPr lang="en-IE" dirty="0"/>
            </a:br>
            <a:endParaRPr lang="en-IE" dirty="0"/>
          </a:p>
        </p:txBody>
      </p:sp>
      <p:sp>
        <p:nvSpPr>
          <p:cNvPr id="3" name="Content Placeholder 2"/>
          <p:cNvSpPr>
            <a:spLocks noGrp="1"/>
          </p:cNvSpPr>
          <p:nvPr>
            <p:ph idx="1"/>
          </p:nvPr>
        </p:nvSpPr>
        <p:spPr>
          <a:xfrm>
            <a:off x="1251678" y="1749287"/>
            <a:ext cx="10178322" cy="4130305"/>
          </a:xfrm>
        </p:spPr>
        <p:txBody>
          <a:bodyPr>
            <a:normAutofit/>
          </a:bodyPr>
          <a:lstStyle/>
          <a:p>
            <a:r>
              <a:rPr lang="en-IE" sz="2400" dirty="0"/>
              <a:t>Contextual keywords are considered as keywords, only if used in </a:t>
            </a:r>
            <a:r>
              <a:rPr lang="en-IE" sz="2400" b="1" dirty="0">
                <a:solidFill>
                  <a:srgbClr val="002060"/>
                </a:solidFill>
              </a:rPr>
              <a:t>certain contexts.</a:t>
            </a:r>
            <a:r>
              <a:rPr lang="en-IE" sz="2400" dirty="0"/>
              <a:t> They are </a:t>
            </a:r>
            <a:r>
              <a:rPr lang="en-IE" sz="2400" b="1" dirty="0">
                <a:solidFill>
                  <a:srgbClr val="002060"/>
                </a:solidFill>
              </a:rPr>
              <a:t>not reserved </a:t>
            </a:r>
            <a:r>
              <a:rPr lang="en-IE" sz="2400" dirty="0"/>
              <a:t>and so can be used as names or identifiers.</a:t>
            </a:r>
          </a:p>
        </p:txBody>
      </p:sp>
      <p:pic>
        <p:nvPicPr>
          <p:cNvPr id="4" name="Picture 3"/>
          <p:cNvPicPr>
            <a:picLocks noChangeAspect="1"/>
          </p:cNvPicPr>
          <p:nvPr/>
        </p:nvPicPr>
        <p:blipFill>
          <a:blip r:embed="rId2"/>
          <a:stretch>
            <a:fillRect/>
          </a:stretch>
        </p:blipFill>
        <p:spPr>
          <a:xfrm>
            <a:off x="3552648" y="2661315"/>
            <a:ext cx="3553829" cy="4152368"/>
          </a:xfrm>
          <a:prstGeom prst="rect">
            <a:avLst/>
          </a:prstGeom>
        </p:spPr>
      </p:pic>
    </p:spTree>
    <p:extLst>
      <p:ext uri="{BB962C8B-B14F-4D97-AF65-F5344CB8AC3E}">
        <p14:creationId xmlns:p14="http://schemas.microsoft.com/office/powerpoint/2010/main" val="2625549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Contextual keywords</a:t>
            </a:r>
          </a:p>
        </p:txBody>
      </p:sp>
      <p:sp>
        <p:nvSpPr>
          <p:cNvPr id="3" name="Content Placeholder 2"/>
          <p:cNvSpPr>
            <a:spLocks noGrp="1"/>
          </p:cNvSpPr>
          <p:nvPr>
            <p:ph idx="1"/>
          </p:nvPr>
        </p:nvSpPr>
        <p:spPr>
          <a:xfrm>
            <a:off x="1251678" y="1798983"/>
            <a:ext cx="10178322" cy="4080609"/>
          </a:xfrm>
        </p:spPr>
        <p:txBody>
          <a:bodyPr>
            <a:normAutofit/>
          </a:bodyPr>
          <a:lstStyle/>
          <a:p>
            <a:r>
              <a:rPr lang="en-IE" sz="2400" dirty="0"/>
              <a:t>Contextual keywords are not converted into blue </a:t>
            </a:r>
            <a:r>
              <a:rPr lang="en-IE" sz="2400" dirty="0" err="1"/>
              <a:t>color</a:t>
            </a:r>
            <a:r>
              <a:rPr lang="en-IE" sz="2400" dirty="0"/>
              <a:t> (default </a:t>
            </a:r>
            <a:r>
              <a:rPr lang="en-IE" sz="2400" dirty="0" err="1"/>
              <a:t>color</a:t>
            </a:r>
            <a:r>
              <a:rPr lang="en-IE" sz="2400" dirty="0"/>
              <a:t> for keywords in visual studio) when used as an identifier in Visual Studio. For example, </a:t>
            </a:r>
            <a:r>
              <a:rPr lang="en-IE" sz="2400" dirty="0" err="1"/>
              <a:t>var</a:t>
            </a:r>
            <a:r>
              <a:rPr lang="en-IE" sz="2400" dirty="0"/>
              <a:t> in the below figure is not in blue </a:t>
            </a:r>
            <a:r>
              <a:rPr lang="en-IE" sz="2400" dirty="0" err="1"/>
              <a:t>color</a:t>
            </a:r>
            <a:r>
              <a:rPr lang="en-IE" sz="2400" dirty="0"/>
              <a:t> whereas </a:t>
            </a:r>
            <a:r>
              <a:rPr lang="en-IE" sz="2400" dirty="0" err="1"/>
              <a:t>color</a:t>
            </a:r>
            <a:r>
              <a:rPr lang="en-IE" sz="2400" dirty="0"/>
              <a:t> of </a:t>
            </a:r>
            <a:r>
              <a:rPr lang="en-IE" sz="2400" b="1" dirty="0">
                <a:solidFill>
                  <a:srgbClr val="0070C0"/>
                </a:solidFill>
              </a:rPr>
              <a:t>this</a:t>
            </a:r>
            <a:r>
              <a:rPr lang="en-IE" sz="2400" dirty="0"/>
              <a:t> is blue </a:t>
            </a:r>
            <a:r>
              <a:rPr lang="en-IE" sz="2400" dirty="0" err="1"/>
              <a:t>color</a:t>
            </a:r>
            <a:r>
              <a:rPr lang="en-IE" sz="2400" dirty="0"/>
              <a:t>. So </a:t>
            </a:r>
            <a:r>
              <a:rPr lang="en-IE" sz="2400" dirty="0" err="1"/>
              <a:t>var</a:t>
            </a:r>
            <a:r>
              <a:rPr lang="en-IE" sz="2400" dirty="0"/>
              <a:t> is a contextual keyword.</a:t>
            </a:r>
          </a:p>
        </p:txBody>
      </p:sp>
      <p:pic>
        <p:nvPicPr>
          <p:cNvPr id="4" name="Picture 3"/>
          <p:cNvPicPr>
            <a:picLocks noChangeAspect="1"/>
          </p:cNvPicPr>
          <p:nvPr/>
        </p:nvPicPr>
        <p:blipFill>
          <a:blip r:embed="rId2"/>
          <a:stretch>
            <a:fillRect/>
          </a:stretch>
        </p:blipFill>
        <p:spPr>
          <a:xfrm>
            <a:off x="1801523" y="3656803"/>
            <a:ext cx="6999577" cy="2849734"/>
          </a:xfrm>
          <a:prstGeom prst="rect">
            <a:avLst/>
          </a:prstGeom>
        </p:spPr>
      </p:pic>
    </p:spTree>
    <p:extLst>
      <p:ext uri="{BB962C8B-B14F-4D97-AF65-F5344CB8AC3E}">
        <p14:creationId xmlns:p14="http://schemas.microsoft.com/office/powerpoint/2010/main" val="548914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operators</a:t>
            </a:r>
            <a:endParaRPr lang="en-GB" dirty="0"/>
          </a:p>
        </p:txBody>
      </p:sp>
    </p:spTree>
    <p:extLst>
      <p:ext uri="{BB962C8B-B14F-4D97-AF65-F5344CB8AC3E}">
        <p14:creationId xmlns:p14="http://schemas.microsoft.com/office/powerpoint/2010/main" val="2649308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1514" y="124693"/>
            <a:ext cx="10178322" cy="1059872"/>
          </a:xfrm>
        </p:spPr>
        <p:txBody>
          <a:bodyPr/>
          <a:lstStyle/>
          <a:p>
            <a:r>
              <a:rPr lang="en-IE" dirty="0"/>
              <a:t>Step 2) The next step is to choose the project type as a Console application. Here, we also need to mention the name and location of our project</a:t>
            </a:r>
          </a:p>
        </p:txBody>
      </p:sp>
      <p:pic>
        <p:nvPicPr>
          <p:cNvPr id="4" name="Picture 3"/>
          <p:cNvPicPr>
            <a:picLocks noChangeAspect="1"/>
          </p:cNvPicPr>
          <p:nvPr/>
        </p:nvPicPr>
        <p:blipFill>
          <a:blip r:embed="rId2"/>
          <a:stretch>
            <a:fillRect/>
          </a:stretch>
        </p:blipFill>
        <p:spPr>
          <a:xfrm>
            <a:off x="2108887" y="1184565"/>
            <a:ext cx="7916562" cy="5421394"/>
          </a:xfrm>
          <a:prstGeom prst="rect">
            <a:avLst/>
          </a:prstGeom>
        </p:spPr>
      </p:pic>
    </p:spTree>
    <p:extLst>
      <p:ext uri="{BB962C8B-B14F-4D97-AF65-F5344CB8AC3E}">
        <p14:creationId xmlns:p14="http://schemas.microsoft.com/office/powerpoint/2010/main" val="32732297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Operators</a:t>
            </a:r>
          </a:p>
        </p:txBody>
      </p:sp>
      <p:sp>
        <p:nvSpPr>
          <p:cNvPr id="3" name="Content Placeholder 2"/>
          <p:cNvSpPr>
            <a:spLocks noGrp="1"/>
          </p:cNvSpPr>
          <p:nvPr>
            <p:ph idx="1"/>
          </p:nvPr>
        </p:nvSpPr>
        <p:spPr>
          <a:xfrm>
            <a:off x="1345196" y="1787238"/>
            <a:ext cx="10178322" cy="4688377"/>
          </a:xfrm>
        </p:spPr>
        <p:txBody>
          <a:bodyPr>
            <a:normAutofit lnSpcReduction="10000"/>
          </a:bodyPr>
          <a:lstStyle/>
          <a:p>
            <a:pPr>
              <a:lnSpc>
                <a:spcPct val="150000"/>
              </a:lnSpc>
            </a:pPr>
            <a:r>
              <a:rPr lang="en-IE" sz="2400" dirty="0"/>
              <a:t>An operator is a program element that is applied to one or more operands in an expression or statement. </a:t>
            </a:r>
          </a:p>
          <a:p>
            <a:pPr>
              <a:lnSpc>
                <a:spcPct val="150000"/>
              </a:lnSpc>
            </a:pPr>
            <a:r>
              <a:rPr lang="en-IE" sz="2400" dirty="0"/>
              <a:t>Operators that take </a:t>
            </a:r>
            <a:r>
              <a:rPr lang="en-IE" sz="2400" b="1" dirty="0">
                <a:solidFill>
                  <a:srgbClr val="002060"/>
                </a:solidFill>
              </a:rPr>
              <a:t>one operand</a:t>
            </a:r>
            <a:r>
              <a:rPr lang="en-IE" sz="2400" dirty="0"/>
              <a:t>, such as the increment operator (++) or new, are referred to as </a:t>
            </a:r>
            <a:r>
              <a:rPr lang="en-IE" sz="2400" b="1" dirty="0">
                <a:solidFill>
                  <a:schemeClr val="accent4">
                    <a:lumMod val="75000"/>
                  </a:schemeClr>
                </a:solidFill>
              </a:rPr>
              <a:t>unary operators</a:t>
            </a:r>
            <a:r>
              <a:rPr lang="en-IE" sz="2400" dirty="0"/>
              <a:t>. </a:t>
            </a:r>
          </a:p>
          <a:p>
            <a:pPr>
              <a:lnSpc>
                <a:spcPct val="150000"/>
              </a:lnSpc>
            </a:pPr>
            <a:r>
              <a:rPr lang="en-IE" sz="2400" dirty="0"/>
              <a:t>Operators that take </a:t>
            </a:r>
            <a:r>
              <a:rPr lang="en-IE" sz="2400" b="1" dirty="0">
                <a:solidFill>
                  <a:srgbClr val="002060"/>
                </a:solidFill>
              </a:rPr>
              <a:t>two operands</a:t>
            </a:r>
            <a:r>
              <a:rPr lang="en-IE" sz="2400" dirty="0"/>
              <a:t>, such as arithmetic operators (+,-,*,/), are referred to as </a:t>
            </a:r>
            <a:r>
              <a:rPr lang="en-IE" sz="2400" b="1" dirty="0">
                <a:solidFill>
                  <a:schemeClr val="accent4">
                    <a:lumMod val="75000"/>
                  </a:schemeClr>
                </a:solidFill>
              </a:rPr>
              <a:t>binary operators</a:t>
            </a:r>
            <a:r>
              <a:rPr lang="en-IE" sz="2400" dirty="0"/>
              <a:t>.</a:t>
            </a:r>
          </a:p>
          <a:p>
            <a:pPr>
              <a:lnSpc>
                <a:spcPct val="150000"/>
              </a:lnSpc>
            </a:pPr>
            <a:r>
              <a:rPr lang="en-IE" sz="2400" dirty="0"/>
              <a:t> One operator, the conditional operator (?:), takes </a:t>
            </a:r>
            <a:r>
              <a:rPr lang="en-IE" sz="2400" b="1" dirty="0">
                <a:solidFill>
                  <a:srgbClr val="002060"/>
                </a:solidFill>
              </a:rPr>
              <a:t>three operands </a:t>
            </a:r>
            <a:r>
              <a:rPr lang="en-IE" sz="2400" dirty="0"/>
              <a:t>and is the sole </a:t>
            </a:r>
            <a:r>
              <a:rPr lang="en-IE" sz="2400" b="1" dirty="0">
                <a:solidFill>
                  <a:schemeClr val="accent4">
                    <a:lumMod val="75000"/>
                  </a:schemeClr>
                </a:solidFill>
              </a:rPr>
              <a:t>ternary operator </a:t>
            </a:r>
            <a:r>
              <a:rPr lang="en-IE" sz="2400" dirty="0"/>
              <a:t>in C#.</a:t>
            </a:r>
          </a:p>
        </p:txBody>
      </p:sp>
    </p:spTree>
    <p:extLst>
      <p:ext uri="{BB962C8B-B14F-4D97-AF65-F5344CB8AC3E}">
        <p14:creationId xmlns:p14="http://schemas.microsoft.com/office/powerpoint/2010/main" val="323278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9316" y="218104"/>
            <a:ext cx="8534720" cy="6426920"/>
          </a:xfrm>
          <a:prstGeom prst="rect">
            <a:avLst/>
          </a:prstGeom>
        </p:spPr>
      </p:pic>
    </p:spTree>
    <p:extLst>
      <p:ext uri="{BB962C8B-B14F-4D97-AF65-F5344CB8AC3E}">
        <p14:creationId xmlns:p14="http://schemas.microsoft.com/office/powerpoint/2010/main" val="1850101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0205" y="314758"/>
            <a:ext cx="9215004" cy="5839067"/>
          </a:xfrm>
          <a:prstGeom prst="rect">
            <a:avLst/>
          </a:prstGeom>
        </p:spPr>
      </p:pic>
    </p:spTree>
    <p:extLst>
      <p:ext uri="{BB962C8B-B14F-4D97-AF65-F5344CB8AC3E}">
        <p14:creationId xmlns:p14="http://schemas.microsoft.com/office/powerpoint/2010/main" val="4291528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0461" y="130941"/>
            <a:ext cx="6963766" cy="6612848"/>
          </a:xfrm>
          <a:prstGeom prst="rect">
            <a:avLst/>
          </a:prstGeom>
        </p:spPr>
      </p:pic>
    </p:spTree>
    <p:extLst>
      <p:ext uri="{BB962C8B-B14F-4D97-AF65-F5344CB8AC3E}">
        <p14:creationId xmlns:p14="http://schemas.microsoft.com/office/powerpoint/2010/main" val="1715839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0308" y="118041"/>
            <a:ext cx="8213628" cy="6629206"/>
          </a:xfrm>
          <a:prstGeom prst="rect">
            <a:avLst/>
          </a:prstGeom>
        </p:spPr>
      </p:pic>
    </p:spTree>
    <p:extLst>
      <p:ext uri="{BB962C8B-B14F-4D97-AF65-F5344CB8AC3E}">
        <p14:creationId xmlns:p14="http://schemas.microsoft.com/office/powerpoint/2010/main" val="1687623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03156" y="822398"/>
            <a:ext cx="9750199" cy="3958324"/>
          </a:xfrm>
          <a:prstGeom prst="rect">
            <a:avLst/>
          </a:prstGeom>
        </p:spPr>
      </p:pic>
    </p:spTree>
    <p:extLst>
      <p:ext uri="{BB962C8B-B14F-4D97-AF65-F5344CB8AC3E}">
        <p14:creationId xmlns:p14="http://schemas.microsoft.com/office/powerpoint/2010/main" val="1106292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Associativity</a:t>
            </a:r>
            <a:br>
              <a:rPr lang="en-IE" dirty="0"/>
            </a:br>
            <a:endParaRPr lang="en-IE" dirty="0"/>
          </a:p>
        </p:txBody>
      </p:sp>
      <p:sp>
        <p:nvSpPr>
          <p:cNvPr id="3" name="Content Placeholder 2"/>
          <p:cNvSpPr>
            <a:spLocks noGrp="1"/>
          </p:cNvSpPr>
          <p:nvPr>
            <p:ph idx="1"/>
          </p:nvPr>
        </p:nvSpPr>
        <p:spPr>
          <a:xfrm>
            <a:off x="1023077" y="1278083"/>
            <a:ext cx="10687477" cy="2397588"/>
          </a:xfrm>
        </p:spPr>
        <p:txBody>
          <a:bodyPr>
            <a:normAutofit lnSpcReduction="10000"/>
          </a:bodyPr>
          <a:lstStyle/>
          <a:p>
            <a:pPr>
              <a:lnSpc>
                <a:spcPct val="150000"/>
              </a:lnSpc>
            </a:pPr>
            <a:r>
              <a:rPr lang="en-IE" dirty="0"/>
              <a:t>When two or more operators that have the same precedence are present in an expression, they are evaluated based on associativity. Left-associative operators are evaluated in order from left to right. For example, x * y / z is evaluated as (x * y) / z. </a:t>
            </a:r>
          </a:p>
          <a:p>
            <a:pPr>
              <a:lnSpc>
                <a:spcPct val="150000"/>
              </a:lnSpc>
            </a:pPr>
            <a:r>
              <a:rPr lang="en-IE" dirty="0"/>
              <a:t>Right-associative operators are evaluated in order from right to left. For example, the </a:t>
            </a:r>
            <a:r>
              <a:rPr lang="en-IE" b="1" dirty="0">
                <a:solidFill>
                  <a:srgbClr val="002060"/>
                </a:solidFill>
              </a:rPr>
              <a:t>assignment operator is right associative</a:t>
            </a:r>
            <a:r>
              <a:rPr lang="en-IE" dirty="0"/>
              <a:t>. If it were not, the following code would result in an error.</a:t>
            </a:r>
          </a:p>
        </p:txBody>
      </p:sp>
      <p:pic>
        <p:nvPicPr>
          <p:cNvPr id="4" name="Picture 3"/>
          <p:cNvPicPr>
            <a:picLocks noChangeAspect="1"/>
          </p:cNvPicPr>
          <p:nvPr/>
        </p:nvPicPr>
        <p:blipFill>
          <a:blip r:embed="rId2"/>
          <a:stretch>
            <a:fillRect/>
          </a:stretch>
        </p:blipFill>
        <p:spPr>
          <a:xfrm>
            <a:off x="2419075" y="3675671"/>
            <a:ext cx="7843528" cy="3044537"/>
          </a:xfrm>
          <a:prstGeom prst="rect">
            <a:avLst/>
          </a:prstGeom>
        </p:spPr>
      </p:pic>
    </p:spTree>
    <p:extLst>
      <p:ext uri="{BB962C8B-B14F-4D97-AF65-F5344CB8AC3E}">
        <p14:creationId xmlns:p14="http://schemas.microsoft.com/office/powerpoint/2010/main" val="2378964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0764" y="179294"/>
            <a:ext cx="10169236" cy="2400657"/>
          </a:xfrm>
          <a:prstGeom prst="rect">
            <a:avLst/>
          </a:prstGeom>
        </p:spPr>
        <p:txBody>
          <a:bodyPr wrap="square">
            <a:spAutoFit/>
          </a:bodyPr>
          <a:lstStyle/>
          <a:p>
            <a:pPr>
              <a:lnSpc>
                <a:spcPct val="150000"/>
              </a:lnSpc>
            </a:pPr>
            <a:r>
              <a:rPr lang="en-IE" sz="2000" dirty="0"/>
              <a:t>As another example the </a:t>
            </a:r>
            <a:r>
              <a:rPr lang="en-IE" sz="2000" b="1" dirty="0">
                <a:solidFill>
                  <a:srgbClr val="002060"/>
                </a:solidFill>
              </a:rPr>
              <a:t>ternary operator (?:) is right associative</a:t>
            </a:r>
            <a:r>
              <a:rPr lang="en-IE" sz="2000" dirty="0"/>
              <a:t>. Most </a:t>
            </a:r>
            <a:r>
              <a:rPr lang="en-IE" sz="2000" b="1" dirty="0">
                <a:solidFill>
                  <a:srgbClr val="002060"/>
                </a:solidFill>
              </a:rPr>
              <a:t>binary operators are left associative.</a:t>
            </a:r>
          </a:p>
          <a:p>
            <a:pPr>
              <a:lnSpc>
                <a:spcPct val="150000"/>
              </a:lnSpc>
            </a:pPr>
            <a:r>
              <a:rPr lang="en-IE" sz="2000" dirty="0"/>
              <a:t>Whether the operators in an expression are left associative or right associative, the </a:t>
            </a:r>
            <a:r>
              <a:rPr lang="en-IE" sz="2000" b="1" dirty="0">
                <a:solidFill>
                  <a:srgbClr val="0070C0"/>
                </a:solidFill>
              </a:rPr>
              <a:t>operands of each expression are evaluated first, from </a:t>
            </a:r>
            <a:r>
              <a:rPr lang="en-IE" sz="2000" b="1" dirty="0">
                <a:solidFill>
                  <a:srgbClr val="00B050"/>
                </a:solidFill>
              </a:rPr>
              <a:t>left to right</a:t>
            </a:r>
            <a:r>
              <a:rPr lang="en-IE" sz="2000" dirty="0"/>
              <a:t>. The following examples illustrate the order of evaluation of operators and operands.</a:t>
            </a:r>
          </a:p>
        </p:txBody>
      </p:sp>
      <p:pic>
        <p:nvPicPr>
          <p:cNvPr id="3" name="Picture 2"/>
          <p:cNvPicPr>
            <a:picLocks noChangeAspect="1"/>
          </p:cNvPicPr>
          <p:nvPr/>
        </p:nvPicPr>
        <p:blipFill>
          <a:blip r:embed="rId2"/>
          <a:stretch>
            <a:fillRect/>
          </a:stretch>
        </p:blipFill>
        <p:spPr>
          <a:xfrm>
            <a:off x="2001930" y="2514600"/>
            <a:ext cx="7786305" cy="4264648"/>
          </a:xfrm>
          <a:prstGeom prst="rect">
            <a:avLst/>
          </a:prstGeom>
        </p:spPr>
      </p:pic>
    </p:spTree>
    <p:extLst>
      <p:ext uri="{BB962C8B-B14F-4D97-AF65-F5344CB8AC3E}">
        <p14:creationId xmlns:p14="http://schemas.microsoft.com/office/powerpoint/2010/main" val="1282954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Control structures</a:t>
            </a:r>
          </a:p>
        </p:txBody>
      </p:sp>
    </p:spTree>
    <p:extLst>
      <p:ext uri="{BB962C8B-B14F-4D97-AF65-F5344CB8AC3E}">
        <p14:creationId xmlns:p14="http://schemas.microsoft.com/office/powerpoint/2010/main" val="3361034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Selection statements</a:t>
            </a:r>
          </a:p>
        </p:txBody>
      </p:sp>
    </p:spTree>
    <p:extLst>
      <p:ext uri="{BB962C8B-B14F-4D97-AF65-F5344CB8AC3E}">
        <p14:creationId xmlns:p14="http://schemas.microsoft.com/office/powerpoint/2010/main" val="392884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363" y="397502"/>
            <a:ext cx="10158846" cy="1754326"/>
          </a:xfrm>
          <a:prstGeom prst="rect">
            <a:avLst/>
          </a:prstGeom>
        </p:spPr>
        <p:txBody>
          <a:bodyPr wrap="square">
            <a:spAutoFit/>
          </a:bodyPr>
          <a:lstStyle/>
          <a:p>
            <a:pPr>
              <a:lnSpc>
                <a:spcPct val="150000"/>
              </a:lnSpc>
            </a:pPr>
            <a:r>
              <a:rPr lang="en-IE" dirty="0"/>
              <a:t>A project called </a:t>
            </a:r>
            <a:r>
              <a:rPr lang="ga-IE" dirty="0" smtClean="0"/>
              <a:t>‘Hello World’ </a:t>
            </a:r>
            <a:r>
              <a:rPr lang="en-IE" dirty="0" smtClean="0"/>
              <a:t>will </a:t>
            </a:r>
            <a:r>
              <a:rPr lang="en-IE" dirty="0"/>
              <a:t>be created in Visual Studio. This project will contain all the necessary </a:t>
            </a:r>
            <a:r>
              <a:rPr lang="en-IE" dirty="0" err="1"/>
              <a:t>artifacts</a:t>
            </a:r>
            <a:r>
              <a:rPr lang="en-IE" dirty="0"/>
              <a:t> required to run the Console application.</a:t>
            </a:r>
          </a:p>
          <a:p>
            <a:pPr>
              <a:lnSpc>
                <a:spcPct val="150000"/>
              </a:lnSpc>
            </a:pPr>
            <a:r>
              <a:rPr lang="en-IE" dirty="0"/>
              <a:t>The Main program called </a:t>
            </a:r>
            <a:r>
              <a:rPr lang="en-IE" dirty="0" err="1"/>
              <a:t>Program.cs</a:t>
            </a:r>
            <a:r>
              <a:rPr lang="en-IE" dirty="0"/>
              <a:t> is default code file which is created when a new application is created in Visual Studio. This code will contain the necessary code for our console application.</a:t>
            </a:r>
          </a:p>
        </p:txBody>
      </p:sp>
      <p:pic>
        <p:nvPicPr>
          <p:cNvPr id="4" name="Picture 3"/>
          <p:cNvPicPr>
            <a:picLocks noChangeAspect="1"/>
          </p:cNvPicPr>
          <p:nvPr/>
        </p:nvPicPr>
        <p:blipFill>
          <a:blip r:embed="rId2"/>
          <a:stretch>
            <a:fillRect/>
          </a:stretch>
        </p:blipFill>
        <p:spPr>
          <a:xfrm>
            <a:off x="2761220" y="2834717"/>
            <a:ext cx="5575472" cy="3335886"/>
          </a:xfrm>
          <a:prstGeom prst="rect">
            <a:avLst/>
          </a:prstGeom>
        </p:spPr>
      </p:pic>
    </p:spTree>
    <p:extLst>
      <p:ext uri="{BB962C8B-B14F-4D97-AF65-F5344CB8AC3E}">
        <p14:creationId xmlns:p14="http://schemas.microsoft.com/office/powerpoint/2010/main" val="628068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Selection Statements</a:t>
            </a:r>
          </a:p>
        </p:txBody>
      </p:sp>
      <p:sp>
        <p:nvSpPr>
          <p:cNvPr id="3" name="Content Placeholder 2"/>
          <p:cNvSpPr>
            <a:spLocks noGrp="1"/>
          </p:cNvSpPr>
          <p:nvPr>
            <p:ph idx="1"/>
          </p:nvPr>
        </p:nvSpPr>
        <p:spPr>
          <a:xfrm>
            <a:off x="1251678" y="1470991"/>
            <a:ext cx="10178322" cy="5004624"/>
          </a:xfrm>
        </p:spPr>
        <p:txBody>
          <a:bodyPr>
            <a:normAutofit/>
          </a:bodyPr>
          <a:lstStyle/>
          <a:p>
            <a:pPr>
              <a:lnSpc>
                <a:spcPct val="150000"/>
              </a:lnSpc>
            </a:pPr>
            <a:r>
              <a:rPr lang="en-IE" dirty="0"/>
              <a:t>A selection statement causes the program control to be transferred to a specific flow based upon whether a certain condition is true or not.</a:t>
            </a:r>
          </a:p>
          <a:p>
            <a:pPr>
              <a:lnSpc>
                <a:spcPct val="150000"/>
              </a:lnSpc>
            </a:pPr>
            <a:r>
              <a:rPr lang="en-IE" dirty="0"/>
              <a:t>The following keywords are used in selection statements:</a:t>
            </a:r>
          </a:p>
          <a:p>
            <a:pPr lvl="1">
              <a:lnSpc>
                <a:spcPct val="150000"/>
              </a:lnSpc>
            </a:pPr>
            <a:r>
              <a:rPr lang="en-IE" sz="2400" b="1" dirty="0">
                <a:solidFill>
                  <a:srgbClr val="002060"/>
                </a:solidFill>
              </a:rPr>
              <a:t>if</a:t>
            </a:r>
          </a:p>
          <a:p>
            <a:pPr lvl="1">
              <a:lnSpc>
                <a:spcPct val="150000"/>
              </a:lnSpc>
            </a:pPr>
            <a:r>
              <a:rPr lang="en-IE" sz="2400" b="1" dirty="0">
                <a:solidFill>
                  <a:srgbClr val="002060"/>
                </a:solidFill>
              </a:rPr>
              <a:t>else</a:t>
            </a:r>
          </a:p>
          <a:p>
            <a:pPr lvl="1">
              <a:lnSpc>
                <a:spcPct val="150000"/>
              </a:lnSpc>
            </a:pPr>
            <a:r>
              <a:rPr lang="en-IE" sz="2400" b="1" dirty="0">
                <a:solidFill>
                  <a:srgbClr val="002060"/>
                </a:solidFill>
              </a:rPr>
              <a:t>switch</a:t>
            </a:r>
          </a:p>
          <a:p>
            <a:pPr lvl="1">
              <a:lnSpc>
                <a:spcPct val="150000"/>
              </a:lnSpc>
            </a:pPr>
            <a:r>
              <a:rPr lang="en-IE" sz="2400" b="1" dirty="0">
                <a:solidFill>
                  <a:srgbClr val="002060"/>
                </a:solidFill>
              </a:rPr>
              <a:t>case</a:t>
            </a:r>
          </a:p>
          <a:p>
            <a:pPr lvl="1">
              <a:lnSpc>
                <a:spcPct val="150000"/>
              </a:lnSpc>
            </a:pPr>
            <a:r>
              <a:rPr lang="en-IE" sz="2400" b="1" dirty="0">
                <a:solidFill>
                  <a:srgbClr val="002060"/>
                </a:solidFill>
              </a:rPr>
              <a:t>default</a:t>
            </a:r>
          </a:p>
          <a:p>
            <a:endParaRPr lang="en-IE" dirty="0"/>
          </a:p>
        </p:txBody>
      </p:sp>
    </p:spTree>
    <p:extLst>
      <p:ext uri="{BB962C8B-B14F-4D97-AF65-F5344CB8AC3E}">
        <p14:creationId xmlns:p14="http://schemas.microsoft.com/office/powerpoint/2010/main" val="1334143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If &amp; If-else</a:t>
            </a:r>
          </a:p>
        </p:txBody>
      </p:sp>
      <p:sp>
        <p:nvSpPr>
          <p:cNvPr id="3" name="Content Placeholder 2"/>
          <p:cNvSpPr>
            <a:spLocks noGrp="1"/>
          </p:cNvSpPr>
          <p:nvPr>
            <p:ph idx="1"/>
          </p:nvPr>
        </p:nvSpPr>
        <p:spPr>
          <a:xfrm>
            <a:off x="1251678" y="1480931"/>
            <a:ext cx="10178322" cy="4398662"/>
          </a:xfrm>
        </p:spPr>
        <p:txBody>
          <a:bodyPr/>
          <a:lstStyle/>
          <a:p>
            <a:r>
              <a:rPr lang="en-IE" dirty="0"/>
              <a:t>An if statement in C# can take two forms, as the following example shows.</a:t>
            </a:r>
          </a:p>
        </p:txBody>
      </p:sp>
      <p:pic>
        <p:nvPicPr>
          <p:cNvPr id="4" name="Picture 3"/>
          <p:cNvPicPr>
            <a:picLocks noChangeAspect="1"/>
          </p:cNvPicPr>
          <p:nvPr/>
        </p:nvPicPr>
        <p:blipFill>
          <a:blip r:embed="rId2"/>
          <a:stretch>
            <a:fillRect/>
          </a:stretch>
        </p:blipFill>
        <p:spPr>
          <a:xfrm>
            <a:off x="2482879" y="2055864"/>
            <a:ext cx="5279582" cy="4593414"/>
          </a:xfrm>
          <a:prstGeom prst="rect">
            <a:avLst/>
          </a:prstGeom>
        </p:spPr>
      </p:pic>
    </p:spTree>
    <p:extLst>
      <p:ext uri="{BB962C8B-B14F-4D97-AF65-F5344CB8AC3E}">
        <p14:creationId xmlns:p14="http://schemas.microsoft.com/office/powerpoint/2010/main" val="21543013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677488"/>
          </a:xfrm>
        </p:spPr>
        <p:txBody>
          <a:bodyPr>
            <a:normAutofit fontScale="90000"/>
          </a:bodyPr>
          <a:lstStyle/>
          <a:p>
            <a:r>
              <a:rPr lang="en-IE" dirty="0"/>
              <a:t>If-else</a:t>
            </a:r>
          </a:p>
        </p:txBody>
      </p:sp>
      <p:sp>
        <p:nvSpPr>
          <p:cNvPr id="3" name="Content Placeholder 2"/>
          <p:cNvSpPr>
            <a:spLocks noGrp="1"/>
          </p:cNvSpPr>
          <p:nvPr>
            <p:ph idx="1"/>
          </p:nvPr>
        </p:nvSpPr>
        <p:spPr>
          <a:xfrm>
            <a:off x="1251678" y="1246909"/>
            <a:ext cx="10178322" cy="5342734"/>
          </a:xfrm>
        </p:spPr>
        <p:txBody>
          <a:bodyPr>
            <a:normAutofit lnSpcReduction="10000"/>
          </a:bodyPr>
          <a:lstStyle/>
          <a:p>
            <a:pPr>
              <a:lnSpc>
                <a:spcPct val="160000"/>
              </a:lnSpc>
            </a:pPr>
            <a:r>
              <a:rPr lang="en-IE" dirty="0"/>
              <a:t>In an if-else statement, if condition evaluates to true, the then-statement runs. If condition is false, the else-statement runs. Because condition can’t be simultaneously true and false, the then-statement and the else-statement of an if-else statement can never both run. After the then-statement or the else-statement runs, control is transferred to the next statement after the if statement. </a:t>
            </a:r>
          </a:p>
          <a:p>
            <a:pPr>
              <a:lnSpc>
                <a:spcPct val="160000"/>
              </a:lnSpc>
            </a:pPr>
            <a:r>
              <a:rPr lang="en-IE" dirty="0"/>
              <a:t>In an if statement that doesn’t include an else statement, if condition is true, the then-statement runs. If condition is false, control is transferred to the next statement after the if statement.</a:t>
            </a:r>
          </a:p>
          <a:p>
            <a:pPr>
              <a:lnSpc>
                <a:spcPct val="160000"/>
              </a:lnSpc>
            </a:pPr>
            <a:r>
              <a:rPr lang="en-IE" dirty="0"/>
              <a:t>Both the then-statement and the else-statement can consist of a single statement or multiple statements that are enclosed in braces ({}). For a single statement, the braces are optional but recommended.</a:t>
            </a:r>
          </a:p>
        </p:txBody>
      </p:sp>
    </p:spTree>
    <p:extLst>
      <p:ext uri="{BB962C8B-B14F-4D97-AF65-F5344CB8AC3E}">
        <p14:creationId xmlns:p14="http://schemas.microsoft.com/office/powerpoint/2010/main" val="2273444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If-else</a:t>
            </a:r>
          </a:p>
        </p:txBody>
      </p:sp>
      <p:sp>
        <p:nvSpPr>
          <p:cNvPr id="3" name="Content Placeholder 2"/>
          <p:cNvSpPr>
            <a:spLocks noGrp="1"/>
          </p:cNvSpPr>
          <p:nvPr>
            <p:ph idx="1"/>
          </p:nvPr>
        </p:nvSpPr>
        <p:spPr>
          <a:xfrm>
            <a:off x="1251678" y="1331844"/>
            <a:ext cx="10178322" cy="3949210"/>
          </a:xfrm>
        </p:spPr>
        <p:txBody>
          <a:bodyPr/>
          <a:lstStyle/>
          <a:p>
            <a:pPr>
              <a:lnSpc>
                <a:spcPct val="150000"/>
              </a:lnSpc>
            </a:pPr>
            <a:r>
              <a:rPr lang="en-IE" dirty="0"/>
              <a:t>An if statement identifies which statement to run based on the value of a Boolean expression. In the following example, the Boolean variable condition is set to true and then checked in the if statement. </a:t>
            </a:r>
          </a:p>
        </p:txBody>
      </p:sp>
      <p:pic>
        <p:nvPicPr>
          <p:cNvPr id="4" name="Picture 3"/>
          <p:cNvPicPr>
            <a:picLocks noChangeAspect="1"/>
          </p:cNvPicPr>
          <p:nvPr/>
        </p:nvPicPr>
        <p:blipFill>
          <a:blip r:embed="rId2"/>
          <a:stretch>
            <a:fillRect/>
          </a:stretch>
        </p:blipFill>
        <p:spPr>
          <a:xfrm>
            <a:off x="2590822" y="3089635"/>
            <a:ext cx="6345360" cy="3424809"/>
          </a:xfrm>
          <a:prstGeom prst="rect">
            <a:avLst/>
          </a:prstGeom>
        </p:spPr>
      </p:pic>
    </p:spTree>
    <p:extLst>
      <p:ext uri="{BB962C8B-B14F-4D97-AF65-F5344CB8AC3E}">
        <p14:creationId xmlns:p14="http://schemas.microsoft.com/office/powerpoint/2010/main" val="12215461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Nested If-else</a:t>
            </a:r>
          </a:p>
        </p:txBody>
      </p:sp>
      <p:sp>
        <p:nvSpPr>
          <p:cNvPr id="3" name="Content Placeholder 2"/>
          <p:cNvSpPr>
            <a:spLocks noGrp="1"/>
          </p:cNvSpPr>
          <p:nvPr>
            <p:ph idx="1"/>
          </p:nvPr>
        </p:nvSpPr>
        <p:spPr>
          <a:xfrm>
            <a:off x="1251678" y="1363769"/>
            <a:ext cx="5482063" cy="4887944"/>
          </a:xfrm>
        </p:spPr>
        <p:txBody>
          <a:bodyPr/>
          <a:lstStyle/>
          <a:p>
            <a:pPr>
              <a:lnSpc>
                <a:spcPct val="150000"/>
              </a:lnSpc>
            </a:pPr>
            <a:r>
              <a:rPr lang="en-IE" dirty="0"/>
              <a:t>The statement or statements in the then-statement and the else-statement can be of any kind, including another if statement nested inside the original if statement. In nested if statements, each else clause belongs to the last if that doesn’t have a corresponding else.</a:t>
            </a:r>
          </a:p>
          <a:p>
            <a:pPr>
              <a:lnSpc>
                <a:spcPct val="150000"/>
              </a:lnSpc>
            </a:pPr>
            <a:r>
              <a:rPr lang="en-IE" dirty="0"/>
              <a:t> In the following example, Result1 appears if both m &gt; 10 and n &gt; 20 evaluate to true. If m &gt; 10 is true but n &gt; 20 is false, Result2 appears.</a:t>
            </a:r>
          </a:p>
          <a:p>
            <a:endParaRPr lang="en-IE" dirty="0"/>
          </a:p>
        </p:txBody>
      </p:sp>
      <p:pic>
        <p:nvPicPr>
          <p:cNvPr id="8" name="Picture 7"/>
          <p:cNvPicPr>
            <a:picLocks noChangeAspect="1"/>
          </p:cNvPicPr>
          <p:nvPr/>
        </p:nvPicPr>
        <p:blipFill>
          <a:blip r:embed="rId2"/>
          <a:stretch>
            <a:fillRect/>
          </a:stretch>
        </p:blipFill>
        <p:spPr>
          <a:xfrm>
            <a:off x="7404632" y="1363768"/>
            <a:ext cx="4248998" cy="5026573"/>
          </a:xfrm>
          <a:prstGeom prst="rect">
            <a:avLst/>
          </a:prstGeom>
        </p:spPr>
      </p:pic>
    </p:spTree>
    <p:extLst>
      <p:ext uri="{BB962C8B-B14F-4D97-AF65-F5344CB8AC3E}">
        <p14:creationId xmlns:p14="http://schemas.microsoft.com/office/powerpoint/2010/main" val="13889916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6088"/>
          </a:xfrm>
        </p:spPr>
        <p:txBody>
          <a:bodyPr/>
          <a:lstStyle/>
          <a:p>
            <a:r>
              <a:rPr lang="en-IE" dirty="0"/>
              <a:t>Nested If-else</a:t>
            </a:r>
          </a:p>
        </p:txBody>
      </p:sp>
      <p:sp>
        <p:nvSpPr>
          <p:cNvPr id="3" name="Content Placeholder 2"/>
          <p:cNvSpPr>
            <a:spLocks noGrp="1"/>
          </p:cNvSpPr>
          <p:nvPr>
            <p:ph idx="1"/>
          </p:nvPr>
        </p:nvSpPr>
        <p:spPr>
          <a:xfrm>
            <a:off x="1251678" y="1491996"/>
            <a:ext cx="10178322" cy="3593591"/>
          </a:xfrm>
        </p:spPr>
        <p:txBody>
          <a:bodyPr/>
          <a:lstStyle/>
          <a:p>
            <a:r>
              <a:rPr lang="en-IE" dirty="0"/>
              <a:t>If, instead, you want Result2 to appear when (m &gt; 10) is false, you can specify that association by using braces to establish the start and end of the nested if statement, as the following example shows.</a:t>
            </a:r>
          </a:p>
          <a:p>
            <a:endParaRPr lang="en-IE" dirty="0"/>
          </a:p>
          <a:p>
            <a:endParaRPr lang="en-IE" dirty="0"/>
          </a:p>
        </p:txBody>
      </p:sp>
      <p:pic>
        <p:nvPicPr>
          <p:cNvPr id="5" name="Picture 4"/>
          <p:cNvPicPr>
            <a:picLocks noChangeAspect="1"/>
          </p:cNvPicPr>
          <p:nvPr/>
        </p:nvPicPr>
        <p:blipFill>
          <a:blip r:embed="rId2"/>
          <a:stretch>
            <a:fillRect/>
          </a:stretch>
        </p:blipFill>
        <p:spPr>
          <a:xfrm>
            <a:off x="4323051" y="2696509"/>
            <a:ext cx="5724958" cy="3437502"/>
          </a:xfrm>
          <a:prstGeom prst="rect">
            <a:avLst/>
          </a:prstGeom>
        </p:spPr>
      </p:pic>
    </p:spTree>
    <p:extLst>
      <p:ext uri="{BB962C8B-B14F-4D97-AF65-F5344CB8AC3E}">
        <p14:creationId xmlns:p14="http://schemas.microsoft.com/office/powerpoint/2010/main" val="3220741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69745" y="0"/>
            <a:ext cx="7673019" cy="6729764"/>
          </a:xfrm>
          <a:prstGeom prst="rect">
            <a:avLst/>
          </a:prstGeom>
        </p:spPr>
      </p:pic>
    </p:spTree>
    <p:extLst>
      <p:ext uri="{BB962C8B-B14F-4D97-AF65-F5344CB8AC3E}">
        <p14:creationId xmlns:p14="http://schemas.microsoft.com/office/powerpoint/2010/main" val="36133876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01831"/>
            <a:ext cx="10178322" cy="594360"/>
          </a:xfrm>
        </p:spPr>
        <p:txBody>
          <a:bodyPr>
            <a:normAutofit fontScale="90000"/>
          </a:bodyPr>
          <a:lstStyle/>
          <a:p>
            <a:r>
              <a:rPr lang="en-IE" dirty="0"/>
              <a:t>Switch statement</a:t>
            </a:r>
          </a:p>
        </p:txBody>
      </p:sp>
      <p:sp>
        <p:nvSpPr>
          <p:cNvPr id="3" name="Content Placeholder 2"/>
          <p:cNvSpPr>
            <a:spLocks noGrp="1"/>
          </p:cNvSpPr>
          <p:nvPr>
            <p:ph idx="1"/>
          </p:nvPr>
        </p:nvSpPr>
        <p:spPr>
          <a:xfrm>
            <a:off x="1147769" y="1454728"/>
            <a:ext cx="4070274" cy="4886437"/>
          </a:xfrm>
        </p:spPr>
        <p:txBody>
          <a:bodyPr>
            <a:normAutofit/>
          </a:bodyPr>
          <a:lstStyle/>
          <a:p>
            <a:pPr>
              <a:lnSpc>
                <a:spcPct val="150000"/>
              </a:lnSpc>
            </a:pPr>
            <a:r>
              <a:rPr lang="en-IE" sz="2400" dirty="0"/>
              <a:t>switch is a selection statement that chooses a single switch section to execute from a list of candidates based on a pattern match with the match expression.</a:t>
            </a:r>
          </a:p>
        </p:txBody>
      </p:sp>
      <p:pic>
        <p:nvPicPr>
          <p:cNvPr id="4" name="Picture 3"/>
          <p:cNvPicPr>
            <a:picLocks noChangeAspect="1"/>
          </p:cNvPicPr>
          <p:nvPr/>
        </p:nvPicPr>
        <p:blipFill>
          <a:blip r:embed="rId2"/>
          <a:stretch>
            <a:fillRect/>
          </a:stretch>
        </p:blipFill>
        <p:spPr>
          <a:xfrm>
            <a:off x="5794186" y="841726"/>
            <a:ext cx="5745143" cy="6016274"/>
          </a:xfrm>
          <a:prstGeom prst="rect">
            <a:avLst/>
          </a:prstGeom>
        </p:spPr>
      </p:pic>
    </p:spTree>
    <p:extLst>
      <p:ext uri="{BB962C8B-B14F-4D97-AF65-F5344CB8AC3E}">
        <p14:creationId xmlns:p14="http://schemas.microsoft.com/office/powerpoint/2010/main" val="9024332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70951" y="0"/>
            <a:ext cx="6061222" cy="6772214"/>
          </a:xfrm>
          <a:prstGeom prst="rect">
            <a:avLst/>
          </a:prstGeom>
        </p:spPr>
      </p:pic>
    </p:spTree>
    <p:extLst>
      <p:ext uri="{BB962C8B-B14F-4D97-AF65-F5344CB8AC3E}">
        <p14:creationId xmlns:p14="http://schemas.microsoft.com/office/powerpoint/2010/main" val="4004797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43742"/>
          </a:xfrm>
        </p:spPr>
        <p:txBody>
          <a:bodyPr>
            <a:normAutofit fontScale="90000"/>
          </a:bodyPr>
          <a:lstStyle/>
          <a:p>
            <a:r>
              <a:rPr lang="en-IE" dirty="0"/>
              <a:t>Switch statement- The default case</a:t>
            </a:r>
            <a:br>
              <a:rPr lang="en-IE" dirty="0"/>
            </a:br>
            <a:endParaRPr lang="en-IE" dirty="0"/>
          </a:p>
        </p:txBody>
      </p:sp>
      <p:sp>
        <p:nvSpPr>
          <p:cNvPr id="3" name="Content Placeholder 2"/>
          <p:cNvSpPr>
            <a:spLocks noGrp="1"/>
          </p:cNvSpPr>
          <p:nvPr>
            <p:ph idx="1"/>
          </p:nvPr>
        </p:nvSpPr>
        <p:spPr>
          <a:xfrm>
            <a:off x="1251678" y="1480930"/>
            <a:ext cx="10178322" cy="5208105"/>
          </a:xfrm>
        </p:spPr>
        <p:txBody>
          <a:bodyPr>
            <a:normAutofit/>
          </a:bodyPr>
          <a:lstStyle/>
          <a:p>
            <a:pPr>
              <a:lnSpc>
                <a:spcPct val="150000"/>
              </a:lnSpc>
            </a:pPr>
            <a:r>
              <a:rPr lang="en-IE" sz="2400" dirty="0"/>
              <a:t>The default case specifies the switch section to execute if the match expression does not match any other case label. If a default case is not present and the match expression does not match any other case label, program flow falls through the switch statement.</a:t>
            </a:r>
          </a:p>
          <a:p>
            <a:pPr>
              <a:lnSpc>
                <a:spcPct val="150000"/>
              </a:lnSpc>
            </a:pPr>
            <a:r>
              <a:rPr lang="en-IE" sz="2400" dirty="0"/>
              <a:t>The default case can appear in any order in the switch statement. Regardless of its order in the source code, it is always evaluated last, after all case labels have been evaluated.</a:t>
            </a:r>
          </a:p>
        </p:txBody>
      </p:sp>
    </p:spTree>
    <p:extLst>
      <p:ext uri="{BB962C8B-B14F-4D97-AF65-F5344CB8AC3E}">
        <p14:creationId xmlns:p14="http://schemas.microsoft.com/office/powerpoint/2010/main" val="245565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2326" y="348965"/>
            <a:ext cx="10262755" cy="923330"/>
          </a:xfrm>
          <a:prstGeom prst="rect">
            <a:avLst/>
          </a:prstGeom>
        </p:spPr>
        <p:txBody>
          <a:bodyPr wrap="square">
            <a:spAutoFit/>
          </a:bodyPr>
          <a:lstStyle/>
          <a:p>
            <a:r>
              <a:rPr lang="en-IE" dirty="0"/>
              <a:t>Step 3) </a:t>
            </a:r>
            <a:r>
              <a:rPr lang="ga-IE" dirty="0" smtClean="0"/>
              <a:t>The line of code required to print “Hello world” is automatically included....</a:t>
            </a:r>
            <a:endParaRPr lang="en-IE" dirty="0"/>
          </a:p>
          <a:p>
            <a:endParaRPr lang="en-IE" dirty="0"/>
          </a:p>
          <a:p>
            <a:r>
              <a:rPr lang="en-IE" dirty="0"/>
              <a:t>All the </a:t>
            </a:r>
            <a:r>
              <a:rPr lang="en-IE" dirty="0" smtClean="0"/>
              <a:t>code </a:t>
            </a:r>
            <a:r>
              <a:rPr lang="ga-IE" dirty="0" smtClean="0"/>
              <a:t>will be </a:t>
            </a:r>
            <a:r>
              <a:rPr lang="en-IE" dirty="0" smtClean="0"/>
              <a:t>in </a:t>
            </a:r>
            <a:r>
              <a:rPr lang="en-IE" dirty="0"/>
              <a:t>the </a:t>
            </a:r>
            <a:r>
              <a:rPr lang="en-IE" dirty="0" err="1"/>
              <a:t>Program.cs</a:t>
            </a:r>
            <a:r>
              <a:rPr lang="en-IE" dirty="0"/>
              <a:t> file. </a:t>
            </a:r>
          </a:p>
        </p:txBody>
      </p:sp>
      <p:pic>
        <p:nvPicPr>
          <p:cNvPr id="3" name="Picture 2"/>
          <p:cNvPicPr>
            <a:picLocks noChangeAspect="1"/>
          </p:cNvPicPr>
          <p:nvPr/>
        </p:nvPicPr>
        <p:blipFill rotWithShape="1">
          <a:blip r:embed="rId3"/>
          <a:srcRect l="20405"/>
          <a:stretch/>
        </p:blipFill>
        <p:spPr>
          <a:xfrm>
            <a:off x="1194437" y="1684247"/>
            <a:ext cx="10466609" cy="4065764"/>
          </a:xfrm>
          <a:prstGeom prst="rect">
            <a:avLst/>
          </a:prstGeom>
        </p:spPr>
      </p:pic>
    </p:spTree>
    <p:extLst>
      <p:ext uri="{BB962C8B-B14F-4D97-AF65-F5344CB8AC3E}">
        <p14:creationId xmlns:p14="http://schemas.microsoft.com/office/powerpoint/2010/main" val="26065761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Iteration Statements</a:t>
            </a:r>
            <a:br>
              <a:rPr lang="en-IE" dirty="0"/>
            </a:br>
            <a:endParaRPr lang="en-IE" dirty="0"/>
          </a:p>
        </p:txBody>
      </p:sp>
    </p:spTree>
    <p:extLst>
      <p:ext uri="{BB962C8B-B14F-4D97-AF65-F5344CB8AC3E}">
        <p14:creationId xmlns:p14="http://schemas.microsoft.com/office/powerpoint/2010/main" val="36423997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Iteration Statements</a:t>
            </a:r>
            <a:br>
              <a:rPr lang="en-IE" dirty="0"/>
            </a:br>
            <a:endParaRPr lang="en-IE" dirty="0"/>
          </a:p>
        </p:txBody>
      </p:sp>
      <p:sp>
        <p:nvSpPr>
          <p:cNvPr id="3" name="Content Placeholder 2"/>
          <p:cNvSpPr>
            <a:spLocks noGrp="1"/>
          </p:cNvSpPr>
          <p:nvPr>
            <p:ph idx="1"/>
          </p:nvPr>
        </p:nvSpPr>
        <p:spPr>
          <a:xfrm>
            <a:off x="991905" y="1222513"/>
            <a:ext cx="10178322" cy="5565913"/>
          </a:xfrm>
        </p:spPr>
        <p:txBody>
          <a:bodyPr>
            <a:normAutofit/>
          </a:bodyPr>
          <a:lstStyle/>
          <a:p>
            <a:pPr>
              <a:lnSpc>
                <a:spcPct val="160000"/>
              </a:lnSpc>
            </a:pPr>
            <a:r>
              <a:rPr lang="en-IE" dirty="0"/>
              <a:t>You can create loops by using the iteration statements. Iteration statements cause embedded statements to be executed a number of times, subject to the loop-termination criteria. These statements are executed in order, except when a jump statement is encountered.</a:t>
            </a:r>
          </a:p>
          <a:p>
            <a:pPr>
              <a:lnSpc>
                <a:spcPct val="160000"/>
              </a:lnSpc>
            </a:pPr>
            <a:r>
              <a:rPr lang="en-IE" dirty="0"/>
              <a:t>The following keywords are used in iteration statements:</a:t>
            </a:r>
          </a:p>
          <a:p>
            <a:pPr lvl="1">
              <a:lnSpc>
                <a:spcPct val="120000"/>
              </a:lnSpc>
            </a:pPr>
            <a:r>
              <a:rPr lang="en-IE" sz="2800" b="1" dirty="0">
                <a:solidFill>
                  <a:schemeClr val="accent1">
                    <a:lumMod val="60000"/>
                    <a:lumOff val="40000"/>
                  </a:schemeClr>
                </a:solidFill>
              </a:rPr>
              <a:t>do</a:t>
            </a:r>
          </a:p>
          <a:p>
            <a:pPr lvl="1">
              <a:lnSpc>
                <a:spcPct val="120000"/>
              </a:lnSpc>
            </a:pPr>
            <a:r>
              <a:rPr lang="en-IE" sz="2800" b="1" dirty="0">
                <a:solidFill>
                  <a:schemeClr val="accent1">
                    <a:lumMod val="60000"/>
                    <a:lumOff val="40000"/>
                  </a:schemeClr>
                </a:solidFill>
              </a:rPr>
              <a:t>for</a:t>
            </a:r>
          </a:p>
          <a:p>
            <a:pPr lvl="1">
              <a:lnSpc>
                <a:spcPct val="120000"/>
              </a:lnSpc>
            </a:pPr>
            <a:r>
              <a:rPr lang="en-IE" sz="2800" b="1" dirty="0">
                <a:solidFill>
                  <a:schemeClr val="accent1">
                    <a:lumMod val="60000"/>
                    <a:lumOff val="40000"/>
                  </a:schemeClr>
                </a:solidFill>
              </a:rPr>
              <a:t>f</a:t>
            </a:r>
            <a:r>
              <a:rPr lang="en-IE" sz="2800" b="1" dirty="0" smtClean="0">
                <a:solidFill>
                  <a:schemeClr val="accent1">
                    <a:lumMod val="60000"/>
                    <a:lumOff val="40000"/>
                  </a:schemeClr>
                </a:solidFill>
              </a:rPr>
              <a:t>oreach in</a:t>
            </a:r>
            <a:endParaRPr lang="en-IE" sz="2800" b="1" dirty="0">
              <a:solidFill>
                <a:schemeClr val="accent1">
                  <a:lumMod val="60000"/>
                  <a:lumOff val="40000"/>
                </a:schemeClr>
              </a:solidFill>
            </a:endParaRPr>
          </a:p>
          <a:p>
            <a:pPr lvl="1">
              <a:lnSpc>
                <a:spcPct val="120000"/>
              </a:lnSpc>
            </a:pPr>
            <a:r>
              <a:rPr lang="en-IE" sz="2800" b="1" dirty="0">
                <a:solidFill>
                  <a:schemeClr val="accent1">
                    <a:lumMod val="60000"/>
                    <a:lumOff val="40000"/>
                  </a:schemeClr>
                </a:solidFill>
              </a:rPr>
              <a:t>while</a:t>
            </a:r>
          </a:p>
        </p:txBody>
      </p:sp>
    </p:spTree>
    <p:extLst>
      <p:ext uri="{BB962C8B-B14F-4D97-AF65-F5344CB8AC3E}">
        <p14:creationId xmlns:p14="http://schemas.microsoft.com/office/powerpoint/2010/main" val="3356396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do statement</a:t>
            </a:r>
          </a:p>
        </p:txBody>
      </p:sp>
      <p:sp>
        <p:nvSpPr>
          <p:cNvPr id="3" name="Content Placeholder 2"/>
          <p:cNvSpPr>
            <a:spLocks noGrp="1"/>
          </p:cNvSpPr>
          <p:nvPr>
            <p:ph idx="1"/>
          </p:nvPr>
        </p:nvSpPr>
        <p:spPr/>
        <p:txBody>
          <a:bodyPr>
            <a:normAutofit/>
          </a:bodyPr>
          <a:lstStyle/>
          <a:p>
            <a:pPr>
              <a:lnSpc>
                <a:spcPct val="150000"/>
              </a:lnSpc>
            </a:pPr>
            <a:r>
              <a:rPr lang="en-IE" sz="2800" dirty="0"/>
              <a:t>The do statement executes a statement or a block of statements repeatedly until a specified expression evaluates to false. </a:t>
            </a:r>
          </a:p>
          <a:p>
            <a:pPr>
              <a:lnSpc>
                <a:spcPct val="150000"/>
              </a:lnSpc>
            </a:pPr>
            <a:r>
              <a:rPr lang="en-IE" sz="2800" dirty="0"/>
              <a:t>The body of the loop must be enclosed in braces, {}, unless it consists of a single statement. In that case, the braces are optional.</a:t>
            </a:r>
          </a:p>
        </p:txBody>
      </p:sp>
    </p:spTree>
    <p:extLst>
      <p:ext uri="{BB962C8B-B14F-4D97-AF65-F5344CB8AC3E}">
        <p14:creationId xmlns:p14="http://schemas.microsoft.com/office/powerpoint/2010/main" val="10614161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6255" y="171430"/>
            <a:ext cx="9367945" cy="6516884"/>
          </a:xfrm>
          <a:prstGeom prst="rect">
            <a:avLst/>
          </a:prstGeom>
        </p:spPr>
      </p:pic>
    </p:spTree>
    <p:extLst>
      <p:ext uri="{BB962C8B-B14F-4D97-AF65-F5344CB8AC3E}">
        <p14:creationId xmlns:p14="http://schemas.microsoft.com/office/powerpoint/2010/main" val="31624496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While statement</a:t>
            </a:r>
          </a:p>
        </p:txBody>
      </p:sp>
      <p:sp>
        <p:nvSpPr>
          <p:cNvPr id="3" name="Content Placeholder 2"/>
          <p:cNvSpPr>
            <a:spLocks noGrp="1"/>
          </p:cNvSpPr>
          <p:nvPr>
            <p:ph idx="1"/>
          </p:nvPr>
        </p:nvSpPr>
        <p:spPr/>
        <p:txBody>
          <a:bodyPr>
            <a:normAutofit/>
          </a:bodyPr>
          <a:lstStyle/>
          <a:p>
            <a:r>
              <a:rPr lang="en-IE" sz="2800" dirty="0"/>
              <a:t>The while statement executes a statement or a block of statements until a specified expression evaluates to false</a:t>
            </a:r>
          </a:p>
        </p:txBody>
      </p:sp>
    </p:spTree>
    <p:extLst>
      <p:ext uri="{BB962C8B-B14F-4D97-AF65-F5344CB8AC3E}">
        <p14:creationId xmlns:p14="http://schemas.microsoft.com/office/powerpoint/2010/main" val="31231172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31360" y="119062"/>
            <a:ext cx="8028276" cy="6491908"/>
          </a:xfrm>
          <a:prstGeom prst="rect">
            <a:avLst/>
          </a:prstGeom>
        </p:spPr>
      </p:pic>
    </p:spTree>
    <p:extLst>
      <p:ext uri="{BB962C8B-B14F-4D97-AF65-F5344CB8AC3E}">
        <p14:creationId xmlns:p14="http://schemas.microsoft.com/office/powerpoint/2010/main" val="36028267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For loop</a:t>
            </a:r>
          </a:p>
        </p:txBody>
      </p:sp>
      <p:sp>
        <p:nvSpPr>
          <p:cNvPr id="3" name="Content Placeholder 2"/>
          <p:cNvSpPr>
            <a:spLocks noGrp="1"/>
          </p:cNvSpPr>
          <p:nvPr>
            <p:ph idx="1"/>
          </p:nvPr>
        </p:nvSpPr>
        <p:spPr>
          <a:xfrm>
            <a:off x="1251678" y="1321904"/>
            <a:ext cx="10178322" cy="5536095"/>
          </a:xfrm>
        </p:spPr>
        <p:txBody>
          <a:bodyPr>
            <a:normAutofit fontScale="92500"/>
          </a:bodyPr>
          <a:lstStyle/>
          <a:p>
            <a:pPr>
              <a:lnSpc>
                <a:spcPct val="150000"/>
              </a:lnSpc>
            </a:pPr>
            <a:r>
              <a:rPr lang="en-IE" sz="2800" dirty="0"/>
              <a:t>By using a for loop, you can run a statement or a block of statements repeatedly until a specified expression evaluates to false. This kind of loop is useful for iterating over arrays and for other applications in which you know in advance how many times you want the loop to iterate.</a:t>
            </a:r>
          </a:p>
          <a:p>
            <a:pPr>
              <a:lnSpc>
                <a:spcPct val="150000"/>
              </a:lnSpc>
            </a:pPr>
            <a:r>
              <a:rPr lang="en-IE" sz="2800" dirty="0"/>
              <a:t>Every for statement defines initializer, condition, and iterator sections. These sections usually determine how many times the loop iterates.</a:t>
            </a:r>
          </a:p>
          <a:p>
            <a:pPr lvl="1"/>
            <a:r>
              <a:rPr lang="en-IE" sz="2600" b="1" dirty="0">
                <a:solidFill>
                  <a:srgbClr val="00B050"/>
                </a:solidFill>
              </a:rPr>
              <a:t>for (initializer; condition; iterator)  </a:t>
            </a:r>
          </a:p>
          <a:p>
            <a:pPr marL="457200" lvl="1" indent="0">
              <a:buNone/>
            </a:pPr>
            <a:r>
              <a:rPr lang="en-IE" sz="2600" b="1" dirty="0">
                <a:solidFill>
                  <a:srgbClr val="00B050"/>
                </a:solidFill>
              </a:rPr>
              <a:t>     body</a:t>
            </a:r>
          </a:p>
        </p:txBody>
      </p:sp>
    </p:spTree>
    <p:extLst>
      <p:ext uri="{BB962C8B-B14F-4D97-AF65-F5344CB8AC3E}">
        <p14:creationId xmlns:p14="http://schemas.microsoft.com/office/powerpoint/2010/main" val="24267537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513" y="0"/>
            <a:ext cx="11777870" cy="6857999"/>
          </a:xfrm>
          <a:prstGeom prst="rect">
            <a:avLst/>
          </a:prstGeom>
        </p:spPr>
      </p:pic>
    </p:spTree>
    <p:extLst>
      <p:ext uri="{BB962C8B-B14F-4D97-AF65-F5344CB8AC3E}">
        <p14:creationId xmlns:p14="http://schemas.microsoft.com/office/powerpoint/2010/main" val="2886767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t>
            </a:r>
            <a:r>
              <a:rPr lang="en-IE" dirty="0" smtClean="0"/>
              <a:t>foreach, in </a:t>
            </a:r>
            <a:r>
              <a:rPr lang="en-IE" dirty="0"/>
              <a:t>statement</a:t>
            </a:r>
          </a:p>
        </p:txBody>
      </p:sp>
      <p:sp>
        <p:nvSpPr>
          <p:cNvPr id="3" name="Content Placeholder 2"/>
          <p:cNvSpPr>
            <a:spLocks noGrp="1"/>
          </p:cNvSpPr>
          <p:nvPr>
            <p:ph idx="1"/>
          </p:nvPr>
        </p:nvSpPr>
        <p:spPr>
          <a:xfrm>
            <a:off x="1178942" y="1496292"/>
            <a:ext cx="10386140" cy="5174672"/>
          </a:xfrm>
        </p:spPr>
        <p:txBody>
          <a:bodyPr>
            <a:normAutofit/>
          </a:bodyPr>
          <a:lstStyle/>
          <a:p>
            <a:pPr>
              <a:lnSpc>
                <a:spcPct val="150000"/>
              </a:lnSpc>
            </a:pPr>
            <a:r>
              <a:rPr lang="en-IE" dirty="0"/>
              <a:t>The foreach statement repeats a group of embedded statements for each element in an array or an object collection.</a:t>
            </a:r>
          </a:p>
          <a:p>
            <a:pPr>
              <a:lnSpc>
                <a:spcPct val="150000"/>
              </a:lnSpc>
            </a:pPr>
            <a:r>
              <a:rPr lang="en-IE" dirty="0"/>
              <a:t> The foreach statement is used to iterate through the collection to get the information that you want, but can not be used to add or remove items from the source collection to avoid unpredictable side effects. If you need to add or remove items from the source collection, use a for loop.</a:t>
            </a:r>
          </a:p>
          <a:p>
            <a:pPr>
              <a:lnSpc>
                <a:spcPct val="150000"/>
              </a:lnSpc>
            </a:pPr>
            <a:r>
              <a:rPr lang="en-IE" dirty="0"/>
              <a:t>The embedded statements continue to execute for each element in the array or collection. After the iteration has been completed for all the elements in the collection, control is transferred to the next statement following the foreach block.</a:t>
            </a:r>
          </a:p>
        </p:txBody>
      </p:sp>
    </p:spTree>
    <p:extLst>
      <p:ext uri="{BB962C8B-B14F-4D97-AF65-F5344CB8AC3E}">
        <p14:creationId xmlns:p14="http://schemas.microsoft.com/office/powerpoint/2010/main" val="40855544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93942" y="0"/>
            <a:ext cx="5684940" cy="6757796"/>
          </a:xfrm>
          <a:prstGeom prst="rect">
            <a:avLst/>
          </a:prstGeom>
        </p:spPr>
      </p:pic>
    </p:spTree>
    <p:extLst>
      <p:ext uri="{BB962C8B-B14F-4D97-AF65-F5344CB8AC3E}">
        <p14:creationId xmlns:p14="http://schemas.microsoft.com/office/powerpoint/2010/main" val="66565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E" dirty="0"/>
              <a:t>Code Explanation</a:t>
            </a:r>
            <a:br>
              <a:rPr lang="en-IE" dirty="0"/>
            </a:br>
            <a:endParaRPr lang="en-IE" dirty="0"/>
          </a:p>
        </p:txBody>
      </p:sp>
      <p:sp>
        <p:nvSpPr>
          <p:cNvPr id="3" name="Content Placeholder 2"/>
          <p:cNvSpPr>
            <a:spLocks noGrp="1"/>
          </p:cNvSpPr>
          <p:nvPr>
            <p:ph idx="1"/>
          </p:nvPr>
        </p:nvSpPr>
        <p:spPr>
          <a:xfrm>
            <a:off x="1075033" y="1392382"/>
            <a:ext cx="10178322" cy="5309754"/>
          </a:xfrm>
        </p:spPr>
        <p:txBody>
          <a:bodyPr>
            <a:normAutofit lnSpcReduction="10000"/>
          </a:bodyPr>
          <a:lstStyle/>
          <a:p>
            <a:endParaRPr lang="en-IE" dirty="0"/>
          </a:p>
          <a:p>
            <a:pPr>
              <a:lnSpc>
                <a:spcPct val="170000"/>
              </a:lnSpc>
            </a:pPr>
            <a:r>
              <a:rPr lang="en-IE" sz="2300" dirty="0"/>
              <a:t>The first lines of code are default lines entered by Visual Studio. The </a:t>
            </a:r>
            <a:r>
              <a:rPr lang="en-IE" sz="2300" b="1" dirty="0">
                <a:solidFill>
                  <a:srgbClr val="FF0000"/>
                </a:solidFill>
              </a:rPr>
              <a:t>'using' </a:t>
            </a:r>
            <a:r>
              <a:rPr lang="en-IE" sz="2300" dirty="0"/>
              <a:t>statement is used to </a:t>
            </a:r>
            <a:r>
              <a:rPr lang="en-IE" sz="2300" b="1" dirty="0">
                <a:solidFill>
                  <a:srgbClr val="FF0000"/>
                </a:solidFill>
              </a:rPr>
              <a:t>import</a:t>
            </a:r>
            <a:r>
              <a:rPr lang="en-IE" sz="2300" dirty="0"/>
              <a:t> existing </a:t>
            </a:r>
            <a:r>
              <a:rPr lang="en-IE" sz="2300" dirty="0" err="1"/>
              <a:t>.Net</a:t>
            </a:r>
            <a:r>
              <a:rPr lang="en-IE" sz="2300" dirty="0"/>
              <a:t> modules in our console application. These modules are required for any </a:t>
            </a:r>
            <a:r>
              <a:rPr lang="en-IE" sz="2300" dirty="0" err="1"/>
              <a:t>.Net</a:t>
            </a:r>
            <a:r>
              <a:rPr lang="en-IE" sz="2300" dirty="0"/>
              <a:t> application to run properly. They contain the bare minimum code to make a code work on a Windows machine.</a:t>
            </a:r>
          </a:p>
          <a:p>
            <a:pPr>
              <a:lnSpc>
                <a:spcPct val="170000"/>
              </a:lnSpc>
            </a:pPr>
            <a:r>
              <a:rPr lang="en-IE" sz="2300" dirty="0"/>
              <a:t>Every application belongs to a class. C# is an object-oriented language, and hence, all code needs to be defined in a self-sustaining module called a 'Class.' In turn, every class belongs to a namespace. </a:t>
            </a:r>
            <a:r>
              <a:rPr lang="en-IE" sz="2300" b="1" dirty="0">
                <a:solidFill>
                  <a:srgbClr val="FF0000"/>
                </a:solidFill>
              </a:rPr>
              <a:t>A namespace is just a </a:t>
            </a:r>
            <a:r>
              <a:rPr lang="en-IE" sz="2300" b="1" dirty="0" smtClean="0">
                <a:solidFill>
                  <a:srgbClr val="FF0000"/>
                </a:solidFill>
              </a:rPr>
              <a:t>logical </a:t>
            </a:r>
            <a:r>
              <a:rPr lang="en-IE" sz="2300" b="1" dirty="0">
                <a:solidFill>
                  <a:srgbClr val="FF0000"/>
                </a:solidFill>
              </a:rPr>
              <a:t>grouping of classes.</a:t>
            </a:r>
          </a:p>
        </p:txBody>
      </p:sp>
    </p:spTree>
    <p:extLst>
      <p:ext uri="{BB962C8B-B14F-4D97-AF65-F5344CB8AC3E}">
        <p14:creationId xmlns:p14="http://schemas.microsoft.com/office/powerpoint/2010/main" val="12708057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Jump Statements</a:t>
            </a:r>
            <a:br>
              <a:rPr lang="en-IE" dirty="0"/>
            </a:br>
            <a:endParaRPr lang="en-IE" dirty="0"/>
          </a:p>
        </p:txBody>
      </p:sp>
    </p:spTree>
    <p:extLst>
      <p:ext uri="{BB962C8B-B14F-4D97-AF65-F5344CB8AC3E}">
        <p14:creationId xmlns:p14="http://schemas.microsoft.com/office/powerpoint/2010/main" val="9639332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64524"/>
          </a:xfrm>
        </p:spPr>
        <p:txBody>
          <a:bodyPr>
            <a:normAutofit fontScale="90000"/>
          </a:bodyPr>
          <a:lstStyle/>
          <a:p>
            <a:r>
              <a:rPr lang="en-IE" dirty="0"/>
              <a:t>Jump Statements</a:t>
            </a:r>
            <a:br>
              <a:rPr lang="en-IE" dirty="0"/>
            </a:br>
            <a:endParaRPr lang="en-IE" dirty="0"/>
          </a:p>
        </p:txBody>
      </p:sp>
      <p:sp>
        <p:nvSpPr>
          <p:cNvPr id="3" name="Content Placeholder 2"/>
          <p:cNvSpPr>
            <a:spLocks noGrp="1"/>
          </p:cNvSpPr>
          <p:nvPr>
            <p:ph idx="1"/>
          </p:nvPr>
        </p:nvSpPr>
        <p:spPr>
          <a:xfrm>
            <a:off x="1251678" y="1423555"/>
            <a:ext cx="10178322" cy="4456037"/>
          </a:xfrm>
        </p:spPr>
        <p:txBody>
          <a:bodyPr>
            <a:normAutofit lnSpcReduction="10000"/>
          </a:bodyPr>
          <a:lstStyle/>
          <a:p>
            <a:pPr>
              <a:lnSpc>
                <a:spcPct val="160000"/>
              </a:lnSpc>
            </a:pPr>
            <a:r>
              <a:rPr lang="en-IE" dirty="0"/>
              <a:t>Branching is performed using jump statements, which cause an immediate transfer of the program control. The following keywords are used in jump statements:</a:t>
            </a:r>
          </a:p>
          <a:p>
            <a:pPr>
              <a:lnSpc>
                <a:spcPct val="160000"/>
              </a:lnSpc>
            </a:pPr>
            <a:endParaRPr lang="en-IE" dirty="0"/>
          </a:p>
          <a:p>
            <a:pPr lvl="1">
              <a:lnSpc>
                <a:spcPct val="160000"/>
              </a:lnSpc>
            </a:pPr>
            <a:r>
              <a:rPr lang="en-IE" sz="2000" b="1" dirty="0">
                <a:solidFill>
                  <a:schemeClr val="accent4">
                    <a:lumMod val="75000"/>
                  </a:schemeClr>
                </a:solidFill>
              </a:rPr>
              <a:t>break</a:t>
            </a:r>
          </a:p>
          <a:p>
            <a:pPr lvl="1">
              <a:lnSpc>
                <a:spcPct val="160000"/>
              </a:lnSpc>
            </a:pPr>
            <a:r>
              <a:rPr lang="en-IE" sz="2000" b="1" dirty="0">
                <a:solidFill>
                  <a:schemeClr val="accent4">
                    <a:lumMod val="75000"/>
                  </a:schemeClr>
                </a:solidFill>
              </a:rPr>
              <a:t>continue</a:t>
            </a:r>
          </a:p>
          <a:p>
            <a:pPr lvl="1">
              <a:lnSpc>
                <a:spcPct val="160000"/>
              </a:lnSpc>
            </a:pPr>
            <a:r>
              <a:rPr lang="en-IE" sz="2000" b="1" dirty="0" err="1">
                <a:solidFill>
                  <a:schemeClr val="accent4">
                    <a:lumMod val="75000"/>
                  </a:schemeClr>
                </a:solidFill>
              </a:rPr>
              <a:t>goto</a:t>
            </a:r>
            <a:endParaRPr lang="en-IE" sz="2000" b="1" dirty="0">
              <a:solidFill>
                <a:schemeClr val="accent4">
                  <a:lumMod val="75000"/>
                </a:schemeClr>
              </a:solidFill>
            </a:endParaRPr>
          </a:p>
          <a:p>
            <a:pPr lvl="1">
              <a:lnSpc>
                <a:spcPct val="160000"/>
              </a:lnSpc>
            </a:pPr>
            <a:r>
              <a:rPr lang="en-IE" sz="2000" b="1" dirty="0">
                <a:solidFill>
                  <a:schemeClr val="accent4">
                    <a:lumMod val="75000"/>
                  </a:schemeClr>
                </a:solidFill>
              </a:rPr>
              <a:t>return</a:t>
            </a:r>
          </a:p>
          <a:p>
            <a:pPr lvl="1">
              <a:lnSpc>
                <a:spcPct val="160000"/>
              </a:lnSpc>
            </a:pPr>
            <a:r>
              <a:rPr lang="en-IE" sz="2000" b="1" dirty="0">
                <a:solidFill>
                  <a:schemeClr val="accent4">
                    <a:lumMod val="75000"/>
                  </a:schemeClr>
                </a:solidFill>
              </a:rPr>
              <a:t>throw</a:t>
            </a:r>
          </a:p>
        </p:txBody>
      </p:sp>
    </p:spTree>
    <p:extLst>
      <p:ext uri="{BB962C8B-B14F-4D97-AF65-F5344CB8AC3E}">
        <p14:creationId xmlns:p14="http://schemas.microsoft.com/office/powerpoint/2010/main" val="4995622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22960"/>
          </a:xfrm>
        </p:spPr>
        <p:txBody>
          <a:bodyPr/>
          <a:lstStyle/>
          <a:p>
            <a:r>
              <a:rPr lang="en-IE" dirty="0"/>
              <a:t>break statement </a:t>
            </a:r>
          </a:p>
        </p:txBody>
      </p:sp>
      <p:sp>
        <p:nvSpPr>
          <p:cNvPr id="3" name="Content Placeholder 2"/>
          <p:cNvSpPr>
            <a:spLocks noGrp="1"/>
          </p:cNvSpPr>
          <p:nvPr>
            <p:ph idx="1"/>
          </p:nvPr>
        </p:nvSpPr>
        <p:spPr>
          <a:xfrm>
            <a:off x="1251678" y="1610591"/>
            <a:ext cx="4608795" cy="4269001"/>
          </a:xfrm>
        </p:spPr>
        <p:txBody>
          <a:bodyPr>
            <a:normAutofit/>
          </a:bodyPr>
          <a:lstStyle/>
          <a:p>
            <a:pPr>
              <a:lnSpc>
                <a:spcPct val="150000"/>
              </a:lnSpc>
            </a:pPr>
            <a:r>
              <a:rPr lang="en-IE" sz="2400" dirty="0"/>
              <a:t>The break statement terminates the closest enclosing loop or switch statement in which it appears. </a:t>
            </a:r>
          </a:p>
          <a:p>
            <a:pPr>
              <a:lnSpc>
                <a:spcPct val="150000"/>
              </a:lnSpc>
            </a:pPr>
            <a:r>
              <a:rPr lang="en-IE" sz="2400" dirty="0"/>
              <a:t>Control is passed to the statement that follows the terminated statement, if any.</a:t>
            </a:r>
          </a:p>
        </p:txBody>
      </p:sp>
      <p:pic>
        <p:nvPicPr>
          <p:cNvPr id="4" name="Picture 3"/>
          <p:cNvPicPr>
            <a:picLocks noChangeAspect="1"/>
          </p:cNvPicPr>
          <p:nvPr/>
        </p:nvPicPr>
        <p:blipFill>
          <a:blip r:embed="rId3"/>
          <a:stretch>
            <a:fillRect/>
          </a:stretch>
        </p:blipFill>
        <p:spPr>
          <a:xfrm>
            <a:off x="6595824" y="1309210"/>
            <a:ext cx="4834176" cy="5507022"/>
          </a:xfrm>
          <a:prstGeom prst="rect">
            <a:avLst/>
          </a:prstGeom>
        </p:spPr>
      </p:pic>
    </p:spTree>
    <p:extLst>
      <p:ext uri="{BB962C8B-B14F-4D97-AF65-F5344CB8AC3E}">
        <p14:creationId xmlns:p14="http://schemas.microsoft.com/office/powerpoint/2010/main" val="3882712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58858" y="0"/>
            <a:ext cx="7357819" cy="6838835"/>
          </a:xfrm>
          <a:prstGeom prst="rect">
            <a:avLst/>
          </a:prstGeom>
        </p:spPr>
      </p:pic>
    </p:spTree>
    <p:extLst>
      <p:ext uri="{BB962C8B-B14F-4D97-AF65-F5344CB8AC3E}">
        <p14:creationId xmlns:p14="http://schemas.microsoft.com/office/powerpoint/2010/main" val="27120519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85377" y="152896"/>
            <a:ext cx="4522420" cy="6521274"/>
          </a:xfrm>
          <a:prstGeom prst="rect">
            <a:avLst/>
          </a:prstGeom>
        </p:spPr>
      </p:pic>
    </p:spTree>
    <p:extLst>
      <p:ext uri="{BB962C8B-B14F-4D97-AF65-F5344CB8AC3E}">
        <p14:creationId xmlns:p14="http://schemas.microsoft.com/office/powerpoint/2010/main" val="3838427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continue</a:t>
            </a:r>
          </a:p>
        </p:txBody>
      </p:sp>
      <p:sp>
        <p:nvSpPr>
          <p:cNvPr id="3" name="Content Placeholder 2"/>
          <p:cNvSpPr>
            <a:spLocks noGrp="1"/>
          </p:cNvSpPr>
          <p:nvPr>
            <p:ph idx="1"/>
          </p:nvPr>
        </p:nvSpPr>
        <p:spPr>
          <a:xfrm>
            <a:off x="1251677" y="1203767"/>
            <a:ext cx="3350139" cy="4675825"/>
          </a:xfrm>
        </p:spPr>
        <p:txBody>
          <a:bodyPr>
            <a:normAutofit/>
          </a:bodyPr>
          <a:lstStyle/>
          <a:p>
            <a:pPr>
              <a:lnSpc>
                <a:spcPct val="150000"/>
              </a:lnSpc>
            </a:pPr>
            <a:r>
              <a:rPr lang="en-IE" sz="2400" dirty="0"/>
              <a:t>The continue statement passes control to the next iteration of the enclosing while, do, for, or foreach statement in which it appears.</a:t>
            </a:r>
          </a:p>
        </p:txBody>
      </p:sp>
      <p:pic>
        <p:nvPicPr>
          <p:cNvPr id="4" name="Picture 3"/>
          <p:cNvPicPr>
            <a:picLocks noChangeAspect="1"/>
          </p:cNvPicPr>
          <p:nvPr/>
        </p:nvPicPr>
        <p:blipFill>
          <a:blip r:embed="rId2"/>
          <a:stretch>
            <a:fillRect/>
          </a:stretch>
        </p:blipFill>
        <p:spPr>
          <a:xfrm>
            <a:off x="4933502" y="1128451"/>
            <a:ext cx="6496498" cy="5666806"/>
          </a:xfrm>
          <a:prstGeom prst="rect">
            <a:avLst/>
          </a:prstGeom>
        </p:spPr>
      </p:pic>
    </p:spTree>
    <p:extLst>
      <p:ext uri="{BB962C8B-B14F-4D97-AF65-F5344CB8AC3E}">
        <p14:creationId xmlns:p14="http://schemas.microsoft.com/office/powerpoint/2010/main" val="42712383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goto</a:t>
            </a:r>
            <a:endParaRPr lang="en-IE" dirty="0"/>
          </a:p>
        </p:txBody>
      </p:sp>
      <p:sp>
        <p:nvSpPr>
          <p:cNvPr id="3" name="Content Placeholder 2"/>
          <p:cNvSpPr>
            <a:spLocks noGrp="1"/>
          </p:cNvSpPr>
          <p:nvPr>
            <p:ph idx="1"/>
          </p:nvPr>
        </p:nvSpPr>
        <p:spPr>
          <a:xfrm>
            <a:off x="1251678" y="1540565"/>
            <a:ext cx="10178322" cy="4711148"/>
          </a:xfrm>
        </p:spPr>
        <p:txBody>
          <a:bodyPr>
            <a:normAutofit/>
          </a:bodyPr>
          <a:lstStyle/>
          <a:p>
            <a:pPr marL="0" indent="0">
              <a:lnSpc>
                <a:spcPct val="150000"/>
              </a:lnSpc>
              <a:buNone/>
            </a:pPr>
            <a:endParaRPr lang="en-IE" sz="2800" dirty="0"/>
          </a:p>
          <a:p>
            <a:pPr>
              <a:lnSpc>
                <a:spcPct val="150000"/>
              </a:lnSpc>
            </a:pPr>
            <a:r>
              <a:rPr lang="en-IE" sz="2800" dirty="0"/>
              <a:t>The </a:t>
            </a:r>
            <a:r>
              <a:rPr lang="en-IE" sz="2800" dirty="0" err="1"/>
              <a:t>goto</a:t>
            </a:r>
            <a:r>
              <a:rPr lang="en-IE" sz="2800" dirty="0"/>
              <a:t> statement transfers the program control directly to a </a:t>
            </a:r>
            <a:r>
              <a:rPr lang="en-IE" sz="2800" dirty="0" err="1"/>
              <a:t>labeled</a:t>
            </a:r>
            <a:r>
              <a:rPr lang="en-IE" sz="2800" dirty="0"/>
              <a:t> statement. </a:t>
            </a:r>
          </a:p>
          <a:p>
            <a:pPr>
              <a:lnSpc>
                <a:spcPct val="150000"/>
              </a:lnSpc>
            </a:pPr>
            <a:r>
              <a:rPr lang="en-IE" sz="2800" dirty="0"/>
              <a:t>A common use of </a:t>
            </a:r>
            <a:r>
              <a:rPr lang="en-IE" sz="2800" dirty="0" err="1"/>
              <a:t>goto</a:t>
            </a:r>
            <a:r>
              <a:rPr lang="en-IE" sz="2800" dirty="0"/>
              <a:t> is to transfer control to a specific switch-case label or the default label in a switch statement.</a:t>
            </a:r>
          </a:p>
          <a:p>
            <a:pPr>
              <a:lnSpc>
                <a:spcPct val="150000"/>
              </a:lnSpc>
            </a:pPr>
            <a:r>
              <a:rPr lang="en-IE" sz="2800" dirty="0"/>
              <a:t>The </a:t>
            </a:r>
            <a:r>
              <a:rPr lang="en-IE" sz="2800" dirty="0" err="1"/>
              <a:t>goto</a:t>
            </a:r>
            <a:r>
              <a:rPr lang="en-IE" sz="2800" dirty="0"/>
              <a:t> statement is also useful to get out of deeply nested loops.</a:t>
            </a:r>
          </a:p>
        </p:txBody>
      </p:sp>
    </p:spTree>
    <p:extLst>
      <p:ext uri="{BB962C8B-B14F-4D97-AF65-F5344CB8AC3E}">
        <p14:creationId xmlns:p14="http://schemas.microsoft.com/office/powerpoint/2010/main" val="27066016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3885" y="0"/>
            <a:ext cx="5378004" cy="6820373"/>
          </a:xfrm>
          <a:prstGeom prst="rect">
            <a:avLst/>
          </a:prstGeom>
        </p:spPr>
      </p:pic>
    </p:spTree>
    <p:extLst>
      <p:ext uri="{BB962C8B-B14F-4D97-AF65-F5344CB8AC3E}">
        <p14:creationId xmlns:p14="http://schemas.microsoft.com/office/powerpoint/2010/main" val="9747845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31362" y="1351109"/>
            <a:ext cx="6265710" cy="3880647"/>
          </a:xfrm>
          <a:prstGeom prst="rect">
            <a:avLst/>
          </a:prstGeom>
        </p:spPr>
      </p:pic>
    </p:spTree>
    <p:extLst>
      <p:ext uri="{BB962C8B-B14F-4D97-AF65-F5344CB8AC3E}">
        <p14:creationId xmlns:p14="http://schemas.microsoft.com/office/powerpoint/2010/main" val="9039178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return</a:t>
            </a:r>
            <a:br>
              <a:rPr lang="en-IE" dirty="0"/>
            </a:br>
            <a:endParaRPr lang="en-IE" dirty="0"/>
          </a:p>
        </p:txBody>
      </p:sp>
      <p:sp>
        <p:nvSpPr>
          <p:cNvPr id="3" name="Content Placeholder 2"/>
          <p:cNvSpPr>
            <a:spLocks noGrp="1"/>
          </p:cNvSpPr>
          <p:nvPr>
            <p:ph idx="1"/>
          </p:nvPr>
        </p:nvSpPr>
        <p:spPr>
          <a:xfrm>
            <a:off x="1251678" y="1620079"/>
            <a:ext cx="10178322" cy="4259514"/>
          </a:xfrm>
        </p:spPr>
        <p:txBody>
          <a:bodyPr>
            <a:normAutofit/>
          </a:bodyPr>
          <a:lstStyle/>
          <a:p>
            <a:pPr>
              <a:lnSpc>
                <a:spcPct val="150000"/>
              </a:lnSpc>
            </a:pPr>
            <a:r>
              <a:rPr lang="en-IE" sz="2800" dirty="0"/>
              <a:t>The return statement terminates execution of the method in which it appears and returns control to the calling method</a:t>
            </a:r>
            <a:r>
              <a:rPr lang="en-IE" sz="2800" dirty="0" smtClean="0"/>
              <a:t>.</a:t>
            </a:r>
            <a:endParaRPr lang="ga-IE" sz="2800" dirty="0" smtClean="0"/>
          </a:p>
          <a:p>
            <a:pPr>
              <a:lnSpc>
                <a:spcPct val="150000"/>
              </a:lnSpc>
            </a:pPr>
            <a:r>
              <a:rPr lang="en-IE" sz="2800" dirty="0" smtClean="0"/>
              <a:t>It </a:t>
            </a:r>
            <a:r>
              <a:rPr lang="en-IE" sz="2800" dirty="0"/>
              <a:t>can also return an optional value. </a:t>
            </a:r>
            <a:endParaRPr lang="ga-IE" sz="2800" dirty="0" smtClean="0"/>
          </a:p>
          <a:p>
            <a:pPr>
              <a:lnSpc>
                <a:spcPct val="150000"/>
              </a:lnSpc>
            </a:pPr>
            <a:r>
              <a:rPr lang="en-IE" sz="2800" dirty="0" smtClean="0"/>
              <a:t>If </a:t>
            </a:r>
            <a:r>
              <a:rPr lang="en-IE" sz="2800" dirty="0"/>
              <a:t>the method is a void type, the return statement can be omitted.</a:t>
            </a:r>
          </a:p>
          <a:p>
            <a:pPr>
              <a:lnSpc>
                <a:spcPct val="150000"/>
              </a:lnSpc>
            </a:pPr>
            <a:endParaRPr lang="en-IE" sz="2800" dirty="0"/>
          </a:p>
        </p:txBody>
      </p:sp>
    </p:spTree>
    <p:extLst>
      <p:ext uri="{BB962C8B-B14F-4D97-AF65-F5344CB8AC3E}">
        <p14:creationId xmlns:p14="http://schemas.microsoft.com/office/powerpoint/2010/main" val="385326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E" dirty="0"/>
              <a:t>Code Explanation</a:t>
            </a:r>
            <a:br>
              <a:rPr lang="en-IE" dirty="0"/>
            </a:br>
            <a:endParaRPr lang="en-IE" dirty="0"/>
          </a:p>
        </p:txBody>
      </p:sp>
      <p:sp>
        <p:nvSpPr>
          <p:cNvPr id="3" name="Content Placeholder 2"/>
          <p:cNvSpPr>
            <a:spLocks noGrp="1"/>
          </p:cNvSpPr>
          <p:nvPr>
            <p:ph idx="1"/>
          </p:nvPr>
        </p:nvSpPr>
        <p:spPr>
          <a:xfrm>
            <a:off x="1075033" y="1392382"/>
            <a:ext cx="10178322" cy="5309754"/>
          </a:xfrm>
        </p:spPr>
        <p:txBody>
          <a:bodyPr>
            <a:normAutofit fontScale="85000" lnSpcReduction="20000"/>
          </a:bodyPr>
          <a:lstStyle/>
          <a:p>
            <a:endParaRPr lang="en-IE" dirty="0"/>
          </a:p>
          <a:p>
            <a:pPr>
              <a:lnSpc>
                <a:spcPct val="170000"/>
              </a:lnSpc>
            </a:pPr>
            <a:r>
              <a:rPr lang="en-IE" sz="2300" dirty="0"/>
              <a:t>The Main function is a special function which is automatically called when a console application runs. Here you need to ensure to enter the code required to display the required string in the console application.</a:t>
            </a:r>
          </a:p>
          <a:p>
            <a:pPr>
              <a:lnSpc>
                <a:spcPct val="170000"/>
              </a:lnSpc>
            </a:pPr>
            <a:r>
              <a:rPr lang="en-IE" sz="2300" dirty="0"/>
              <a:t>The Console class is available in </a:t>
            </a:r>
            <a:r>
              <a:rPr lang="en-IE" sz="2300" dirty="0" err="1"/>
              <a:t>.Net</a:t>
            </a:r>
            <a:r>
              <a:rPr lang="en-IE" sz="2300" dirty="0"/>
              <a:t> which allows one to work with console applications. Here we are using an inbuilt method called </a:t>
            </a:r>
            <a:r>
              <a:rPr lang="en-IE" sz="2300" dirty="0" smtClean="0"/>
              <a:t>'Write</a:t>
            </a:r>
            <a:r>
              <a:rPr lang="ga-IE" sz="2300" dirty="0" smtClean="0"/>
              <a:t>Line</a:t>
            </a:r>
            <a:r>
              <a:rPr lang="en-IE" sz="2300" dirty="0" smtClean="0"/>
              <a:t>' </a:t>
            </a:r>
            <a:r>
              <a:rPr lang="en-IE" sz="2300" dirty="0"/>
              <a:t>to write the string </a:t>
            </a:r>
            <a:r>
              <a:rPr lang="en-IE" sz="2300" dirty="0" smtClean="0"/>
              <a:t>“</a:t>
            </a:r>
            <a:r>
              <a:rPr lang="ga-IE" sz="2300" dirty="0" smtClean="0"/>
              <a:t>Hello World</a:t>
            </a:r>
            <a:r>
              <a:rPr lang="en-IE" sz="2300" dirty="0" smtClean="0"/>
              <a:t>" </a:t>
            </a:r>
            <a:r>
              <a:rPr lang="en-IE" sz="2300" dirty="0"/>
              <a:t>on the console.</a:t>
            </a:r>
          </a:p>
          <a:p>
            <a:pPr>
              <a:lnSpc>
                <a:spcPct val="170000"/>
              </a:lnSpc>
            </a:pPr>
            <a:r>
              <a:rPr lang="en-IE" sz="2300" dirty="0"/>
              <a:t>We then use the </a:t>
            </a:r>
            <a:r>
              <a:rPr lang="en-IE" sz="2300" dirty="0" err="1"/>
              <a:t>Console.ReadKey</a:t>
            </a:r>
            <a:r>
              <a:rPr lang="en-IE" sz="2300" dirty="0"/>
              <a:t>() method to read any key from the console. By entering this line of code, the program will wait and not exit immediately. The program will wait for the user to enter any key before finally exiting. If you don't include this statement in code, the program will exit as soon as it is run.</a:t>
            </a:r>
          </a:p>
        </p:txBody>
      </p:sp>
    </p:spTree>
    <p:extLst>
      <p:ext uri="{BB962C8B-B14F-4D97-AF65-F5344CB8AC3E}">
        <p14:creationId xmlns:p14="http://schemas.microsoft.com/office/powerpoint/2010/main" val="1093501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89923" y="0"/>
            <a:ext cx="10310599" cy="6771190"/>
          </a:xfrm>
          <a:prstGeom prst="rect">
            <a:avLst/>
          </a:prstGeom>
        </p:spPr>
      </p:pic>
    </p:spTree>
    <p:extLst>
      <p:ext uri="{BB962C8B-B14F-4D97-AF65-F5344CB8AC3E}">
        <p14:creationId xmlns:p14="http://schemas.microsoft.com/office/powerpoint/2010/main" val="3979850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290" y="601626"/>
            <a:ext cx="10335491" cy="830997"/>
          </a:xfrm>
          <a:prstGeom prst="rect">
            <a:avLst/>
          </a:prstGeom>
        </p:spPr>
        <p:txBody>
          <a:bodyPr wrap="square">
            <a:spAutoFit/>
          </a:bodyPr>
          <a:lstStyle/>
          <a:p>
            <a:r>
              <a:rPr lang="en-IE" sz="2400" dirty="0"/>
              <a:t>Step 4) Run your </a:t>
            </a:r>
            <a:r>
              <a:rPr lang="en-IE" sz="2400" dirty="0" err="1"/>
              <a:t>.Net</a:t>
            </a:r>
            <a:r>
              <a:rPr lang="en-IE" sz="2400" dirty="0"/>
              <a:t> program. To run any program, you need to click the </a:t>
            </a:r>
            <a:r>
              <a:rPr lang="ga-IE" sz="2400" dirty="0" smtClean="0"/>
              <a:t>green button with the the projectname.</a:t>
            </a:r>
            <a:endParaRPr lang="en-IE" sz="2400" dirty="0"/>
          </a:p>
        </p:txBody>
      </p:sp>
      <p:pic>
        <p:nvPicPr>
          <p:cNvPr id="4" name="Picture 3"/>
          <p:cNvPicPr>
            <a:picLocks noChangeAspect="1"/>
          </p:cNvPicPr>
          <p:nvPr/>
        </p:nvPicPr>
        <p:blipFill>
          <a:blip r:embed="rId2"/>
          <a:stretch>
            <a:fillRect/>
          </a:stretch>
        </p:blipFill>
        <p:spPr>
          <a:xfrm>
            <a:off x="2062162" y="1895475"/>
            <a:ext cx="8067675" cy="3067050"/>
          </a:xfrm>
          <a:prstGeom prst="rect">
            <a:avLst/>
          </a:prstGeom>
        </p:spPr>
      </p:pic>
      <p:cxnSp>
        <p:nvCxnSpPr>
          <p:cNvPr id="7" name="Straight Arrow Connector 6"/>
          <p:cNvCxnSpPr/>
          <p:nvPr/>
        </p:nvCxnSpPr>
        <p:spPr>
          <a:xfrm>
            <a:off x="5371070" y="1017124"/>
            <a:ext cx="1309816" cy="110412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96388339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2762</TotalTime>
  <Words>2887</Words>
  <Application>Microsoft Office PowerPoint</Application>
  <PresentationFormat>Widescreen</PresentationFormat>
  <Paragraphs>217</Paragraphs>
  <Slides>80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Gill Sans MT</vt:lpstr>
      <vt:lpstr>Impact</vt:lpstr>
      <vt:lpstr>Badge</vt:lpstr>
      <vt:lpstr>C# Fundamentals</vt:lpstr>
      <vt:lpstr>Building the first console application</vt:lpstr>
      <vt:lpstr>PowerPoint Presentation</vt:lpstr>
      <vt:lpstr>PowerPoint Presentation</vt:lpstr>
      <vt:lpstr>PowerPoint Presentation</vt:lpstr>
      <vt:lpstr>PowerPoint Presentation</vt:lpstr>
      <vt:lpstr>Code Explanation </vt:lpstr>
      <vt:lpstr>Code Explanation </vt:lpstr>
      <vt:lpstr>PowerPoint Presentation</vt:lpstr>
      <vt:lpstr>output</vt:lpstr>
      <vt:lpstr>datatypes</vt:lpstr>
      <vt:lpstr>Kinds of datatypes</vt:lpstr>
      <vt:lpstr>Value Type </vt:lpstr>
      <vt:lpstr>Reference type: </vt:lpstr>
      <vt:lpstr>C# datatypes</vt:lpstr>
      <vt:lpstr>PowerPoint Presentation</vt:lpstr>
      <vt:lpstr>PowerPoint Presentation</vt:lpstr>
      <vt:lpstr>C# datatypes</vt:lpstr>
      <vt:lpstr>PowerPoint Presentation</vt:lpstr>
      <vt:lpstr>C# Data Types-Alias vs .Net Type</vt:lpstr>
      <vt:lpstr>C# Data Types-Alias vs .Net Type</vt:lpstr>
      <vt:lpstr>null value </vt:lpstr>
      <vt:lpstr>null value </vt:lpstr>
      <vt:lpstr>null value </vt:lpstr>
      <vt:lpstr>Type conversions</vt:lpstr>
      <vt:lpstr>Type conversion </vt:lpstr>
      <vt:lpstr>Type conversion </vt:lpstr>
      <vt:lpstr>PowerPoint Presentation</vt:lpstr>
      <vt:lpstr>Type conversion </vt:lpstr>
      <vt:lpstr>PowerPoint Presentation</vt:lpstr>
      <vt:lpstr>PowerPoint Presentation</vt:lpstr>
      <vt:lpstr>PowerPoint Presentation</vt:lpstr>
      <vt:lpstr>PowerPoint Presentation</vt:lpstr>
      <vt:lpstr>keywords</vt:lpstr>
      <vt:lpstr>C# Keywords </vt:lpstr>
      <vt:lpstr>PowerPoint Presentation</vt:lpstr>
      <vt:lpstr>Contextual Keywords </vt:lpstr>
      <vt:lpstr>Contextual keywords</vt:lpstr>
      <vt:lpstr>operators</vt:lpstr>
      <vt:lpstr>Operators</vt:lpstr>
      <vt:lpstr>PowerPoint Presentation</vt:lpstr>
      <vt:lpstr>PowerPoint Presentation</vt:lpstr>
      <vt:lpstr>PowerPoint Presentation</vt:lpstr>
      <vt:lpstr>PowerPoint Presentation</vt:lpstr>
      <vt:lpstr>PowerPoint Presentation</vt:lpstr>
      <vt:lpstr>Associativity </vt:lpstr>
      <vt:lpstr>PowerPoint Presentation</vt:lpstr>
      <vt:lpstr>Control structures</vt:lpstr>
      <vt:lpstr>Selection statements</vt:lpstr>
      <vt:lpstr>Selection Statements</vt:lpstr>
      <vt:lpstr>If &amp; If-else</vt:lpstr>
      <vt:lpstr>If-else</vt:lpstr>
      <vt:lpstr>If-else</vt:lpstr>
      <vt:lpstr>Nested If-else</vt:lpstr>
      <vt:lpstr>Nested If-else</vt:lpstr>
      <vt:lpstr>PowerPoint Presentation</vt:lpstr>
      <vt:lpstr>Switch statement</vt:lpstr>
      <vt:lpstr>PowerPoint Presentation</vt:lpstr>
      <vt:lpstr>Switch statement- The default case </vt:lpstr>
      <vt:lpstr>Iteration Statements </vt:lpstr>
      <vt:lpstr>Iteration Statements </vt:lpstr>
      <vt:lpstr>do statement</vt:lpstr>
      <vt:lpstr>PowerPoint Presentation</vt:lpstr>
      <vt:lpstr>While statement</vt:lpstr>
      <vt:lpstr>PowerPoint Presentation</vt:lpstr>
      <vt:lpstr>For loop</vt:lpstr>
      <vt:lpstr>PowerPoint Presentation</vt:lpstr>
      <vt:lpstr>The foreach, in statement</vt:lpstr>
      <vt:lpstr>PowerPoint Presentation</vt:lpstr>
      <vt:lpstr>Jump Statements </vt:lpstr>
      <vt:lpstr>Jump Statements </vt:lpstr>
      <vt:lpstr>break statement </vt:lpstr>
      <vt:lpstr>PowerPoint Presentation</vt:lpstr>
      <vt:lpstr>PowerPoint Presentation</vt:lpstr>
      <vt:lpstr>continue</vt:lpstr>
      <vt:lpstr>goto</vt:lpstr>
      <vt:lpstr>PowerPoint Presentation</vt:lpstr>
      <vt:lpstr>PowerPoint Presentation</vt:lpstr>
      <vt:lpstr>return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Fundamentals</dc:title>
  <dc:creator>COB Tutor</dc:creator>
  <cp:lastModifiedBy>COB03</cp:lastModifiedBy>
  <cp:revision>157</cp:revision>
  <dcterms:created xsi:type="dcterms:W3CDTF">2017-12-12T14:24:46Z</dcterms:created>
  <dcterms:modified xsi:type="dcterms:W3CDTF">2019-02-20T11:01:21Z</dcterms:modified>
</cp:coreProperties>
</file>