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65"/>
  </p:notesMasterIdLst>
  <p:handoutMasterIdLst>
    <p:handoutMasterId r:id="rId66"/>
  </p:handoutMasterIdLst>
  <p:sldIdLst>
    <p:sldId id="345" r:id="rId2"/>
    <p:sldId id="346" r:id="rId3"/>
    <p:sldId id="347" r:id="rId4"/>
    <p:sldId id="386" r:id="rId5"/>
    <p:sldId id="369" r:id="rId6"/>
    <p:sldId id="390" r:id="rId7"/>
    <p:sldId id="279" r:id="rId8"/>
    <p:sldId id="348" r:id="rId9"/>
    <p:sldId id="281" r:id="rId10"/>
    <p:sldId id="352" r:id="rId11"/>
    <p:sldId id="349" r:id="rId12"/>
    <p:sldId id="387" r:id="rId13"/>
    <p:sldId id="388" r:id="rId14"/>
    <p:sldId id="391" r:id="rId15"/>
    <p:sldId id="285" r:id="rId16"/>
    <p:sldId id="287" r:id="rId17"/>
    <p:sldId id="280" r:id="rId18"/>
    <p:sldId id="283" r:id="rId19"/>
    <p:sldId id="286" r:id="rId20"/>
    <p:sldId id="284" r:id="rId21"/>
    <p:sldId id="291" r:id="rId22"/>
    <p:sldId id="288" r:id="rId23"/>
    <p:sldId id="289" r:id="rId24"/>
    <p:sldId id="290" r:id="rId25"/>
    <p:sldId id="354" r:id="rId26"/>
    <p:sldId id="356" r:id="rId27"/>
    <p:sldId id="389" r:id="rId28"/>
    <p:sldId id="361" r:id="rId29"/>
    <p:sldId id="363" r:id="rId30"/>
    <p:sldId id="364" r:id="rId31"/>
    <p:sldId id="362" r:id="rId32"/>
    <p:sldId id="392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292" r:id="rId42"/>
    <p:sldId id="385" r:id="rId43"/>
    <p:sldId id="293" r:id="rId44"/>
    <p:sldId id="295" r:id="rId45"/>
    <p:sldId id="366" r:id="rId46"/>
    <p:sldId id="294" r:id="rId47"/>
    <p:sldId id="384" r:id="rId48"/>
    <p:sldId id="393" r:id="rId49"/>
    <p:sldId id="370" r:id="rId50"/>
    <p:sldId id="371" r:id="rId51"/>
    <p:sldId id="372" r:id="rId52"/>
    <p:sldId id="373" r:id="rId53"/>
    <p:sldId id="374" r:id="rId54"/>
    <p:sldId id="394" r:id="rId55"/>
    <p:sldId id="296" r:id="rId56"/>
    <p:sldId id="367" r:id="rId57"/>
    <p:sldId id="297" r:id="rId58"/>
    <p:sldId id="300" r:id="rId59"/>
    <p:sldId id="302" r:id="rId60"/>
    <p:sldId id="298" r:id="rId61"/>
    <p:sldId id="303" r:id="rId62"/>
    <p:sldId id="301" r:id="rId63"/>
    <p:sldId id="299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28C4D9-4398-4C4F-B19A-4E9A4C6A5350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2/21/2019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B0C020-5FC6-4133-9191-9888649D0513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569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300CDAB-DB45-4A82-AE3F-322FFEEF31A9}" type="datetime1">
              <a:rPr lang="en-US"/>
              <a:pPr lvl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F9AF591-3628-413C-B5C8-3385FD10E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07"/>
          <p:cNvSpPr txBox="1">
            <a:spLocks noGrp="1"/>
          </p:cNvSpPr>
          <p:nvPr>
            <p:ph type="body" sz="quarter" idx="1"/>
          </p:nvPr>
        </p:nvSpPr>
        <p:spPr>
          <a:xfrm>
            <a:off x="934717" y="4415793"/>
            <a:ext cx="5140957" cy="4183380"/>
          </a:xfrm>
        </p:spPr>
        <p:txBody>
          <a:bodyPr lIns="91421" tIns="91421" rIns="91421" bIns="91421">
            <a:noAutofit/>
          </a:bodyPr>
          <a:lstStyle/>
          <a:p>
            <a:endParaRPr lang="en-IE"/>
          </a:p>
        </p:txBody>
      </p:sp>
      <p:sp>
        <p:nvSpPr>
          <p:cNvPr id="3" name="Shape 308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</p:spTree>
    <p:extLst>
      <p:ext uri="{BB962C8B-B14F-4D97-AF65-F5344CB8AC3E}">
        <p14:creationId xmlns:p14="http://schemas.microsoft.com/office/powerpoint/2010/main" val="161083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F9AF591-3628-413C-B5C8-3385FD10E185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3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string name = "Mark";</a:t>
            </a:r>
          </a:p>
          <a:p>
            <a:r>
              <a:rPr lang="en-IE" dirty="0"/>
              <a:t>var date = </a:t>
            </a:r>
            <a:r>
              <a:rPr lang="en-IE" dirty="0" err="1"/>
              <a:t>DateTime.Now</a:t>
            </a:r>
            <a:r>
              <a:rPr lang="en-IE" dirty="0"/>
              <a:t>;</a:t>
            </a:r>
          </a:p>
          <a:p>
            <a:endParaRPr lang="en-IE" dirty="0"/>
          </a:p>
          <a:p>
            <a:r>
              <a:rPr lang="en-IE" dirty="0"/>
              <a:t>// Composite formatting:</a:t>
            </a:r>
          </a:p>
          <a:p>
            <a:r>
              <a:rPr lang="en-IE" dirty="0" err="1"/>
              <a:t>Console.WriteLine</a:t>
            </a:r>
            <a:r>
              <a:rPr lang="en-IE" dirty="0"/>
              <a:t>("Hello, {0}! Today is {1}, it's {2:HH:mm} now.", name, </a:t>
            </a:r>
            <a:r>
              <a:rPr lang="en-IE" dirty="0" err="1"/>
              <a:t>date.DayOfWeek</a:t>
            </a:r>
            <a:r>
              <a:rPr lang="en-IE" dirty="0"/>
              <a:t>, date);</a:t>
            </a:r>
          </a:p>
          <a:p>
            <a:r>
              <a:rPr lang="en-IE" dirty="0"/>
              <a:t>// String interpolation:</a:t>
            </a:r>
          </a:p>
          <a:p>
            <a:r>
              <a:rPr lang="en-IE" dirty="0" err="1"/>
              <a:t>Console.WriteLine</a:t>
            </a:r>
            <a:r>
              <a:rPr lang="en-IE" dirty="0"/>
              <a:t>($"Hello, {name}! Today is {</a:t>
            </a:r>
            <a:r>
              <a:rPr lang="en-IE" dirty="0" err="1"/>
              <a:t>date.DayOfWeek</a:t>
            </a:r>
            <a:r>
              <a:rPr lang="en-IE" dirty="0"/>
              <a:t>}, it's {</a:t>
            </a:r>
            <a:r>
              <a:rPr lang="en-IE" dirty="0" err="1"/>
              <a:t>date:HH:mm</a:t>
            </a:r>
            <a:r>
              <a:rPr lang="en-IE" dirty="0"/>
              <a:t>} now.");</a:t>
            </a:r>
          </a:p>
          <a:p>
            <a:r>
              <a:rPr lang="en-IE" dirty="0"/>
              <a:t>// Both calls produce the same output that is similar to:</a:t>
            </a:r>
          </a:p>
          <a:p>
            <a:r>
              <a:rPr lang="en-IE" dirty="0"/>
              <a:t>// Hello, Mark! Today is Wednesday, it's 19:40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9AF591-3628-413C-B5C8-3385FD10E185}" type="slidenum">
              <a:rPr lang="en-IE" smtClean="0"/>
              <a:t>53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83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lvl="0"/>
            <a:fld id="{446AC0F3-BD9B-49F7-A7E8-BFEB86DF22A0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B91B06-55BF-410F-82BC-2F6AA2CE1CCE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74711"/>
      </p:ext>
    </p:extLst>
  </p:cSld>
  <p:clrMapOvr>
    <a:masterClrMapping/>
  </p:clrMapOvr>
  <p:transition spd="slow">
    <p:wipe dir="r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2D8FB7-C9B9-4823-BCAB-96BBAB0703BC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C71569-2B32-4236-B106-9AAB6C8EA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9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2D8FB7-C9B9-4823-BCAB-96BBAB0703BC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C71569-2B32-4236-B106-9AAB6C8EA479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4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/>
          <p:cNvSpPr txBox="1">
            <a:spLocks noGrp="1"/>
          </p:cNvSpPr>
          <p:nvPr>
            <p:ph type="title"/>
          </p:nvPr>
        </p:nvSpPr>
        <p:spPr>
          <a:xfrm>
            <a:off x="914400" y="609603"/>
            <a:ext cx="7315200" cy="400114"/>
          </a:xfrm>
        </p:spPr>
        <p:txBody>
          <a:bodyPr lIns="91421" tIns="91421" rIns="91421" bIns="91421"/>
          <a:lstStyle>
            <a:lvl1pPr>
              <a:defRPr sz="2600">
                <a:solidFill>
                  <a:srgbClr val="000099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Shape 24"/>
          <p:cNvSpPr txBox="1">
            <a:spLocks noGrp="1"/>
          </p:cNvSpPr>
          <p:nvPr>
            <p:ph type="dt" sz="half" idx="7"/>
          </p:nvPr>
        </p:nvSpPr>
        <p:spPr>
          <a:xfrm>
            <a:off x="2743200" y="6248396"/>
            <a:ext cx="3657600" cy="457200"/>
          </a:xfrm>
        </p:spPr>
        <p:txBody>
          <a:bodyPr lIns="91421" tIns="91421" rIns="91421" bIns="91421" anchorCtr="1"/>
          <a:lstStyle>
            <a:lvl1pPr algn="ctr">
              <a:defRPr sz="1800" b="1" i="1">
                <a:solidFill>
                  <a:srgbClr val="FFFFFF"/>
                </a:solidFill>
                <a:latin typeface="Arial Narrow"/>
                <a:ea typeface="Arial Narrow"/>
                <a:cs typeface="Arial Narrow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hape 25"/>
          <p:cNvSpPr txBox="1">
            <a:spLocks noGrp="1"/>
          </p:cNvSpPr>
          <p:nvPr>
            <p:ph type="ftr" sz="quarter" idx="9"/>
          </p:nvPr>
        </p:nvSpPr>
        <p:spPr>
          <a:xfrm>
            <a:off x="76196" y="6248396"/>
            <a:ext cx="2743200" cy="457200"/>
          </a:xfrm>
        </p:spPr>
        <p:txBody>
          <a:bodyPr lIns="91421" tIns="91421" rIns="91421" bIns="91421"/>
          <a:lstStyle>
            <a:lvl1pPr>
              <a:defRPr sz="500">
                <a:solidFill>
                  <a:srgbClr val="FFFFFF"/>
                </a:solidFill>
                <a:latin typeface="Arial Narrow"/>
                <a:ea typeface="Arial Narrow"/>
                <a:cs typeface="Arial Narrow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6"/>
          <p:cNvSpPr txBox="1">
            <a:spLocks noGrp="1"/>
          </p:cNvSpPr>
          <p:nvPr>
            <p:ph type="sldNum" sz="quarter" idx="8"/>
          </p:nvPr>
        </p:nvSpPr>
        <p:spPr>
          <a:xfrm>
            <a:off x="6629400" y="6248396"/>
            <a:ext cx="1904996" cy="457200"/>
          </a:xfrm>
        </p:spPr>
        <p:txBody>
          <a:bodyPr lIns="91421" tIns="45701" rIns="91421" bIns="45701"/>
          <a:lstStyle>
            <a:lvl1pPr algn="l"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</a:defRPr>
            </a:lvl2pPr>
          </a:lstStyle>
          <a:p>
            <a:pPr lvl="0"/>
            <a:endParaRPr lang="en-US"/>
          </a:p>
          <a:p>
            <a:pPr lvl="0"/>
            <a:r>
              <a:rPr lang="en-US"/>
              <a:t>C4, Slide </a:t>
            </a:r>
            <a:fld id="{CFAFFEAA-0340-475C-8C4A-06790E49FC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7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5C5806F-A49D-4DBF-AAD2-985983ECC221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D77425-A542-4558-8B64-8EB813506C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6711408"/>
      </p:ext>
    </p:extLst>
  </p:cSld>
  <p:clrMapOvr>
    <a:masterClrMapping/>
  </p:clrMapOvr>
  <p:transition spd="slow">
    <p:wipe dir="r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104230A-8721-475E-9129-EFFAD9925CB5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1AE987-FAD9-4E2A-9EC6-4A3827FAAD16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25035"/>
      </p:ext>
    </p:extLst>
  </p:cSld>
  <p:clrMapOvr>
    <a:masterClrMapping/>
  </p:clrMapOvr>
  <p:transition spd="slow">
    <p:wipe dir="r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9476D0-7FD4-46C7-B7DF-BDDD47EBF4CB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3C981C-A60E-4232-9CA2-3ED019A42E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89556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B2D248-DABD-458B-9891-AA7D4FC5B3D3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108575-B953-480B-9B35-372C986873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65657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352589-79C0-4877-BBE2-21FF284485D9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736D6-0D04-480E-B7C5-D4A0C2D69D5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680849"/>
      </p:ext>
    </p:extLst>
  </p:cSld>
  <p:clrMapOvr>
    <a:masterClrMapping/>
  </p:clrMapOvr>
  <p:transition spd="slow">
    <p:wipe dir="r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2D8FB7-C9B9-4823-BCAB-96BBAB0703BC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C71569-2B32-4236-B106-9AAB6C8EA4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070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D1AE53E-1B27-42B1-AB51-A096911CE74B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421C1C-7864-4731-BEFD-C135E9DD97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444185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271CD4B-15D3-4785-8119-35AFBD075FF6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70AA88-C16A-4A2E-8A0C-96064DB76019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4217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fld id="{882D8FB7-C9B9-4823-BCAB-96BBAB0703BC}" type="datetime1">
              <a:rPr lang="en-US" smtClean="0"/>
              <a:pPr lvl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fld id="{D9C71569-2B32-4236-B106-9AAB6C8EA479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4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 spd="slow">
    <p:wipe dir="r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194971-2F2D-44B0-8AE6-FF2DCCEE0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xmlns="" id="{1FF9A61E-EB11-4C46-82E1-3E00A3B4B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E564EB3-35F2-4EFF-87DC-642DC0205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2AE8E50-35D4-4D5A-A4BB-168CBB027D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xmlns="" id="{C37D1D6D-17D8-4296-B000-665D1892D0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B26E892-1320-40AA-9CA1-246721C187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34918" y="1105351"/>
            <a:ext cx="4765475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en-US" sz="4200" dirty="0">
                <a:solidFill>
                  <a:srgbClr val="FFFFFF"/>
                </a:solidFill>
              </a:rPr>
              <a:t>C # language </a:t>
            </a:r>
            <a:r>
              <a:rPr lang="en-US" sz="4200">
                <a:solidFill>
                  <a:srgbClr val="FFFFFF"/>
                </a:solidFill>
              </a:rPr>
              <a:t>essentials  </a:t>
            </a:r>
            <a:r>
              <a:rPr lang="en-US" sz="4200" smtClean="0">
                <a:solidFill>
                  <a:srgbClr val="FFFFFF"/>
                </a:solidFill>
              </a:rPr>
              <a:t> </a:t>
            </a:r>
            <a:r>
              <a:rPr lang="en-US" sz="4200" dirty="0">
                <a:solidFill>
                  <a:srgbClr val="FFFFFF"/>
                </a:solidFill>
              </a:rPr>
              <a:t/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ga-IE" sz="4200" dirty="0" smtClean="0">
                <a:solidFill>
                  <a:srgbClr val="FFFFFF"/>
                </a:solidFill>
              </a:rPr>
              <a:t/>
            </a:r>
            <a:br>
              <a:rPr lang="ga-IE" sz="4200" dirty="0" smtClean="0">
                <a:solidFill>
                  <a:srgbClr val="FFFFFF"/>
                </a:solidFill>
              </a:rPr>
            </a:br>
            <a:r>
              <a:rPr lang="en-US" sz="4200" dirty="0" smtClean="0">
                <a:solidFill>
                  <a:schemeClr val="bg2">
                    <a:lumMod val="25000"/>
                  </a:schemeClr>
                </a:solidFill>
              </a:rPr>
              <a:t>Working </a:t>
            </a:r>
            <a:r>
              <a:rPr lang="en-US" sz="4200" dirty="0">
                <a:solidFill>
                  <a:schemeClr val="bg2">
                    <a:lumMod val="25000"/>
                  </a:schemeClr>
                </a:solidFill>
              </a:rPr>
              <a:t>with strings and numeric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9A1F79C-E4D1-4AAE-BA11-3A09005252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632199" y="4214336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170DF7D-4686-4BD5-A9CD-C89649284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Using the Math Class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0" y="2015412"/>
            <a:ext cx="9144000" cy="454150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The Round method rounds a decimal argument to the specified precision, which is the number of significant decimal digits.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 If the precision is omitted, the number is rounded to the nearest whole number. 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</a:rPr>
              <a:t>By default, if you round a decimal value that ends in 5, the number is rounded to the nearest 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even decimal value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IE" sz="2400" dirty="0"/>
              <a:t>This is referred to as 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</a:rPr>
              <a:t>banker's rounding</a:t>
            </a:r>
            <a:r>
              <a:rPr lang="en-IE" sz="2400" dirty="0"/>
              <a:t>. </a:t>
            </a: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Using the Math Class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143222" y="2211355"/>
            <a:ext cx="8822359" cy="434555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The Pow method raises the first argument to the power of the second argument. Both arguments must have the double data type.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The Sqrt method returns the square root of the specified argument, which can have any numeric data type.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The Min and Max methods return the minimum and maximum of two numeric arguments. The two arguments must have the same data type. </a:t>
            </a: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Using the midpointrounding option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2286000"/>
            <a:ext cx="8429897" cy="432380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 err="1"/>
              <a:t>MidPointRounding</a:t>
            </a:r>
            <a:r>
              <a:rPr lang="en-IE" sz="2400" dirty="0"/>
              <a:t> enumeration has two values </a:t>
            </a:r>
            <a:r>
              <a:rPr lang="en-IE" sz="2400" dirty="0" err="1"/>
              <a:t>ToEven</a:t>
            </a:r>
            <a:r>
              <a:rPr lang="en-IE" sz="2400" dirty="0"/>
              <a:t> and </a:t>
            </a:r>
            <a:r>
              <a:rPr lang="en-IE" sz="2400" dirty="0" err="1"/>
              <a:t>AwayFromZero</a:t>
            </a:r>
            <a:r>
              <a:rPr lang="en-IE" sz="2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 </a:t>
            </a:r>
            <a:r>
              <a:rPr lang="en-IE" sz="2400" dirty="0" smtClean="0"/>
              <a:t>Default </a:t>
            </a:r>
            <a:r>
              <a:rPr lang="en-IE" sz="2400" dirty="0"/>
              <a:t>value for </a:t>
            </a:r>
            <a:r>
              <a:rPr lang="en-IE" sz="2400" dirty="0" err="1"/>
              <a:t>MidPointRounding</a:t>
            </a:r>
            <a:r>
              <a:rPr lang="en-IE" sz="2400" dirty="0"/>
              <a:t> is “</a:t>
            </a:r>
            <a:r>
              <a:rPr lang="en-IE" sz="2400" dirty="0" err="1"/>
              <a:t>ToEven</a:t>
            </a:r>
            <a:r>
              <a:rPr lang="en-IE" sz="2400" dirty="0"/>
              <a:t>”.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 </a:t>
            </a:r>
            <a:r>
              <a:rPr lang="en-IE" sz="2400" b="1" dirty="0" err="1" smtClean="0">
                <a:solidFill>
                  <a:srgbClr val="00B0F0"/>
                </a:solidFill>
              </a:rPr>
              <a:t>ToEven</a:t>
            </a:r>
            <a:r>
              <a:rPr lang="en-IE" sz="2400" dirty="0" smtClean="0">
                <a:solidFill>
                  <a:srgbClr val="00B0F0"/>
                </a:solidFill>
              </a:rPr>
              <a:t> </a:t>
            </a:r>
            <a:r>
              <a:rPr lang="en-IE" sz="2400" dirty="0"/>
              <a:t>rounds the value to the </a:t>
            </a:r>
            <a:r>
              <a:rPr lang="en-IE" sz="2400" b="1" dirty="0">
                <a:solidFill>
                  <a:srgbClr val="00B0F0"/>
                </a:solidFill>
              </a:rPr>
              <a:t>nearest even number </a:t>
            </a:r>
            <a:r>
              <a:rPr lang="en-IE" sz="2400" dirty="0"/>
              <a:t>and </a:t>
            </a:r>
            <a:endParaRPr lang="ga-IE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b="1" dirty="0" err="1" smtClean="0">
                <a:solidFill>
                  <a:srgbClr val="00B050"/>
                </a:solidFill>
              </a:rPr>
              <a:t>AwayFromZero</a:t>
            </a:r>
            <a:r>
              <a:rPr lang="en-IE" sz="2400" dirty="0" smtClean="0">
                <a:solidFill>
                  <a:srgbClr val="00B050"/>
                </a:solidFill>
              </a:rPr>
              <a:t> </a:t>
            </a:r>
            <a:r>
              <a:rPr lang="en-IE" sz="2400" dirty="0"/>
              <a:t>rounds the value to the </a:t>
            </a:r>
            <a:r>
              <a:rPr lang="en-IE" sz="2400" b="1" dirty="0">
                <a:solidFill>
                  <a:srgbClr val="00B050"/>
                </a:solidFill>
              </a:rPr>
              <a:t>value which is away from zero.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01515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8" y="1760219"/>
            <a:ext cx="8008505" cy="325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Working with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922918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Working with strings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301084" y="2084832"/>
            <a:ext cx="8664497" cy="447208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 A string can consist of any characters in the character set including letters, numbers, and special characters like $, *, &amp;, and #.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 To specify the value of a string, you can 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</a:rPr>
              <a:t>enclose text in double quotes</a:t>
            </a:r>
            <a:r>
              <a:rPr lang="en-IE" sz="2400" dirty="0"/>
              <a:t>. This is known as a 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</a:rPr>
              <a:t>string literal</a:t>
            </a:r>
            <a:r>
              <a:rPr lang="en-IE" sz="2400" dirty="0"/>
              <a:t>. 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To assign a null value to a string, you can use the null keyword. This means that the value of the string is unknown. </a:t>
            </a:r>
          </a:p>
        </p:txBody>
      </p: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Working with strings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0" y="1987420"/>
            <a:ext cx="8965582" cy="456949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To assign an empty string to a string, you can code a set of double quotes with nothing between them. This usually indicates that the value of the string is known, but the string doesn't contain any characters.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 To join, or concatenate, a string with another string or a value data type, use a plus sign. If you concatenate a value data type to a string, C# will automatically convert the value to a string so it can be used as part of the string. </a:t>
            </a:r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Working with strings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78" y="2084832"/>
            <a:ext cx="8351520" cy="4411339"/>
          </a:xfrm>
        </p:spPr>
      </p:pic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Working with strings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2" y="2742093"/>
            <a:ext cx="8638903" cy="3387495"/>
          </a:xfrm>
        </p:spPr>
      </p:pic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Working with strings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307910" y="2304660"/>
            <a:ext cx="8657671" cy="425225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sz="2400" dirty="0"/>
              <a:t>When you append one string to another, you add one string to the end of another. To do that, you can use assignment statements. </a:t>
            </a:r>
          </a:p>
          <a:p>
            <a:pPr lvl="0">
              <a:lnSpc>
                <a:spcPct val="150000"/>
              </a:lnSpc>
            </a:pPr>
            <a:r>
              <a:rPr lang="en-IE" sz="2400" dirty="0"/>
              <a:t>The += operator is a shortcut for appending a string expression to a string variable. </a:t>
            </a: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759388" y="837766"/>
            <a:ext cx="7290054" cy="95433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en-IE" dirty="0"/>
              <a:t>How to declare and initialize variables and constants 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388" y="2026075"/>
            <a:ext cx="7605693" cy="4464721"/>
          </a:xfrm>
        </p:spPr>
      </p:pic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Working with strings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16" y="3038799"/>
            <a:ext cx="8050688" cy="2821314"/>
          </a:xfrm>
        </p:spPr>
      </p:pic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Include special characters in string</a:t>
            </a:r>
          </a:p>
        </p:txBody>
      </p:sp>
      <p:sp>
        <p:nvSpPr>
          <p:cNvPr id="3" name="Rectangle 4"/>
          <p:cNvSpPr/>
          <p:nvPr/>
        </p:nvSpPr>
        <p:spPr>
          <a:xfrm>
            <a:off x="321862" y="2194559"/>
            <a:ext cx="8822138" cy="424731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Within a string, you can use </a:t>
            </a:r>
            <a:r>
              <a:rPr lang="en-IE" sz="2000" b="1" i="0" u="none" strike="noStrike" kern="1200" cap="none" spc="0" baseline="0" dirty="0">
                <a:solidFill>
                  <a:schemeClr val="accent1">
                    <a:lumMod val="75000"/>
                  </a:schemeClr>
                </a:solidFill>
                <a:uFillTx/>
                <a:latin typeface="Calibri"/>
              </a:rPr>
              <a:t>escape sequences </a:t>
            </a:r>
            <a:r>
              <a:rPr lang="en-IE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to include certain types of special characters. </a:t>
            </a:r>
          </a:p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To code a </a:t>
            </a:r>
            <a:r>
              <a:rPr lang="en-IE" sz="2000" b="1" i="0" u="none" strike="noStrike" kern="1200" cap="none" spc="0" baseline="0" dirty="0">
                <a:solidFill>
                  <a:schemeClr val="accent1">
                    <a:lumMod val="75000"/>
                  </a:schemeClr>
                </a:solidFill>
                <a:uFillTx/>
                <a:latin typeface="Calibri"/>
              </a:rPr>
              <a:t>verbatim string literal</a:t>
            </a:r>
            <a:r>
              <a:rPr lang="en-IE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you can code an </a:t>
            </a:r>
            <a:r>
              <a:rPr lang="en-IE" sz="2000" b="1" i="0" u="none" strike="noStrike" kern="1200" cap="none" spc="0" baseline="0" dirty="0">
                <a:solidFill>
                  <a:schemeClr val="accent1">
                    <a:lumMod val="75000"/>
                  </a:schemeClr>
                </a:solidFill>
                <a:uFillTx/>
                <a:latin typeface="Calibri"/>
              </a:rPr>
              <a:t>@ sign</a:t>
            </a:r>
            <a:r>
              <a:rPr lang="en-IE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followed by an opening double quote, followed by the string, followed by a closing double quote. </a:t>
            </a:r>
          </a:p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Within the </a:t>
            </a:r>
            <a:r>
              <a:rPr lang="ga-IE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verbatim </a:t>
            </a:r>
            <a:r>
              <a:rPr lang="en-IE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string</a:t>
            </a:r>
            <a:r>
              <a:rPr lang="en-IE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you can enter backslashes, tabs, new line characters, and other special characters without using escape sequences. However, to enter a double quote within a verbatim string literal, you must enter two double quotes. </a:t>
            </a:r>
          </a:p>
        </p:txBody>
      </p:sp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Include special characters in string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517" y="2189336"/>
            <a:ext cx="6991211" cy="4318598"/>
          </a:xfrm>
        </p:spPr>
      </p:pic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Include special characters in string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62" y="2183364"/>
            <a:ext cx="8939276" cy="4590660"/>
          </a:xfrm>
        </p:spPr>
      </p:pic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Include special characters in string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3005"/>
            <a:ext cx="9144000" cy="4564995"/>
          </a:xfrm>
        </p:spPr>
      </p:pic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14400" y="187287"/>
            <a:ext cx="7315200" cy="1261525"/>
          </a:xfrm>
        </p:spPr>
        <p:txBody>
          <a:bodyPr anchorCtr="1">
            <a:noAutofit/>
          </a:bodyPr>
          <a:lstStyle/>
          <a:p>
            <a:pPr lvl="0" algn="ctr"/>
            <a:r>
              <a:rPr lang="en-IE" sz="3200" dirty="0">
                <a:solidFill>
                  <a:srgbClr val="FFFFFF"/>
                </a:solidFill>
              </a:rPr>
              <a:t>How to use methods to </a:t>
            </a:r>
            <a:r>
              <a:rPr lang="ga-IE" sz="3200" dirty="0" smtClean="0">
                <a:solidFill>
                  <a:srgbClr val="FFFFFF"/>
                </a:solidFill>
              </a:rPr>
              <a:t/>
            </a:r>
            <a:br>
              <a:rPr lang="ga-IE" sz="3200" dirty="0" smtClean="0">
                <a:solidFill>
                  <a:srgbClr val="FFFFFF"/>
                </a:solidFill>
              </a:rPr>
            </a:br>
            <a:r>
              <a:rPr lang="ga-IE" sz="3200" dirty="0">
                <a:solidFill>
                  <a:srgbClr val="FFFFFF"/>
                </a:solidFill>
              </a:rPr>
              <a:t/>
            </a:r>
            <a:br>
              <a:rPr lang="ga-IE" sz="3200" dirty="0">
                <a:solidFill>
                  <a:srgbClr val="FFFFFF"/>
                </a:solidFill>
              </a:rPr>
            </a:br>
            <a:r>
              <a:rPr lang="en-IE" sz="3200" b="1" dirty="0" smtClean="0">
                <a:solidFill>
                  <a:schemeClr val="accent1">
                    <a:lumMod val="75000"/>
                  </a:schemeClr>
                </a:solidFill>
              </a:rPr>
              <a:t>convert </a:t>
            </a:r>
            <a:r>
              <a:rPr lang="en-IE" sz="3200" b="1" dirty="0">
                <a:solidFill>
                  <a:schemeClr val="accent1">
                    <a:lumMod val="75000"/>
                  </a:schemeClr>
                </a:solidFill>
              </a:rPr>
              <a:t>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241" y="2006082"/>
            <a:ext cx="8826759" cy="418576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lvl="0" indent="-285750" defTabSz="914400">
              <a:lnSpc>
                <a:spcPct val="150000"/>
              </a:lnSpc>
              <a:buSzPct val="100000"/>
              <a:buFont typeface="Wingdings" pitchFamily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ga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Like the </a:t>
            </a:r>
            <a:r>
              <a:rPr lang="ga-IE" sz="2800" b="1" i="0" u="none" strike="noStrike" kern="1200" cap="none" spc="0" baseline="0" dirty="0" smtClean="0">
                <a:solidFill>
                  <a:srgbClr val="7030A0"/>
                </a:solidFill>
                <a:uFillTx/>
                <a:latin typeface="Calibri"/>
              </a:rPr>
              <a:t>Parse</a:t>
            </a:r>
            <a:r>
              <a:rPr lang="ga-IE" sz="28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method</a:t>
            </a:r>
            <a:r>
              <a:rPr lang="ga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lang="ga-IE" sz="2800" b="1" i="0" u="none" strike="noStrike" kern="1200" cap="none" spc="0" baseline="0" dirty="0" smtClean="0">
                <a:solidFill>
                  <a:srgbClr val="7030A0"/>
                </a:solidFill>
                <a:uFillTx/>
                <a:latin typeface="Calibri"/>
              </a:rPr>
              <a:t>Convert</a:t>
            </a:r>
            <a:r>
              <a:rPr lang="ga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class</a:t>
            </a:r>
            <a:r>
              <a:rPr lang="ga-IE" sz="28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t</a:t>
            </a:r>
            <a:r>
              <a:rPr lang="ga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hat</a:t>
            </a:r>
            <a:r>
              <a:rPr lang="en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convert</a:t>
            </a:r>
            <a:r>
              <a:rPr lang="ga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</a:t>
            </a:r>
            <a:r>
              <a:rPr lang="en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ga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Strings to </a:t>
            </a:r>
            <a:r>
              <a:rPr lang="en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another</a:t>
            </a:r>
            <a:r>
              <a:rPr lang="ga-IE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datatype</a:t>
            </a:r>
            <a:r>
              <a:rPr lang="ga-IE" sz="2800" dirty="0" smtClean="0">
                <a:solidFill>
                  <a:srgbClr val="000000"/>
                </a:solidFill>
                <a:latin typeface="Calibri"/>
              </a:rPr>
              <a:t>, we can make use of methods like </a:t>
            </a:r>
            <a:r>
              <a:rPr lang="ga-IE" sz="2800" b="1" dirty="0" smtClean="0">
                <a:solidFill>
                  <a:srgbClr val="7030A0"/>
                </a:solidFill>
                <a:latin typeface="Calibri"/>
              </a:rPr>
              <a:t>ToString() </a:t>
            </a:r>
            <a:r>
              <a:rPr lang="ga-IE" sz="2800" b="1" dirty="0">
                <a:solidFill>
                  <a:srgbClr val="00B0F0"/>
                </a:solidFill>
                <a:latin typeface="Calibri"/>
              </a:rPr>
              <a:t>that converts any datatype to string </a:t>
            </a:r>
            <a:r>
              <a:rPr lang="ga-IE" sz="2800" b="1" dirty="0" smtClean="0">
                <a:solidFill>
                  <a:srgbClr val="00B0F0"/>
                </a:solidFill>
                <a:latin typeface="Calibri"/>
              </a:rPr>
              <a:t>and </a:t>
            </a:r>
            <a:r>
              <a:rPr lang="ga-IE" sz="2800" b="1" dirty="0" smtClean="0">
                <a:solidFill>
                  <a:srgbClr val="7030A0"/>
                </a:solidFill>
                <a:latin typeface="Calibri"/>
              </a:rPr>
              <a:t>TryParse()</a:t>
            </a:r>
            <a:r>
              <a:rPr lang="ga-IE" sz="2800" b="1" dirty="0" smtClean="0">
                <a:solidFill>
                  <a:srgbClr val="00B0F0"/>
                </a:solidFill>
                <a:latin typeface="Calibri"/>
              </a:rPr>
              <a:t> that coverts string into an equivalent data value.</a:t>
            </a:r>
            <a:endParaRPr lang="en-IE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v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0"/>
          <p:cNvSpPr txBox="1">
            <a:spLocks noGrp="1"/>
          </p:cNvSpPr>
          <p:nvPr>
            <p:ph type="title"/>
          </p:nvPr>
        </p:nvSpPr>
        <p:spPr>
          <a:xfrm>
            <a:off x="914400" y="152403"/>
            <a:ext cx="7315200" cy="857314"/>
          </a:xfrm>
        </p:spPr>
        <p:txBody>
          <a:bodyPr lIns="0" tIns="0" rIns="0" bIns="0" anchorCtr="1">
            <a:noAutofit/>
          </a:bodyPr>
          <a:lstStyle/>
          <a:p>
            <a:pPr lvl="0" algn="ctr"/>
            <a:r>
              <a:rPr lang="en-US" sz="2800">
                <a:solidFill>
                  <a:srgbClr val="FFFFFF"/>
                </a:solidFill>
              </a:rPr>
              <a:t>Common methods for data conversion</a:t>
            </a:r>
          </a:p>
        </p:txBody>
      </p:sp>
      <p:sp>
        <p:nvSpPr>
          <p:cNvPr id="3" name="Shape 312"/>
          <p:cNvSpPr txBox="1"/>
          <p:nvPr/>
        </p:nvSpPr>
        <p:spPr>
          <a:xfrm>
            <a:off x="76196" y="6248396"/>
            <a:ext cx="27432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0" i="0" u="none" strike="noStrike" kern="1200" cap="none" spc="0" baseline="0">
                <a:solidFill>
                  <a:srgbClr val="FFFFFF"/>
                </a:solidFill>
                <a:uFillTx/>
                <a:latin typeface="Arial Narrow"/>
                <a:ea typeface="Arial Narrow"/>
                <a:cs typeface="Arial Narrow"/>
              </a:rPr>
              <a:t>© 2016, Mike Murach &amp; Associates, Inc.</a:t>
            </a:r>
          </a:p>
        </p:txBody>
      </p:sp>
      <p:pic>
        <p:nvPicPr>
          <p:cNvPr id="4" name="Shape 31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6196" y="781112"/>
            <a:ext cx="8608984" cy="569588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Tostring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2084832"/>
            <a:ext cx="7957893" cy="4572000"/>
          </a:xfrm>
        </p:spPr>
        <p:txBody>
          <a:bodyPr>
            <a:normAutofit fontScale="92500" lnSpcReduction="20000"/>
          </a:bodyPr>
          <a:lstStyle/>
          <a:p>
            <a:pPr marL="285750" lvl="0" indent="-2857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100" dirty="0">
                <a:solidFill>
                  <a:srgbClr val="000000"/>
                </a:solidFill>
                <a:latin typeface="Calibri"/>
              </a:rPr>
              <a:t>C# calls the </a:t>
            </a:r>
            <a:r>
              <a:rPr lang="en-IE" sz="2100" dirty="0" err="1">
                <a:solidFill>
                  <a:srgbClr val="000000"/>
                </a:solidFill>
                <a:latin typeface="Calibri"/>
              </a:rPr>
              <a:t>ToString</a:t>
            </a:r>
            <a:r>
              <a:rPr lang="en-IE" sz="2100" dirty="0">
                <a:solidFill>
                  <a:srgbClr val="000000"/>
                </a:solidFill>
                <a:latin typeface="Calibri"/>
              </a:rPr>
              <a:t> method implicitly in certain situations. </a:t>
            </a:r>
            <a:r>
              <a:rPr lang="ga-IE" sz="2100" dirty="0" smtClean="0">
                <a:solidFill>
                  <a:srgbClr val="000000"/>
                </a:solidFill>
                <a:latin typeface="Calibri"/>
              </a:rPr>
              <a:t>For example, </a:t>
            </a:r>
            <a:r>
              <a:rPr lang="en-IE" sz="2100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en-IE" sz="2100" dirty="0">
                <a:solidFill>
                  <a:srgbClr val="000000"/>
                </a:solidFill>
                <a:latin typeface="Calibri"/>
              </a:rPr>
              <a:t>double value is automatically converted to a string when it's joined with another string. </a:t>
            </a:r>
          </a:p>
          <a:p>
            <a:pPr marL="285750" lvl="0" indent="-2857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100" dirty="0">
                <a:solidFill>
                  <a:srgbClr val="000000"/>
                </a:solidFill>
                <a:latin typeface="Calibri"/>
              </a:rPr>
              <a:t>The Parse method is a static method that performs the reverse operation of the </a:t>
            </a:r>
            <a:r>
              <a:rPr lang="en-IE" sz="2100" dirty="0" err="1">
                <a:solidFill>
                  <a:srgbClr val="000000"/>
                </a:solidFill>
                <a:latin typeface="Calibri"/>
              </a:rPr>
              <a:t>ToString</a:t>
            </a:r>
            <a:r>
              <a:rPr lang="en-IE" sz="2100" dirty="0">
                <a:solidFill>
                  <a:srgbClr val="000000"/>
                </a:solidFill>
                <a:latin typeface="Calibri"/>
              </a:rPr>
              <a:t> method. In other words, </a:t>
            </a:r>
            <a:r>
              <a:rPr lang="en-IE" sz="2100" b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it converts a string value to another data type.</a:t>
            </a:r>
          </a:p>
          <a:p>
            <a:pPr marL="285750" lvl="0" indent="-2857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100" dirty="0">
                <a:solidFill>
                  <a:srgbClr val="000000"/>
                </a:solidFill>
                <a:latin typeface="Calibri"/>
              </a:rPr>
              <a:t> In the third statement(next slide) in the first group of statements, for example, the Parse method of the Decimal structure is used to convert the value of a string variable to a decimal value. </a:t>
            </a:r>
          </a:p>
          <a:p>
            <a:pPr marL="459486" lvl="1" indent="-2857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700" dirty="0">
                <a:solidFill>
                  <a:srgbClr val="000000"/>
                </a:solidFill>
                <a:latin typeface="Calibri"/>
              </a:rPr>
              <a:t>However, this method only recognizes standard numeric characters. As a result, an exception will occur if you try to convert a string that includes non-numeric characters.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994332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2" y="2243344"/>
            <a:ext cx="8696131" cy="36077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How to use methods to convert data types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338406" y="2228958"/>
            <a:ext cx="8664497" cy="494377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One way to avoid </a:t>
            </a:r>
            <a:r>
              <a:rPr lang="ga-IE" sz="2400" dirty="0" smtClean="0"/>
              <a:t>exceptions </a:t>
            </a:r>
            <a:r>
              <a:rPr lang="en-IE" sz="2400" dirty="0" smtClean="0"/>
              <a:t>is </a:t>
            </a:r>
            <a:r>
              <a:rPr lang="en-IE" sz="2400" dirty="0"/>
              <a:t>to use the </a:t>
            </a:r>
            <a:r>
              <a:rPr lang="en-IE" sz="2400" dirty="0" err="1"/>
              <a:t>TryParse</a:t>
            </a:r>
            <a:r>
              <a:rPr lang="en-IE" sz="2400" dirty="0"/>
              <a:t> method instead of the Parse method.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This method also converts a string value to another data type as illustrated by the last statement in the first group of </a:t>
            </a:r>
            <a:r>
              <a:rPr lang="en-IE" sz="2400" dirty="0" smtClean="0"/>
              <a:t>statements</a:t>
            </a:r>
            <a:r>
              <a:rPr lang="ga-IE" sz="2400" dirty="0" smtClean="0"/>
              <a:t>(previous slide)</a:t>
            </a:r>
            <a:r>
              <a:rPr lang="en-IE" sz="2400" dirty="0" smtClean="0"/>
              <a:t>. </a:t>
            </a:r>
            <a:endParaRPr lang="en-IE" sz="2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Notice here that you don't assign the result of the </a:t>
            </a:r>
            <a:r>
              <a:rPr lang="en-IE" sz="2400" dirty="0" err="1"/>
              <a:t>TryParse</a:t>
            </a:r>
            <a:r>
              <a:rPr lang="en-IE" sz="2400" dirty="0"/>
              <a:t> method to a variable like you do when you use Parse. 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0" y="2436430"/>
            <a:ext cx="7216579" cy="3234551"/>
          </a:xfrm>
        </p:spPr>
      </p:pic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ga-IE" dirty="0" smtClean="0"/>
              <a:t>Tryparse method</a:t>
            </a:r>
            <a:endParaRPr lang="en-IE" dirty="0"/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239751" y="2301281"/>
            <a:ext cx="8664497" cy="4943776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dirty="0"/>
              <a:t>Instead, you name the variable on the second argument of the method, and you precede the name of the variable with the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out keyword</a:t>
            </a:r>
            <a:r>
              <a:rPr lang="en-IE" dirty="0"/>
              <a:t>. </a:t>
            </a:r>
            <a:endParaRPr lang="ga-IE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ga-IE" dirty="0" smtClean="0"/>
              <a:t>If the </a:t>
            </a:r>
            <a:r>
              <a:rPr lang="ga-IE" b="1" dirty="0" smtClean="0">
                <a:solidFill>
                  <a:srgbClr val="00B0F0"/>
                </a:solidFill>
              </a:rPr>
              <a:t>conversion is performed the second argument contains the result.</a:t>
            </a:r>
            <a:endParaRPr lang="en-IE" b="1" dirty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dirty="0"/>
              <a:t>If the </a:t>
            </a:r>
            <a:r>
              <a:rPr lang="en-IE" dirty="0">
                <a:highlight>
                  <a:srgbClr val="FFFF00"/>
                </a:highlight>
              </a:rPr>
              <a:t>conversion can't be performed</a:t>
            </a:r>
            <a:r>
              <a:rPr lang="en-IE" dirty="0"/>
              <a:t>, the </a:t>
            </a:r>
            <a:r>
              <a:rPr lang="en-IE" dirty="0" err="1">
                <a:highlight>
                  <a:srgbClr val="FFFF00"/>
                </a:highlight>
              </a:rPr>
              <a:t>TryParse</a:t>
            </a:r>
            <a:r>
              <a:rPr lang="en-IE" dirty="0">
                <a:highlight>
                  <a:srgbClr val="FFFF00"/>
                </a:highlight>
              </a:rPr>
              <a:t> method stores a value of zero in the variable and returns a false value </a:t>
            </a:r>
            <a:r>
              <a:rPr lang="en-IE" dirty="0"/>
              <a:t>instead of throwing an exception. Then, you can test the return value to determine if the conversion was successful. </a:t>
            </a:r>
          </a:p>
        </p:txBody>
      </p:sp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BE4226E-31D0-4527-BE5F-FF9B1B65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2430871"/>
            <a:ext cx="8472957" cy="2141129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Composite formatting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326641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C3CC3-64C3-4019-B585-F3C9A58B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Composite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62788-E7EF-44BC-A9A6-9D8CB0EC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A composite format string consists of </a:t>
            </a:r>
            <a:r>
              <a:rPr lang="en-IE" sz="2400" b="1" dirty="0">
                <a:solidFill>
                  <a:srgbClr val="7030A0"/>
                </a:solidFill>
              </a:rPr>
              <a:t>fixed text intermixed with indexed placeholders</a:t>
            </a:r>
            <a:r>
              <a:rPr lang="en-IE" sz="2400" dirty="0"/>
              <a:t>, called </a:t>
            </a:r>
            <a:r>
              <a:rPr lang="en-IE" sz="2400" b="1" i="1" dirty="0">
                <a:solidFill>
                  <a:srgbClr val="00B0F0"/>
                </a:solidFill>
              </a:rPr>
              <a:t>format items</a:t>
            </a:r>
            <a:r>
              <a:rPr lang="en-IE" sz="2400" dirty="0"/>
              <a:t>, that correspond to the objects in the list.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dirty="0"/>
              <a:t>The formatting operation yields a result string that consists of the original fixed text intermixed with the string representation of the objects in the list.</a:t>
            </a:r>
          </a:p>
        </p:txBody>
      </p:sp>
    </p:spTree>
    <p:extLst>
      <p:ext uri="{BB962C8B-B14F-4D97-AF65-F5344CB8AC3E}">
        <p14:creationId xmlns:p14="http://schemas.microsoft.com/office/powerpoint/2010/main" val="202590772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BEC8C-D196-4E78-B018-C4DB0FA4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Composite Formatting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137CC2D-694A-42BF-99BB-D03B1A4F4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25" y="4109609"/>
            <a:ext cx="8014996" cy="2163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F8929D-5F07-41EE-93BF-0AD27FDFA304}"/>
              </a:ext>
            </a:extLst>
          </p:cNvPr>
          <p:cNvSpPr/>
          <p:nvPr/>
        </p:nvSpPr>
        <p:spPr>
          <a:xfrm>
            <a:off x="330926" y="1871227"/>
            <a:ext cx="8005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rgbClr val="00B0F0"/>
                </a:solidFill>
              </a:rPr>
              <a:t>Format Item Syntax</a:t>
            </a:r>
          </a:p>
          <a:p>
            <a:r>
              <a:rPr lang="en-IE" dirty="0"/>
              <a:t>Each format item takes the following form and consists of the following components:</a:t>
            </a:r>
          </a:p>
          <a:p>
            <a:endParaRPr lang="en-IE" dirty="0"/>
          </a:p>
          <a:p>
            <a:r>
              <a:rPr lang="en-IE" b="1" dirty="0">
                <a:solidFill>
                  <a:srgbClr val="7030A0"/>
                </a:solidFill>
              </a:rPr>
              <a:t>{ index[,alignment][:formatString]}</a:t>
            </a:r>
          </a:p>
          <a:p>
            <a:endParaRPr lang="en-IE" dirty="0"/>
          </a:p>
          <a:p>
            <a:r>
              <a:rPr lang="en-IE" dirty="0"/>
              <a:t>The matching braces ("{" and "}") are required</a:t>
            </a:r>
            <a:r>
              <a:rPr lang="en-IE" dirty="0" smtClean="0"/>
              <a:t>.</a:t>
            </a:r>
            <a:endParaRPr lang="ga-IE" dirty="0" smtClean="0"/>
          </a:p>
          <a:p>
            <a:endParaRPr lang="ga-IE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ga-IE" b="1" dirty="0" smtClean="0">
                <a:solidFill>
                  <a:schemeClr val="accent2">
                    <a:lumMod val="75000"/>
                  </a:schemeClr>
                </a:solidFill>
              </a:rPr>
              <a:t>Example:</a:t>
            </a:r>
            <a:endParaRPr lang="en-IE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11846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0A4D5-5E80-40EC-8591-131D280D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Format item - </a:t>
            </a:r>
            <a:r>
              <a:rPr lang="en-IE" dirty="0" smtClean="0"/>
              <a:t>Index Component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EA7C1E-06C5-4C5D-B800-C6CBFD957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900989"/>
            <a:ext cx="8373979" cy="44083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E" sz="2400" b="1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IE" sz="2400" b="1" dirty="0">
                <a:solidFill>
                  <a:srgbClr val="00B050"/>
                </a:solidFill>
              </a:rPr>
              <a:t>mandatory index component</a:t>
            </a:r>
            <a:r>
              <a:rPr lang="en-IE" sz="2400" dirty="0"/>
              <a:t>, </a:t>
            </a:r>
            <a:r>
              <a:rPr lang="en-IE" sz="2400" b="1" dirty="0">
                <a:solidFill>
                  <a:srgbClr val="7030A0"/>
                </a:solidFill>
              </a:rPr>
              <a:t>also called a parameter specifier</a:t>
            </a:r>
            <a:r>
              <a:rPr lang="en-IE" sz="2400" dirty="0"/>
              <a:t>, is a </a:t>
            </a:r>
            <a:r>
              <a:rPr lang="en-IE" sz="2400" b="1" dirty="0"/>
              <a:t>number starting from 0 </a:t>
            </a:r>
            <a:r>
              <a:rPr lang="en-IE" sz="2400" dirty="0"/>
              <a:t>that identifies a corresponding item in the list of objects. </a:t>
            </a:r>
          </a:p>
          <a:p>
            <a:pPr>
              <a:lnSpc>
                <a:spcPct val="150000"/>
              </a:lnSpc>
            </a:pPr>
            <a:r>
              <a:rPr lang="en-IE" sz="2400" dirty="0"/>
              <a:t>That is, the format item whose parameter specifier is 0 formats the first object in the list, the format item whose parameter specifier is 1 formats the second object in the list, and so on. </a:t>
            </a:r>
          </a:p>
          <a:p>
            <a:pPr>
              <a:lnSpc>
                <a:spcPct val="150000"/>
              </a:lnSpc>
            </a:pPr>
            <a:r>
              <a:rPr lang="en-IE" sz="2400" dirty="0"/>
              <a:t>The following example includes four parameter specifiers, numbered zero through three, to represent prime numbers less than ten:</a:t>
            </a:r>
          </a:p>
        </p:txBody>
      </p:sp>
    </p:spTree>
    <p:extLst>
      <p:ext uri="{BB962C8B-B14F-4D97-AF65-F5344CB8AC3E}">
        <p14:creationId xmlns:p14="http://schemas.microsoft.com/office/powerpoint/2010/main" val="2570968914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2B7E0-7EBF-47EA-95B0-A19DB0AD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0A8F65-845E-40F2-BFB7-19621251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78" y="2622405"/>
            <a:ext cx="8332532" cy="21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47781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F1834-E66D-456B-AA21-E552CD62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901310"/>
          </a:xfrm>
        </p:spPr>
        <p:txBody>
          <a:bodyPr/>
          <a:lstStyle/>
          <a:p>
            <a:r>
              <a:rPr lang="ga-IE" dirty="0" smtClean="0"/>
              <a:t>Format item -</a:t>
            </a:r>
            <a:r>
              <a:rPr lang="en-IE" dirty="0" smtClean="0"/>
              <a:t>Alignment </a:t>
            </a:r>
            <a:r>
              <a:rPr lang="en-IE" dirty="0"/>
              <a:t>Component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CED071-E6B0-464F-A41A-71BC31089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6" y="1950720"/>
            <a:ext cx="8290560" cy="4358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1800" dirty="0"/>
              <a:t>The optional alignment component is a signed integer indicating the preferred formatted field width.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1800" dirty="0"/>
              <a:t>If the value of alignment is less than the length of the formatted string, alignment is ignored and the length of the formatted string is used as the field width.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1800" dirty="0"/>
              <a:t>The formatted </a:t>
            </a:r>
            <a:r>
              <a:rPr lang="en-IE" sz="1800" b="1" dirty="0">
                <a:solidFill>
                  <a:srgbClr val="00B050"/>
                </a:solidFill>
              </a:rPr>
              <a:t>data in the field is right-aligned if alignment is positive </a:t>
            </a:r>
            <a:r>
              <a:rPr lang="en-IE" sz="1800" dirty="0"/>
              <a:t>and </a:t>
            </a:r>
            <a:r>
              <a:rPr lang="en-IE" sz="1800" b="1" dirty="0">
                <a:solidFill>
                  <a:srgbClr val="0070C0"/>
                </a:solidFill>
              </a:rPr>
              <a:t>left-aligned if alignment is negative.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1800" dirty="0" smtClean="0"/>
              <a:t>The </a:t>
            </a:r>
            <a:r>
              <a:rPr lang="en-IE" sz="1800" dirty="0"/>
              <a:t>comma is required if alignment is specified.</a:t>
            </a:r>
          </a:p>
        </p:txBody>
      </p:sp>
    </p:spTree>
    <p:extLst>
      <p:ext uri="{BB962C8B-B14F-4D97-AF65-F5344CB8AC3E}">
        <p14:creationId xmlns:p14="http://schemas.microsoft.com/office/powerpoint/2010/main" val="2078255321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2234D-0FE4-4B42-BF14-4992FF7F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Alignment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076CF-799B-4459-8E24-AA7CBB9B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The following </a:t>
            </a:r>
            <a:r>
              <a:rPr lang="en-IE" dirty="0" smtClean="0"/>
              <a:t>example</a:t>
            </a:r>
            <a:r>
              <a:rPr lang="ga-IE" dirty="0" smtClean="0"/>
              <a:t>(slide 39)</a:t>
            </a:r>
            <a:r>
              <a:rPr lang="en-IE" dirty="0" smtClean="0"/>
              <a:t> </a:t>
            </a:r>
            <a:r>
              <a:rPr lang="en-IE" dirty="0"/>
              <a:t>defines two arrays, one containing the names of employees and the other containing the hours they worked over a two-week period. </a:t>
            </a:r>
          </a:p>
          <a:p>
            <a:pPr>
              <a:lnSpc>
                <a:spcPct val="150000"/>
              </a:lnSpc>
            </a:pPr>
            <a:r>
              <a:rPr lang="en-IE" dirty="0"/>
              <a:t>The composite format string left-aligns the names in a 20-character field, and right-aligns their hours in a 5-character field. </a:t>
            </a:r>
          </a:p>
          <a:p>
            <a:pPr>
              <a:lnSpc>
                <a:spcPct val="150000"/>
              </a:lnSpc>
            </a:pPr>
            <a:r>
              <a:rPr lang="en-IE" dirty="0"/>
              <a:t>Note that the "N1" standard format string is also used to format the hours with one fractional digit.</a:t>
            </a:r>
          </a:p>
        </p:txBody>
      </p:sp>
    </p:spTree>
    <p:extLst>
      <p:ext uri="{BB962C8B-B14F-4D97-AF65-F5344CB8AC3E}">
        <p14:creationId xmlns:p14="http://schemas.microsoft.com/office/powerpoint/2010/main" val="3800438567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61657BD-3333-446A-A16A-CBDC77C8E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2CAFF06-4D3A-42A5-8614-B1FA47EA0F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1D003E0-D0AE-4357-B1C1-44C7B1A0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82" y="804333"/>
            <a:ext cx="5816433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ga-IE" dirty="0" smtClean="0"/>
              <a:t/>
            </a:r>
            <a:br>
              <a:rPr lang="ga-IE" dirty="0" smtClean="0"/>
            </a:br>
            <a:r>
              <a:rPr lang="en-IE" dirty="0" smtClean="0"/>
              <a:t>Description </a:t>
            </a:r>
            <a:r>
              <a:rPr lang="en-IE" dirty="0"/>
              <a:t/>
            </a:r>
            <a:br>
              <a:rPr lang="en-IE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933303"/>
            <a:ext cx="8821783" cy="48071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E" dirty="0" smtClean="0"/>
              <a:t>A </a:t>
            </a:r>
            <a:r>
              <a:rPr lang="en-IE" dirty="0"/>
              <a:t>variable stores a value that can change as a program executes, while a constant stores </a:t>
            </a:r>
            <a:r>
              <a:rPr lang="en-IE" dirty="0" smtClean="0"/>
              <a:t>a </a:t>
            </a:r>
            <a:r>
              <a:rPr lang="en-IE" dirty="0"/>
              <a:t>value that can't be changed. Before you can use a variable or constant, you must </a:t>
            </a:r>
            <a:r>
              <a:rPr lang="en-IE" dirty="0" smtClean="0"/>
              <a:t>declare </a:t>
            </a:r>
            <a:r>
              <a:rPr lang="en-IE" dirty="0"/>
              <a:t>its type and assign an initial value to it.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E" dirty="0"/>
              <a:t>Common initial values are 0 for variables that store integer values, 0.0 for variables that </a:t>
            </a:r>
            <a:r>
              <a:rPr lang="ga-IE" dirty="0" smtClean="0"/>
              <a:t> </a:t>
            </a:r>
            <a:r>
              <a:rPr lang="en-IE" dirty="0" smtClean="0"/>
              <a:t>store </a:t>
            </a:r>
            <a:r>
              <a:rPr lang="en-IE" dirty="0"/>
              <a:t>decimal values, and false for variables that store Boolean values.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E" dirty="0"/>
              <a:t>To declare or initialize more than one variable for a single data type in a single </a:t>
            </a:r>
            <a:r>
              <a:rPr lang="en-IE" dirty="0" smtClean="0"/>
              <a:t>statement</a:t>
            </a:r>
            <a:r>
              <a:rPr lang="en-IE" dirty="0"/>
              <a:t>, use commas to separate the variable names or assignments.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E" dirty="0"/>
              <a:t>To identify literal values as </a:t>
            </a:r>
            <a:r>
              <a:rPr lang="en-IE" dirty="0">
                <a:solidFill>
                  <a:schemeClr val="accent1"/>
                </a:solidFill>
              </a:rPr>
              <a:t>float values, you must type the </a:t>
            </a:r>
            <a:r>
              <a:rPr lang="en-IE" dirty="0" smtClean="0">
                <a:solidFill>
                  <a:schemeClr val="accent1"/>
                </a:solidFill>
              </a:rPr>
              <a:t>letter</a:t>
            </a:r>
            <a:r>
              <a:rPr lang="ga-IE" dirty="0" smtClean="0">
                <a:solidFill>
                  <a:schemeClr val="accent1"/>
                </a:solidFill>
              </a:rPr>
              <a:t> </a:t>
            </a:r>
            <a:r>
              <a:rPr lang="en-IE" dirty="0" smtClean="0">
                <a:solidFill>
                  <a:schemeClr val="accent1"/>
                </a:solidFill>
              </a:rPr>
              <a:t>F </a:t>
            </a:r>
            <a:r>
              <a:rPr lang="en-IE" dirty="0">
                <a:solidFill>
                  <a:schemeClr val="accent1"/>
                </a:solidFill>
              </a:rPr>
              <a:t>after the number</a:t>
            </a:r>
            <a:r>
              <a:rPr lang="en-IE" dirty="0"/>
              <a:t>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E" dirty="0"/>
              <a:t>To identify </a:t>
            </a:r>
            <a:r>
              <a:rPr lang="en-IE" dirty="0">
                <a:solidFill>
                  <a:srgbClr val="00B050"/>
                </a:solidFill>
              </a:rPr>
              <a:t>decimal values, you must type the letter m or M after the number</a:t>
            </a:r>
            <a:r>
              <a:rPr lang="en-IE" dirty="0"/>
              <a:t>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IE" dirty="0"/>
              <a:t>The keywords for data types must be coded with all lowercase letters.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312823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A0232E-B2E6-4EEA-91E1-3CC812B4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ga-IE" dirty="0" smtClean="0"/>
              <a:t/>
            </a:r>
            <a:br>
              <a:rPr lang="ga-IE" dirty="0" smtClean="0"/>
            </a:br>
            <a:r>
              <a:rPr lang="ga-IE" dirty="0" smtClean="0"/>
              <a:t>format item - </a:t>
            </a:r>
            <a:r>
              <a:rPr lang="en-IE" dirty="0" smtClean="0"/>
              <a:t>Format </a:t>
            </a:r>
            <a:r>
              <a:rPr lang="en-IE" dirty="0"/>
              <a:t>String Component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051D3-3CD6-49CE-AA7D-CDD7A3F8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dirty="0"/>
              <a:t>The optional formatString component is a format string that is appropriate for the type of object being formatted.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dirty="0"/>
              <a:t>Specify a standard or custom numeric format string if the corresponding object is a numeric value, a standard or custom date and time format string if the corresponding object is a </a:t>
            </a:r>
            <a:r>
              <a:rPr lang="en-IE" dirty="0" err="1"/>
              <a:t>DateTime</a:t>
            </a:r>
            <a:r>
              <a:rPr lang="en-IE" dirty="0"/>
              <a:t> object.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dirty="0"/>
              <a:t>If </a:t>
            </a:r>
            <a:r>
              <a:rPr lang="en-IE" i="1" dirty="0"/>
              <a:t>formatString</a:t>
            </a:r>
            <a:r>
              <a:rPr lang="en-IE" dirty="0"/>
              <a:t> is not specified, the general ("G") format specifier for a numeric, date and </a:t>
            </a:r>
            <a:r>
              <a:rPr lang="en-IE" dirty="0" smtClean="0"/>
              <a:t>time</a:t>
            </a:r>
            <a:r>
              <a:rPr lang="ga-IE" dirty="0" smtClean="0"/>
              <a:t> </a:t>
            </a:r>
            <a:r>
              <a:rPr lang="en-IE" dirty="0" smtClean="0"/>
              <a:t>is </a:t>
            </a:r>
            <a:r>
              <a:rPr lang="en-IE" dirty="0"/>
              <a:t>used.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b="1" dirty="0">
                <a:solidFill>
                  <a:srgbClr val="7030A0"/>
                </a:solidFill>
              </a:rPr>
              <a:t>The colon is required if </a:t>
            </a:r>
            <a:r>
              <a:rPr lang="en-IE" b="1" i="1" dirty="0">
                <a:solidFill>
                  <a:srgbClr val="7030A0"/>
                </a:solidFill>
              </a:rPr>
              <a:t>formatString</a:t>
            </a:r>
            <a:r>
              <a:rPr lang="en-IE" b="1" dirty="0">
                <a:solidFill>
                  <a:srgbClr val="7030A0"/>
                </a:solidFill>
              </a:rPr>
              <a:t> is specified.</a:t>
            </a:r>
          </a:p>
        </p:txBody>
      </p:sp>
    </p:spTree>
    <p:extLst>
      <p:ext uri="{BB962C8B-B14F-4D97-AF65-F5344CB8AC3E}">
        <p14:creationId xmlns:p14="http://schemas.microsoft.com/office/powerpoint/2010/main" val="1683949293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 smtClean="0"/>
              <a:t>N</a:t>
            </a:r>
            <a:r>
              <a:rPr lang="ga-IE" dirty="0" smtClean="0"/>
              <a:t>umeric formatting codes</a:t>
            </a:r>
            <a:endParaRPr lang="en-IE" dirty="0"/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87"/>
          <a:stretch/>
        </p:blipFill>
        <p:spPr>
          <a:xfrm>
            <a:off x="99579" y="2084832"/>
            <a:ext cx="8934821" cy="4234633"/>
          </a:xfrm>
        </p:spPr>
      </p:pic>
    </p:spTree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50754-6EF5-472A-BBCF-11E55EE6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Examples - </a:t>
            </a:r>
            <a:r>
              <a:rPr lang="en-IE" dirty="0" smtClean="0"/>
              <a:t>Numeric </a:t>
            </a:r>
            <a:r>
              <a:rPr lang="en-IE" dirty="0"/>
              <a:t>formatting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20" y="2084832"/>
            <a:ext cx="54387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76753"/>
      </p:ext>
    </p:extLst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Some</a:t>
            </a:r>
            <a:r>
              <a:rPr lang="ga-IE" dirty="0" smtClean="0"/>
              <a:t> more</a:t>
            </a:r>
            <a:r>
              <a:rPr lang="en-IE" dirty="0" smtClean="0"/>
              <a:t> examples </a:t>
            </a:r>
            <a:r>
              <a:rPr lang="en-IE" dirty="0"/>
              <a:t>of format method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85" y="2743032"/>
            <a:ext cx="8348074" cy="3184388"/>
          </a:xfrm>
        </p:spPr>
      </p:pic>
    </p:spTree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Methods to convert numbers to formatted string 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idx="1"/>
          </p:nvPr>
        </p:nvSpPr>
        <p:spPr>
          <a:xfrm>
            <a:off x="0" y="2425958"/>
            <a:ext cx="8999030" cy="390037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E" dirty="0"/>
              <a:t>You can include a number after some of the numeric formatting codes to specify the number of decimal places in the result. </a:t>
            </a:r>
          </a:p>
          <a:p>
            <a:pPr lvl="0">
              <a:lnSpc>
                <a:spcPct val="150000"/>
              </a:lnSpc>
            </a:pPr>
            <a:r>
              <a:rPr lang="en-IE" dirty="0"/>
              <a:t>If the numeric value contains more decimal places than are specified, the result will be rounded using standard rounding.</a:t>
            </a:r>
          </a:p>
        </p:txBody>
      </p:sp>
    </p:spTree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Methods to convert numbers to formatted string 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idx="1"/>
          </p:nvPr>
        </p:nvSpPr>
        <p:spPr>
          <a:xfrm>
            <a:off x="0" y="2155370"/>
            <a:ext cx="8999030" cy="417095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IE" sz="3200" dirty="0"/>
              <a:t>If you </a:t>
            </a:r>
            <a:r>
              <a:rPr lang="en-IE" sz="3200" b="1" dirty="0">
                <a:solidFill>
                  <a:schemeClr val="accent1">
                    <a:lumMod val="75000"/>
                  </a:schemeClr>
                </a:solidFill>
              </a:rPr>
              <a:t>don't specify the number of decimal places, the default is 2</a:t>
            </a:r>
            <a:r>
              <a:rPr lang="en-IE" sz="3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IE" sz="3200" dirty="0"/>
              <a:t> You can include a number after the D or d formatting code to specify the minimum number of digits in the result. If the integer has fewer digits than are specified, zeros are added to the beginning of the integer. </a:t>
            </a:r>
          </a:p>
        </p:txBody>
      </p:sp>
    </p:spTree>
    <p:extLst>
      <p:ext uri="{BB962C8B-B14F-4D97-AF65-F5344CB8AC3E}">
        <p14:creationId xmlns:p14="http://schemas.microsoft.com/office/powerpoint/2010/main" val="1225778446"/>
      </p:ext>
    </p:extLst>
  </p:cSld>
  <p:clrMapOvr>
    <a:masterClrMapping/>
  </p:clrMapOvr>
  <p:transition spd="slow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695"/>
            <a:ext cx="9144000" cy="366157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327D9-8D47-43E8-AF07-7B22D5BD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Datetime</a:t>
            </a:r>
            <a:r>
              <a:rPr lang="en-IE" dirty="0"/>
              <a:t> </a:t>
            </a:r>
            <a:r>
              <a:rPr lang="en-IE" dirty="0" smtClean="0"/>
              <a:t>formatting</a:t>
            </a:r>
            <a:r>
              <a:rPr lang="ga-IE" dirty="0" smtClean="0"/>
              <a:t> codes</a:t>
            </a:r>
            <a:endParaRPr lang="en-I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FA3E946-ED18-440B-B6C9-25B7C4A7D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173"/>
          <a:stretch/>
        </p:blipFill>
        <p:spPr>
          <a:xfrm>
            <a:off x="539862" y="2794726"/>
            <a:ext cx="8299655" cy="35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6487"/>
      </p:ext>
    </p:extLst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String interpolation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790247"/>
      </p:ext>
    </p:extLst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446A0D4-C26D-4119-8F52-8B981AC9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$ - string interpolation</a:t>
            </a:r>
            <a:br>
              <a:rPr lang="en-IE" dirty="0"/>
            </a:br>
            <a:endParaRPr lang="en-I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7776426-8AE2-48B0-B536-0E81BF14F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dirty="0"/>
              <a:t> An interpolated string is a string literal that might contain </a:t>
            </a:r>
            <a:r>
              <a:rPr lang="en-IE" b="1" i="1" dirty="0">
                <a:solidFill>
                  <a:schemeClr val="accent2">
                    <a:lumMod val="75000"/>
                  </a:schemeClr>
                </a:solidFill>
              </a:rPr>
              <a:t>interpolated expressions</a:t>
            </a:r>
            <a:r>
              <a:rPr lang="en-IE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dirty="0"/>
              <a:t>When an interpolated string is resolved to a result string, items with interpolated expressions are replaced by the string representations of the expression results.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dirty="0"/>
              <a:t>This feature is available in C# 6 and later versions of the language.</a:t>
            </a:r>
          </a:p>
        </p:txBody>
      </p:sp>
    </p:spTree>
    <p:extLst>
      <p:ext uri="{BB962C8B-B14F-4D97-AF65-F5344CB8AC3E}">
        <p14:creationId xmlns:p14="http://schemas.microsoft.com/office/powerpoint/2010/main" val="10347392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Start </a:t>
            </a:r>
            <a:r>
              <a:rPr lang="en-US" sz="2400" dirty="0"/>
              <a:t>the names of variables with a lowercase letter, and capitalize the first letter of each </a:t>
            </a:r>
            <a:r>
              <a:rPr lang="en-US" sz="2400" dirty="0" smtClean="0"/>
              <a:t>word </a:t>
            </a:r>
            <a:r>
              <a:rPr lang="en-US" sz="2400" dirty="0"/>
              <a:t>after the first word. This is known as </a:t>
            </a:r>
            <a:r>
              <a:rPr lang="en-US" sz="2400" dirty="0">
                <a:solidFill>
                  <a:srgbClr val="00B0F0"/>
                </a:solidFill>
              </a:rPr>
              <a:t>camel notation.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Capitalize the first </a:t>
            </a:r>
            <a:r>
              <a:rPr lang="en-US" sz="2400" dirty="0" smtClean="0"/>
              <a:t>letter</a:t>
            </a:r>
            <a:r>
              <a:rPr lang="ga-IE" sz="2400" dirty="0" smtClean="0"/>
              <a:t> </a:t>
            </a:r>
            <a:r>
              <a:rPr lang="en-US" sz="2400" dirty="0" smtClean="0"/>
              <a:t>of</a:t>
            </a:r>
            <a:r>
              <a:rPr lang="ga-IE" sz="2400" dirty="0" smtClean="0"/>
              <a:t> </a:t>
            </a:r>
            <a:r>
              <a:rPr lang="en-US" sz="2400" dirty="0" smtClean="0"/>
              <a:t>each </a:t>
            </a:r>
            <a:r>
              <a:rPr lang="en-US" sz="2400" dirty="0"/>
              <a:t>word </a:t>
            </a:r>
            <a:r>
              <a:rPr lang="en-US" sz="2400" dirty="0" smtClean="0"/>
              <a:t>of</a:t>
            </a:r>
            <a:r>
              <a:rPr lang="ga-IE" sz="2400" dirty="0" smtClean="0"/>
              <a:t> </a:t>
            </a:r>
            <a:r>
              <a:rPr lang="en-US" sz="2400" dirty="0" smtClean="0"/>
              <a:t>a</a:t>
            </a:r>
            <a:r>
              <a:rPr lang="ga-IE" sz="2400" dirty="0" smtClean="0"/>
              <a:t> </a:t>
            </a:r>
            <a:r>
              <a:rPr lang="en-US" sz="2400" dirty="0" smtClean="0"/>
              <a:t>constant</a:t>
            </a:r>
            <a:r>
              <a:rPr lang="ga-IE" sz="2400" dirty="0" smtClean="0"/>
              <a:t> </a:t>
            </a:r>
            <a:r>
              <a:rPr lang="en-US" sz="2400" dirty="0" smtClean="0"/>
              <a:t>name</a:t>
            </a:r>
            <a:r>
              <a:rPr lang="en-US" sz="2400" dirty="0"/>
              <a:t>. This is known as </a:t>
            </a:r>
            <a:r>
              <a:rPr lang="en-US" sz="2400" dirty="0">
                <a:solidFill>
                  <a:srgbClr val="00B0F0"/>
                </a:solidFill>
              </a:rPr>
              <a:t>Pascal notation</a:t>
            </a:r>
            <a:r>
              <a:rPr lang="en-US" sz="2400" dirty="0"/>
              <a:t>. 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658348" y="1110734"/>
            <a:ext cx="3502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B0F0"/>
                </a:solidFill>
              </a:rPr>
              <a:t>Naming conventions </a:t>
            </a:r>
          </a:p>
        </p:txBody>
      </p:sp>
    </p:spTree>
    <p:extLst>
      <p:ext uri="{BB962C8B-B14F-4D97-AF65-F5344CB8AC3E}">
        <p14:creationId xmlns:p14="http://schemas.microsoft.com/office/powerpoint/2010/main" val="1388415431"/>
      </p:ext>
    </p:extLst>
  </p:cSld>
  <p:clrMapOvr>
    <a:masterClrMapping/>
  </p:clrMapOvr>
  <p:transition spd="slow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F59760C-526B-4887-90C6-B97D1D82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7829F07-6DC3-466B-9CBA-23A5C32F2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05" y="1622716"/>
            <a:ext cx="394335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A0A0E7-91D6-4089-9A1B-80A4DC17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5" y="2796948"/>
            <a:ext cx="1666875" cy="1133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52886E8-DC6D-4C44-B520-1B596E7B5C28}"/>
              </a:ext>
            </a:extLst>
          </p:cNvPr>
          <p:cNvSpPr/>
          <p:nvPr/>
        </p:nvSpPr>
        <p:spPr>
          <a:xfrm>
            <a:off x="488205" y="4323605"/>
            <a:ext cx="8375877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E" sz="2000" dirty="0"/>
              <a:t>The string argument of the WriteLine method call is an interpolated string. It's a kind of template that lets you construct a single string (called the result string) from a string that includes embedded code. Interpolated strings are particularly useful for inserting values into a string or concatenating (joining together) several strings.</a:t>
            </a:r>
          </a:p>
        </p:txBody>
      </p:sp>
    </p:spTree>
    <p:extLst>
      <p:ext uri="{BB962C8B-B14F-4D97-AF65-F5344CB8AC3E}">
        <p14:creationId xmlns:p14="http://schemas.microsoft.com/office/powerpoint/2010/main" val="2661160153"/>
      </p:ext>
    </p:extLst>
  </p:cSld>
  <p:clrMapOvr>
    <a:masterClrMapping/>
  </p:clrMapOvr>
  <p:transition spd="slow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2D81C4-1B7E-4DD8-B982-6FADF980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Interpolation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036C437-C8CE-4CFA-80E1-2BAA4F8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E" sz="2800" dirty="0"/>
              <a:t>The example above contains the two elements that every interpolated string must have:</a:t>
            </a:r>
          </a:p>
          <a:p>
            <a:pPr lvl="1">
              <a:lnSpc>
                <a:spcPct val="150000"/>
              </a:lnSpc>
            </a:pPr>
            <a:r>
              <a:rPr lang="en-IE" sz="2000" dirty="0"/>
              <a:t>A string literal that begins with the $ character before its opening quotation mark character. There can't be any spaces between the $ symbol and the quotation mark character. (If you'd like to see what happens if you include one, insert a space after the $ character in the interactive window and run the updated code. The C# compiler complains, "Unexpected character '$'".)</a:t>
            </a:r>
          </a:p>
        </p:txBody>
      </p:sp>
    </p:spTree>
    <p:extLst>
      <p:ext uri="{BB962C8B-B14F-4D97-AF65-F5344CB8AC3E}">
        <p14:creationId xmlns:p14="http://schemas.microsoft.com/office/powerpoint/2010/main" val="1707146046"/>
      </p:ext>
    </p:extLst>
  </p:cSld>
  <p:clrMapOvr>
    <a:masterClrMapping/>
  </p:clrMapOvr>
  <p:transition spd="slow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2D81C4-1B7E-4DD8-B982-6FADF980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Interpolation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036C437-C8CE-4CFA-80E1-2BAA4F8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pPr lvl="1">
              <a:lnSpc>
                <a:spcPct val="150000"/>
              </a:lnSpc>
            </a:pPr>
            <a:r>
              <a:rPr lang="en-IE" sz="2000" dirty="0"/>
              <a:t>One or more interpolated expressions. An interpolated expression is indicated by an opening and closing brace ({ and }). You can put any C# expression that returns a value (including null) inside the braces.</a:t>
            </a:r>
          </a:p>
        </p:txBody>
      </p:sp>
    </p:spTree>
    <p:extLst>
      <p:ext uri="{BB962C8B-B14F-4D97-AF65-F5344CB8AC3E}">
        <p14:creationId xmlns:p14="http://schemas.microsoft.com/office/powerpoint/2010/main" val="3940899748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537D362-A8C6-47A0-9B17-B6520D0A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A2EA756-EF8B-4571-AA01-6A67D946A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21" y="1990094"/>
            <a:ext cx="8837364" cy="31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9500"/>
      </p:ext>
    </p:extLst>
  </p:cSld>
  <p:clrMapOvr>
    <a:masterClrMapping/>
  </p:clrMapOvr>
  <p:transition spd="slow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Nullable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527552"/>
      </p:ext>
    </p:extLst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dirty="0"/>
              <a:t>Working with nullable types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472190" y="2390274"/>
            <a:ext cx="8030126" cy="360145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dirty="0"/>
              <a:t>By default</a:t>
            </a:r>
            <a:r>
              <a:rPr lang="en-IE" dirty="0">
                <a:highlight>
                  <a:srgbClr val="808080"/>
                </a:highlight>
              </a:rPr>
              <a:t>, </a:t>
            </a:r>
            <a:r>
              <a:rPr lang="en-IE" dirty="0">
                <a:solidFill>
                  <a:schemeClr val="bg1"/>
                </a:solidFill>
                <a:highlight>
                  <a:srgbClr val="808080"/>
                </a:highlight>
              </a:rPr>
              <a:t>value types </a:t>
            </a:r>
            <a:r>
              <a:rPr lang="en-IE" dirty="0"/>
              <a:t>(such as the </a:t>
            </a:r>
            <a:r>
              <a:rPr lang="en-IE" dirty="0" err="1"/>
              <a:t>int</a:t>
            </a:r>
            <a:r>
              <a:rPr lang="en-IE" dirty="0"/>
              <a:t>, decimal, and bool types) </a:t>
            </a:r>
            <a:r>
              <a:rPr lang="en-IE" dirty="0">
                <a:solidFill>
                  <a:schemeClr val="bg1"/>
                </a:solidFill>
                <a:highlight>
                  <a:srgbClr val="808080"/>
                </a:highlight>
              </a:rPr>
              <a:t>can't store null values</a:t>
            </a:r>
            <a:r>
              <a:rPr lang="en-IE" dirty="0">
                <a:highlight>
                  <a:srgbClr val="808080"/>
                </a:highlight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IE" dirty="0"/>
              <a:t> In contrast, </a:t>
            </a:r>
            <a:r>
              <a:rPr lang="en-IE" dirty="0">
                <a:solidFill>
                  <a:schemeClr val="bg1"/>
                </a:solidFill>
                <a:highlight>
                  <a:srgbClr val="808080"/>
                </a:highlight>
              </a:rPr>
              <a:t>reference types </a:t>
            </a:r>
            <a:r>
              <a:rPr lang="en-IE" dirty="0"/>
              <a:t>(such as the string type) </a:t>
            </a:r>
            <a:r>
              <a:rPr lang="en-IE" dirty="0">
                <a:solidFill>
                  <a:schemeClr val="bg1"/>
                </a:solidFill>
                <a:highlight>
                  <a:srgbClr val="808080"/>
                </a:highlight>
              </a:rPr>
              <a:t>can store null values</a:t>
            </a:r>
            <a:r>
              <a:rPr lang="en-IE" dirty="0"/>
              <a:t>. </a:t>
            </a:r>
          </a:p>
          <a:p>
            <a:pPr lvl="0">
              <a:lnSpc>
                <a:spcPct val="150000"/>
              </a:lnSpc>
            </a:pPr>
            <a:r>
              <a:rPr lang="en-IE" dirty="0"/>
              <a:t>Most of the time, you won't need to use a value type to store null values. However, a </a:t>
            </a:r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feature of C# </a:t>
            </a:r>
            <a:r>
              <a:rPr lang="en-IE" dirty="0"/>
              <a:t>known as </a:t>
            </a:r>
            <a:r>
              <a:rPr lang="en-IE" b="1" dirty="0">
                <a:solidFill>
                  <a:schemeClr val="accent2">
                    <a:lumMod val="50000"/>
                  </a:schemeClr>
                </a:solidFill>
              </a:rPr>
              <a:t>nullable types </a:t>
            </a:r>
            <a:r>
              <a:rPr lang="en-IE" dirty="0"/>
              <a:t>allows you to 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store a null value in a value type.</a:t>
            </a:r>
          </a:p>
        </p:txBody>
      </p:sp>
    </p:spTree>
  </p:cSld>
  <p:clrMapOvr>
    <a:masterClrMapping/>
  </p:clrMapOvr>
  <p:transition spd="slow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Working with nullable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E" sz="3200" dirty="0"/>
              <a:t>To </a:t>
            </a:r>
            <a:r>
              <a:rPr lang="en-IE" sz="3200" dirty="0">
                <a:solidFill>
                  <a:srgbClr val="0070C0"/>
                </a:solidFill>
              </a:rPr>
              <a:t>declare a nullable type, you type a </a:t>
            </a:r>
            <a:r>
              <a:rPr lang="en-IE" sz="3200" b="1" dirty="0">
                <a:solidFill>
                  <a:srgbClr val="0070C0"/>
                </a:solidFill>
              </a:rPr>
              <a:t>question mark (?) </a:t>
            </a:r>
            <a:r>
              <a:rPr lang="en-IE" sz="3200" dirty="0">
                <a:solidFill>
                  <a:srgbClr val="0070C0"/>
                </a:solidFill>
              </a:rPr>
              <a:t>immediately after the type </a:t>
            </a:r>
            <a:r>
              <a:rPr lang="en-IE" sz="3200" dirty="0"/>
              <a:t>in the declaration of a value type.</a:t>
            </a:r>
          </a:p>
          <a:p>
            <a:pPr>
              <a:lnSpc>
                <a:spcPct val="150000"/>
              </a:lnSpc>
            </a:pPr>
            <a:r>
              <a:rPr lang="en-IE" sz="3200" dirty="0"/>
              <a:t>Except for the question mark, this works just as it does for any other value type variable.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3261823"/>
      </p:ext>
    </p:extLst>
  </p:cSld>
  <p:clrMapOvr>
    <a:masterClrMapping/>
  </p:clrMapOvr>
  <p:transition spd="slow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/>
              <a:t>Working with nullable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8" y="1716678"/>
            <a:ext cx="8401050" cy="48006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/>
              <a:t>Working with nullable types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524256" y="2084832"/>
            <a:ext cx="8375904" cy="4231725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IE" sz="3200" dirty="0"/>
              <a:t>In the previous slide, for example, the first statement declares an </a:t>
            </a:r>
            <a:r>
              <a:rPr lang="en-IE" sz="3200" dirty="0" err="1"/>
              <a:t>int</a:t>
            </a:r>
            <a:r>
              <a:rPr lang="en-IE" sz="3200" dirty="0"/>
              <a:t> variable as a nullable type.</a:t>
            </a:r>
          </a:p>
          <a:p>
            <a:pPr lvl="0">
              <a:lnSpc>
                <a:spcPct val="150000"/>
              </a:lnSpc>
            </a:pPr>
            <a:r>
              <a:rPr lang="en-IE" sz="3200" dirty="0"/>
              <a:t> Then, the second statement uses the null keyword to assign a null value to this type. Typically, you use a null value to indicate that the value of the variable is unknown. </a:t>
            </a:r>
          </a:p>
        </p:txBody>
      </p:sp>
    </p:spTree>
  </p:cSld>
  <p:clrMapOvr>
    <a:masterClrMapping/>
  </p:clrMapOvr>
  <p:transition spd="slow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dirty="0"/>
              <a:t>Working with nullable types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185774" y="2272780"/>
            <a:ext cx="9019186" cy="4943776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E" dirty="0"/>
              <a:t>However, you can't declare a string type as a nullable type because the string type is a reference type and can store null values by default. </a:t>
            </a:r>
          </a:p>
          <a:p>
            <a:pPr lvl="0">
              <a:lnSpc>
                <a:spcPct val="150000"/>
              </a:lnSpc>
            </a:pPr>
            <a:r>
              <a:rPr lang="en-IE" dirty="0"/>
              <a:t>You can also use nullable types in arithmetic expressions. In that case, if the value of the nullable type is null, the result of the arithmetic expression is always null. </a:t>
            </a:r>
          </a:p>
          <a:p>
            <a:pPr lvl="0">
              <a:lnSpc>
                <a:spcPct val="150000"/>
              </a:lnSpc>
            </a:pPr>
            <a:endParaRPr lang="en-IE" dirty="0"/>
          </a:p>
          <a:p>
            <a:pPr lvl="0"/>
            <a:endParaRPr lang="en-IE" dirty="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Using the math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92502"/>
      </p:ext>
    </p:extLst>
  </p:cSld>
  <p:clrMapOvr>
    <a:masterClrMapping/>
  </p:clrMapOvr>
  <p:transition spd="slow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/>
              <a:t>Working with nullable types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81" y="2924724"/>
            <a:ext cx="7414069" cy="2589703"/>
          </a:xfrm>
        </p:spPr>
      </p:pic>
    </p:spTree>
  </p:cSld>
  <p:clrMapOvr>
    <a:masterClrMapping/>
  </p:clrMapOvr>
  <p:transition spd="slow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Working with nullable types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505097" y="2290354"/>
            <a:ext cx="8460484" cy="426656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E" sz="3200" dirty="0"/>
              <a:t>Once you declare a value type as nullable, you can use the </a:t>
            </a:r>
            <a:r>
              <a:rPr lang="en-IE" sz="3200" b="1" dirty="0" err="1">
                <a:solidFill>
                  <a:srgbClr val="0070C0"/>
                </a:solidFill>
              </a:rPr>
              <a:t>HasValue</a:t>
            </a:r>
            <a:r>
              <a:rPr lang="en-IE" sz="3200" b="1" dirty="0">
                <a:solidFill>
                  <a:srgbClr val="0070C0"/>
                </a:solidFill>
              </a:rPr>
              <a:t> </a:t>
            </a:r>
            <a:r>
              <a:rPr lang="en-IE" sz="3200" dirty="0"/>
              <a:t>property to check if the type stores a value or if it contains a null value. </a:t>
            </a:r>
          </a:p>
          <a:p>
            <a:pPr lvl="0">
              <a:lnSpc>
                <a:spcPct val="150000"/>
              </a:lnSpc>
            </a:pPr>
            <a:r>
              <a:rPr lang="en-IE" sz="3200" dirty="0"/>
              <a:t>Then, if it stores a value, you can use the Value property to get that value. </a:t>
            </a:r>
          </a:p>
          <a:p>
            <a:pPr lvl="0"/>
            <a:endParaRPr lang="en-IE" dirty="0"/>
          </a:p>
        </p:txBody>
      </p:sp>
    </p:spTree>
  </p:cSld>
  <p:clrMapOvr>
    <a:masterClrMapping/>
  </p:clrMapOvr>
  <p:transition spd="slow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/>
              <a:t>Working with nullable types</a:t>
            </a:r>
          </a:p>
        </p:txBody>
      </p:sp>
      <p:sp>
        <p:nvSpPr>
          <p:cNvPr id="2" name="Content Placeholder 1"/>
          <p:cNvSpPr txBox="1">
            <a:spLocks noGrp="1"/>
          </p:cNvSpPr>
          <p:nvPr>
            <p:ph idx="1"/>
          </p:nvPr>
        </p:nvSpPr>
        <p:spPr>
          <a:xfrm>
            <a:off x="200296" y="2307771"/>
            <a:ext cx="8765285" cy="424914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E" dirty="0"/>
              <a:t>When working with value types, however, it's more common to assign a default value such as zero to indicate that the user didn't enter a value. </a:t>
            </a:r>
          </a:p>
          <a:p>
            <a:pPr lvl="0">
              <a:lnSpc>
                <a:spcPct val="150000"/>
              </a:lnSpc>
            </a:pPr>
            <a:r>
              <a:rPr lang="en-IE" dirty="0"/>
              <a:t>As a result, </a:t>
            </a:r>
            <a:r>
              <a:rPr lang="en-IE" b="1" dirty="0">
                <a:solidFill>
                  <a:srgbClr val="0070C0"/>
                </a:solidFill>
              </a:rPr>
              <a:t>unless you're working with a database that returns null values, you probably won't need to use nullable types</a:t>
            </a:r>
            <a:r>
              <a:rPr lang="en-IE" dirty="0"/>
              <a:t>. </a:t>
            </a:r>
          </a:p>
        </p:txBody>
      </p:sp>
    </p:spTree>
  </p:cSld>
  <p:clrMapOvr>
    <a:masterClrMapping/>
  </p:clrMapOvr>
  <p:transition spd="slow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/>
              <a:t>Working with nullable types</a:t>
            </a:r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39" y="2386380"/>
            <a:ext cx="8468841" cy="3596409"/>
          </a:xfrm>
        </p:spPr>
      </p:pic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 dirty="0"/>
              <a:t>Using the Math class</a:t>
            </a:r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260" y="2333350"/>
            <a:ext cx="6952890" cy="3924195"/>
          </a:xfrm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6" y="2183328"/>
            <a:ext cx="9144000" cy="39232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 dirty="0"/>
              <a:t>Math </a:t>
            </a:r>
            <a:r>
              <a:rPr lang="en-IE" dirty="0" smtClean="0"/>
              <a:t>class</a:t>
            </a:r>
            <a:r>
              <a:rPr lang="ga-IE" dirty="0" smtClean="0"/>
              <a:t> – examples</a:t>
            </a:r>
            <a:endParaRPr lang="en-IE" dirty="0"/>
          </a:p>
        </p:txBody>
      </p:sp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571" y="2295690"/>
            <a:ext cx="7004776" cy="3606346"/>
          </a:xfrm>
        </p:spPr>
      </p:pic>
    </p:spTree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2290</Words>
  <Application>Microsoft Office PowerPoint</Application>
  <PresentationFormat>On-screen Show (4:3)</PresentationFormat>
  <Paragraphs>156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Narrow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C # language essentials     Working with strings and numeric data</vt:lpstr>
      <vt:lpstr>How to declare and initialize variables and constants </vt:lpstr>
      <vt:lpstr>PowerPoint Presentation</vt:lpstr>
      <vt:lpstr> Description  </vt:lpstr>
      <vt:lpstr>PowerPoint Presentation</vt:lpstr>
      <vt:lpstr>Using the math class</vt:lpstr>
      <vt:lpstr>Using the Math class</vt:lpstr>
      <vt:lpstr>PowerPoint Presentation</vt:lpstr>
      <vt:lpstr>Math class – examples</vt:lpstr>
      <vt:lpstr>Using the Math Class</vt:lpstr>
      <vt:lpstr>Using the Math Class</vt:lpstr>
      <vt:lpstr>Using the midpointrounding option</vt:lpstr>
      <vt:lpstr>PowerPoint Presentation</vt:lpstr>
      <vt:lpstr>Working with Strings</vt:lpstr>
      <vt:lpstr>Working with strings</vt:lpstr>
      <vt:lpstr>Working with strings</vt:lpstr>
      <vt:lpstr>Working with strings</vt:lpstr>
      <vt:lpstr>Working with strings</vt:lpstr>
      <vt:lpstr>Working with strings</vt:lpstr>
      <vt:lpstr>Working with strings</vt:lpstr>
      <vt:lpstr>Include special characters in string</vt:lpstr>
      <vt:lpstr>Include special characters in string</vt:lpstr>
      <vt:lpstr>Include special characters in string</vt:lpstr>
      <vt:lpstr>Include special characters in string</vt:lpstr>
      <vt:lpstr>How to use methods to   convert data types</vt:lpstr>
      <vt:lpstr>Common methods for data conversion</vt:lpstr>
      <vt:lpstr>Tostring method</vt:lpstr>
      <vt:lpstr>PowerPoint Presentation</vt:lpstr>
      <vt:lpstr>How to use methods to convert data types</vt:lpstr>
      <vt:lpstr>Tryparse method</vt:lpstr>
      <vt:lpstr>PowerPoint Presentation</vt:lpstr>
      <vt:lpstr>Composite formatting</vt:lpstr>
      <vt:lpstr>Composite Formatting</vt:lpstr>
      <vt:lpstr>Composite Formatting</vt:lpstr>
      <vt:lpstr>Format item - Index Component</vt:lpstr>
      <vt:lpstr>example</vt:lpstr>
      <vt:lpstr>Format item -Alignment Component </vt:lpstr>
      <vt:lpstr>Alignment Component</vt:lpstr>
      <vt:lpstr>PowerPoint Presentation</vt:lpstr>
      <vt:lpstr> format item - Format String Component </vt:lpstr>
      <vt:lpstr>Numeric formatting codes</vt:lpstr>
      <vt:lpstr>Examples - Numeric formatting</vt:lpstr>
      <vt:lpstr>Some more examples of format method</vt:lpstr>
      <vt:lpstr>Methods to convert numbers to formatted string </vt:lpstr>
      <vt:lpstr>Methods to convert numbers to formatted string </vt:lpstr>
      <vt:lpstr>PowerPoint Presentation</vt:lpstr>
      <vt:lpstr>Datetime formatting codes</vt:lpstr>
      <vt:lpstr>String interpolation</vt:lpstr>
      <vt:lpstr>$ - string interpolation </vt:lpstr>
      <vt:lpstr>Example</vt:lpstr>
      <vt:lpstr>String Interpolation</vt:lpstr>
      <vt:lpstr>String Interpolation</vt:lpstr>
      <vt:lpstr>Example</vt:lpstr>
      <vt:lpstr>Nullable types</vt:lpstr>
      <vt:lpstr>Working with nullable types</vt:lpstr>
      <vt:lpstr>Working with nullable types</vt:lpstr>
      <vt:lpstr>Working with nullable types</vt:lpstr>
      <vt:lpstr>Working with nullable types</vt:lpstr>
      <vt:lpstr>Working with nullable types</vt:lpstr>
      <vt:lpstr>Working with nullable types</vt:lpstr>
      <vt:lpstr>Working with nullable types</vt:lpstr>
      <vt:lpstr>Working with nullable types</vt:lpstr>
      <vt:lpstr>Working with nullable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# language essentials   Working with strings and numeric data</dc:title>
  <dc:creator>Angela Richard</dc:creator>
  <cp:lastModifiedBy>COB Tutor</cp:lastModifiedBy>
  <cp:revision>62</cp:revision>
  <dcterms:created xsi:type="dcterms:W3CDTF">2019-02-19T14:43:13Z</dcterms:created>
  <dcterms:modified xsi:type="dcterms:W3CDTF">2019-02-21T08:39:32Z</dcterms:modified>
</cp:coreProperties>
</file>