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68" r:id="rId2"/>
    <p:sldId id="343" r:id="rId3"/>
    <p:sldId id="345" r:id="rId4"/>
    <p:sldId id="346" r:id="rId5"/>
    <p:sldId id="344" r:id="rId6"/>
    <p:sldId id="390" r:id="rId7"/>
    <p:sldId id="347" r:id="rId8"/>
    <p:sldId id="350" r:id="rId9"/>
    <p:sldId id="348" r:id="rId10"/>
    <p:sldId id="351" r:id="rId11"/>
    <p:sldId id="349" r:id="rId12"/>
    <p:sldId id="355" r:id="rId13"/>
    <p:sldId id="354" r:id="rId14"/>
    <p:sldId id="353" r:id="rId15"/>
    <p:sldId id="356" r:id="rId16"/>
    <p:sldId id="357" r:id="rId17"/>
    <p:sldId id="359" r:id="rId18"/>
    <p:sldId id="358" r:id="rId19"/>
    <p:sldId id="363" r:id="rId20"/>
    <p:sldId id="364" r:id="rId21"/>
    <p:sldId id="365" r:id="rId22"/>
    <p:sldId id="360" r:id="rId23"/>
    <p:sldId id="366" r:id="rId24"/>
    <p:sldId id="367" r:id="rId25"/>
    <p:sldId id="361" r:id="rId26"/>
    <p:sldId id="362" r:id="rId27"/>
    <p:sldId id="374" r:id="rId28"/>
    <p:sldId id="389" r:id="rId29"/>
    <p:sldId id="376" r:id="rId30"/>
    <p:sldId id="377" r:id="rId31"/>
    <p:sldId id="375" r:id="rId32"/>
    <p:sldId id="369" r:id="rId33"/>
    <p:sldId id="378" r:id="rId34"/>
    <p:sldId id="379" r:id="rId35"/>
    <p:sldId id="380" r:id="rId36"/>
    <p:sldId id="370" r:id="rId37"/>
    <p:sldId id="391" r:id="rId38"/>
    <p:sldId id="371" r:id="rId39"/>
    <p:sldId id="383" r:id="rId40"/>
    <p:sldId id="372" r:id="rId41"/>
    <p:sldId id="381" r:id="rId42"/>
    <p:sldId id="382" r:id="rId43"/>
    <p:sldId id="373" r:id="rId44"/>
    <p:sldId id="384" r:id="rId45"/>
    <p:sldId id="385" r:id="rId46"/>
    <p:sldId id="327" r:id="rId47"/>
    <p:sldId id="386" r:id="rId48"/>
    <p:sldId id="387" r:id="rId49"/>
    <p:sldId id="38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50000"/>
              </a:lnSpc>
              <a:defRPr sz="2400">
                <a:latin typeface="Gill Sans MT" panose="020B0502020104020203" pitchFamily="34" charset="0"/>
              </a:defRPr>
            </a:lvl1pPr>
            <a:lvl2pPr>
              <a:lnSpc>
                <a:spcPct val="150000"/>
              </a:lnSpc>
              <a:defRPr sz="2000" b="1">
                <a:solidFill>
                  <a:schemeClr val="accent1"/>
                </a:solidFill>
              </a:defRPr>
            </a:lvl2pPr>
            <a:lvl3pPr>
              <a:lnSpc>
                <a:spcPct val="150000"/>
              </a:lnSpc>
              <a:defRPr sz="1800"/>
            </a:lvl3pPr>
            <a:lvl4pPr>
              <a:lnSpc>
                <a:spcPct val="150000"/>
              </a:lnSpc>
              <a:defRPr sz="1600"/>
            </a:lvl4pPr>
            <a:lvl5pPr>
              <a:lnSpc>
                <a:spcPct val="15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pPr>
            <a:r>
              <a:rPr lang="en-IE" sz="3200" dirty="0"/>
              <a:t>Designing, coding and testing</a:t>
            </a:r>
            <a:br>
              <a:rPr lang="en-IE" sz="3200" dirty="0"/>
            </a:br>
            <a:r>
              <a:rPr lang="en-IE" sz="3200" dirty="0"/>
              <a:t>windows forms application</a:t>
            </a:r>
          </a:p>
        </p:txBody>
      </p:sp>
      <p:sp>
        <p:nvSpPr>
          <p:cNvPr id="3" name="Subtitle 2"/>
          <p:cNvSpPr>
            <a:spLocks noGrp="1"/>
          </p:cNvSpPr>
          <p:nvPr>
            <p:ph type="subTitle" idx="1"/>
          </p:nvPr>
        </p:nvSpPr>
        <p:spPr/>
        <p:txBody>
          <a:bodyPr/>
          <a:lstStyle/>
          <a:p>
            <a:r>
              <a:rPr lang="en-IE" sz="4000" b="1" dirty="0">
                <a:solidFill>
                  <a:schemeClr val="accent1"/>
                </a:solidFill>
                <a:latin typeface="Brush Script MT" panose="03060802040406070304" pitchFamily="66" charset="0"/>
              </a:rPr>
              <a:t>Chapter - </a:t>
            </a:r>
            <a:r>
              <a:rPr lang="ga-IE" sz="4000" b="1" dirty="0" smtClean="0">
                <a:solidFill>
                  <a:schemeClr val="accent1"/>
                </a:solidFill>
                <a:latin typeface="Brush Script MT" panose="03060802040406070304" pitchFamily="66" charset="0"/>
              </a:rPr>
              <a:t>4</a:t>
            </a:r>
            <a:endParaRPr lang="en-IE" sz="4000" b="1" dirty="0">
              <a:solidFill>
                <a:schemeClr val="accent1"/>
              </a:solidFill>
              <a:latin typeface="Brush Script MT" panose="03060802040406070304" pitchFamily="66" charset="0"/>
            </a:endParaRPr>
          </a:p>
          <a:p>
            <a:endParaRPr lang="en-IE" dirty="0"/>
          </a:p>
        </p:txBody>
      </p:sp>
    </p:spTree>
    <p:extLst>
      <p:ext uri="{BB962C8B-B14F-4D97-AF65-F5344CB8AC3E}">
        <p14:creationId xmlns:p14="http://schemas.microsoft.com/office/powerpoint/2010/main" val="14654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0945"/>
            <a:ext cx="10353761" cy="1039092"/>
          </a:xfrm>
        </p:spPr>
        <p:txBody>
          <a:bodyPr/>
          <a:lstStyle/>
          <a:p>
            <a:r>
              <a:rPr lang="en-IE" dirty="0"/>
              <a:t>How to set properties </a:t>
            </a:r>
          </a:p>
        </p:txBody>
      </p:sp>
      <p:sp>
        <p:nvSpPr>
          <p:cNvPr id="3" name="Content Placeholder 2"/>
          <p:cNvSpPr>
            <a:spLocks noGrp="1"/>
          </p:cNvSpPr>
          <p:nvPr>
            <p:ph idx="1"/>
          </p:nvPr>
        </p:nvSpPr>
        <p:spPr>
          <a:xfrm>
            <a:off x="550718" y="1330037"/>
            <a:ext cx="10716839" cy="5361707"/>
          </a:xfrm>
        </p:spPr>
        <p:txBody>
          <a:bodyPr>
            <a:normAutofit/>
          </a:bodyPr>
          <a:lstStyle/>
          <a:p>
            <a:r>
              <a:rPr lang="en-IE" dirty="0"/>
              <a:t>When you click on a property in the Properties window, a brief explanation of the property appears in a pane at the bottom of the window. </a:t>
            </a:r>
          </a:p>
          <a:p>
            <a:r>
              <a:rPr lang="en-IE" dirty="0"/>
              <a:t>For more information, press F1 to display the help information for the property. </a:t>
            </a:r>
          </a:p>
          <a:p>
            <a:r>
              <a:rPr lang="en-IE" dirty="0"/>
              <a:t>You can use the first two buttons at the top of the Properties window to sort the properties by category or alphabetically. </a:t>
            </a:r>
          </a:p>
          <a:p>
            <a:r>
              <a:rPr lang="en-IE" dirty="0"/>
              <a:t>You can use the plus (+) and minus (-) signs displayed to the left of some of the properties and categories in the Properties window to expand and collapse the list of properties. </a:t>
            </a:r>
          </a:p>
        </p:txBody>
      </p:sp>
    </p:spTree>
    <p:extLst>
      <p:ext uri="{BB962C8B-B14F-4D97-AF65-F5344CB8AC3E}">
        <p14:creationId xmlns:p14="http://schemas.microsoft.com/office/powerpoint/2010/main" val="166334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properties for forms and controls</a:t>
            </a:r>
          </a:p>
        </p:txBody>
      </p:sp>
      <p:pic>
        <p:nvPicPr>
          <p:cNvPr id="4" name="Content Placeholder 3"/>
          <p:cNvPicPr>
            <a:picLocks noGrp="1" noChangeAspect="1"/>
          </p:cNvPicPr>
          <p:nvPr>
            <p:ph idx="1"/>
          </p:nvPr>
        </p:nvPicPr>
        <p:blipFill>
          <a:blip r:embed="rId2"/>
          <a:stretch>
            <a:fillRect/>
          </a:stretch>
        </p:blipFill>
        <p:spPr>
          <a:xfrm>
            <a:off x="727364" y="2067994"/>
            <a:ext cx="11035145" cy="4218506"/>
          </a:xfrm>
          <a:prstGeom prst="rect">
            <a:avLst/>
          </a:prstGeom>
        </p:spPr>
      </p:pic>
    </p:spTree>
    <p:extLst>
      <p:ext uri="{BB962C8B-B14F-4D97-AF65-F5344CB8AC3E}">
        <p14:creationId xmlns:p14="http://schemas.microsoft.com/office/powerpoint/2010/main" val="251539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properties for forms and controls</a:t>
            </a:r>
          </a:p>
        </p:txBody>
      </p:sp>
      <p:pic>
        <p:nvPicPr>
          <p:cNvPr id="4" name="Content Placeholder 3"/>
          <p:cNvPicPr>
            <a:picLocks noGrp="1" noChangeAspect="1"/>
          </p:cNvPicPr>
          <p:nvPr>
            <p:ph idx="1"/>
          </p:nvPr>
        </p:nvPicPr>
        <p:blipFill>
          <a:blip r:embed="rId2"/>
          <a:stretch>
            <a:fillRect/>
          </a:stretch>
        </p:blipFill>
        <p:spPr>
          <a:xfrm>
            <a:off x="207818" y="1935921"/>
            <a:ext cx="11423073" cy="4485661"/>
          </a:xfrm>
          <a:prstGeom prst="rect">
            <a:avLst/>
          </a:prstGeom>
        </p:spPr>
      </p:pic>
    </p:spTree>
    <p:extLst>
      <p:ext uri="{BB962C8B-B14F-4D97-AF65-F5344CB8AC3E}">
        <p14:creationId xmlns:p14="http://schemas.microsoft.com/office/powerpoint/2010/main" val="13153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properties for forms and controls</a:t>
            </a:r>
          </a:p>
        </p:txBody>
      </p:sp>
      <p:pic>
        <p:nvPicPr>
          <p:cNvPr id="4" name="Content Placeholder 3"/>
          <p:cNvPicPr>
            <a:picLocks noGrp="1" noChangeAspect="1"/>
          </p:cNvPicPr>
          <p:nvPr>
            <p:ph idx="1"/>
          </p:nvPr>
        </p:nvPicPr>
        <p:blipFill>
          <a:blip r:embed="rId2"/>
          <a:stretch>
            <a:fillRect/>
          </a:stretch>
        </p:blipFill>
        <p:spPr>
          <a:xfrm>
            <a:off x="180456" y="2146725"/>
            <a:ext cx="11862608" cy="3713747"/>
          </a:xfrm>
          <a:prstGeom prst="rect">
            <a:avLst/>
          </a:prstGeom>
        </p:spPr>
      </p:pic>
    </p:spTree>
    <p:extLst>
      <p:ext uri="{BB962C8B-B14F-4D97-AF65-F5344CB8AC3E}">
        <p14:creationId xmlns:p14="http://schemas.microsoft.com/office/powerpoint/2010/main" val="215971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16527"/>
          </a:xfrm>
        </p:spPr>
        <p:txBody>
          <a:bodyPr>
            <a:normAutofit fontScale="90000"/>
          </a:bodyPr>
          <a:lstStyle/>
          <a:p>
            <a:r>
              <a:rPr lang="en-IE" dirty="0"/>
              <a:t>Common properties for forms and controls</a:t>
            </a:r>
          </a:p>
        </p:txBody>
      </p:sp>
      <p:pic>
        <p:nvPicPr>
          <p:cNvPr id="4" name="Content Placeholder 3"/>
          <p:cNvPicPr>
            <a:picLocks noGrp="1" noChangeAspect="1"/>
          </p:cNvPicPr>
          <p:nvPr>
            <p:ph idx="1"/>
          </p:nvPr>
        </p:nvPicPr>
        <p:blipFill>
          <a:blip r:embed="rId2"/>
          <a:stretch>
            <a:fillRect/>
          </a:stretch>
        </p:blipFill>
        <p:spPr>
          <a:xfrm>
            <a:off x="830754" y="1891145"/>
            <a:ext cx="10353675" cy="4686300"/>
          </a:xfrm>
          <a:prstGeom prst="rect">
            <a:avLst/>
          </a:prstGeom>
        </p:spPr>
      </p:pic>
    </p:spTree>
    <p:extLst>
      <p:ext uri="{BB962C8B-B14F-4D97-AF65-F5344CB8AC3E}">
        <p14:creationId xmlns:p14="http://schemas.microsoft.com/office/powerpoint/2010/main" val="291728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93173"/>
          </a:xfrm>
        </p:spPr>
        <p:txBody>
          <a:bodyPr/>
          <a:lstStyle/>
          <a:p>
            <a:r>
              <a:rPr lang="en-IE" dirty="0"/>
              <a:t>How to adjust the tab order </a:t>
            </a:r>
          </a:p>
        </p:txBody>
      </p:sp>
      <p:sp>
        <p:nvSpPr>
          <p:cNvPr id="3" name="Content Placeholder 2"/>
          <p:cNvSpPr>
            <a:spLocks noGrp="1"/>
          </p:cNvSpPr>
          <p:nvPr>
            <p:ph idx="1"/>
          </p:nvPr>
        </p:nvSpPr>
        <p:spPr>
          <a:xfrm>
            <a:off x="913795" y="1527465"/>
            <a:ext cx="10353762" cy="5153890"/>
          </a:xfrm>
        </p:spPr>
        <p:txBody>
          <a:bodyPr>
            <a:normAutofit fontScale="92500"/>
          </a:bodyPr>
          <a:lstStyle/>
          <a:p>
            <a:r>
              <a:rPr lang="en-IE" b="1" dirty="0">
                <a:solidFill>
                  <a:schemeClr val="tx2">
                    <a:lumMod val="75000"/>
                  </a:schemeClr>
                </a:solidFill>
              </a:rPr>
              <a:t>Tab order refers to the sequence in which the controls receive the focus when the user presses the Tab key</a:t>
            </a:r>
            <a:r>
              <a:rPr lang="en-IE" dirty="0"/>
              <a:t>. You should adjust the tab order so the Tab key moves the focus from one control to the next in a logical sequence.</a:t>
            </a:r>
          </a:p>
          <a:p>
            <a:r>
              <a:rPr lang="en-IE" dirty="0"/>
              <a:t> Each control has a </a:t>
            </a:r>
            <a:r>
              <a:rPr lang="en-IE" b="1" dirty="0" err="1">
                <a:solidFill>
                  <a:schemeClr val="tx2">
                    <a:lumMod val="75000"/>
                  </a:schemeClr>
                </a:solidFill>
              </a:rPr>
              <a:t>Tablndex</a:t>
            </a:r>
            <a:r>
              <a:rPr lang="en-IE" b="1" dirty="0">
                <a:solidFill>
                  <a:schemeClr val="tx2">
                    <a:lumMod val="75000"/>
                  </a:schemeClr>
                </a:solidFill>
              </a:rPr>
              <a:t> property that indicates the control's position </a:t>
            </a:r>
            <a:r>
              <a:rPr lang="en-IE" dirty="0"/>
              <a:t>in the tab order. </a:t>
            </a:r>
          </a:p>
          <a:p>
            <a:r>
              <a:rPr lang="en-IE" dirty="0"/>
              <a:t>You can change this property to change a control's tab order position. If you </a:t>
            </a:r>
            <a:r>
              <a:rPr lang="en-IE" b="1" dirty="0">
                <a:solidFill>
                  <a:schemeClr val="tx2">
                    <a:lumMod val="75000"/>
                  </a:schemeClr>
                </a:solidFill>
              </a:rPr>
              <a:t>don't want a control to receive the focus</a:t>
            </a:r>
            <a:r>
              <a:rPr lang="en-IE" dirty="0"/>
              <a:t> when the user presses the Tab key, change that control's </a:t>
            </a:r>
            <a:r>
              <a:rPr lang="en-IE" b="1" dirty="0" err="1">
                <a:solidFill>
                  <a:schemeClr val="tx2">
                    <a:lumMod val="75000"/>
                  </a:schemeClr>
                </a:solidFill>
              </a:rPr>
              <a:t>TabStop</a:t>
            </a:r>
            <a:r>
              <a:rPr lang="en-IE" b="1" dirty="0">
                <a:solidFill>
                  <a:schemeClr val="tx2">
                    <a:lumMod val="75000"/>
                  </a:schemeClr>
                </a:solidFill>
              </a:rPr>
              <a:t> property to False. </a:t>
            </a:r>
          </a:p>
          <a:p>
            <a:r>
              <a:rPr lang="en-IE" dirty="0" smtClean="0">
                <a:solidFill>
                  <a:srgbClr val="FFC000"/>
                </a:solidFill>
              </a:rPr>
              <a:t>Label controls </a:t>
            </a:r>
            <a:r>
              <a:rPr lang="en-IE" b="1" dirty="0" smtClean="0">
                <a:solidFill>
                  <a:srgbClr val="00B050"/>
                </a:solidFill>
              </a:rPr>
              <a:t>don't have a </a:t>
            </a:r>
            <a:r>
              <a:rPr lang="en-IE" b="1" dirty="0" err="1" smtClean="0">
                <a:solidFill>
                  <a:srgbClr val="00B050"/>
                </a:solidFill>
              </a:rPr>
              <a:t>TabStop</a:t>
            </a:r>
            <a:r>
              <a:rPr lang="en-IE" b="1" dirty="0" smtClean="0">
                <a:solidFill>
                  <a:srgbClr val="00B050"/>
                </a:solidFill>
              </a:rPr>
              <a:t> property </a:t>
            </a:r>
            <a:r>
              <a:rPr lang="en-IE" dirty="0" smtClean="0">
                <a:solidFill>
                  <a:srgbClr val="FFC000"/>
                </a:solidFill>
              </a:rPr>
              <a:t>so they can't receive the focus</a:t>
            </a:r>
            <a:r>
              <a:rPr lang="en-IE" dirty="0" smtClean="0"/>
              <a:t>. </a:t>
            </a:r>
            <a:endParaRPr lang="en-IE" dirty="0"/>
          </a:p>
        </p:txBody>
      </p:sp>
    </p:spTree>
    <p:extLst>
      <p:ext uri="{BB962C8B-B14F-4D97-AF65-F5344CB8AC3E}">
        <p14:creationId xmlns:p14="http://schemas.microsoft.com/office/powerpoint/2010/main" val="187514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55518"/>
          </a:xfrm>
        </p:spPr>
        <p:txBody>
          <a:bodyPr/>
          <a:lstStyle/>
          <a:p>
            <a:r>
              <a:rPr lang="en-IE" dirty="0"/>
              <a:t>How to set access keys </a:t>
            </a:r>
          </a:p>
        </p:txBody>
      </p:sp>
      <p:sp>
        <p:nvSpPr>
          <p:cNvPr id="3" name="Content Placeholder 2"/>
          <p:cNvSpPr>
            <a:spLocks noGrp="1"/>
          </p:cNvSpPr>
          <p:nvPr>
            <p:ph idx="1"/>
          </p:nvPr>
        </p:nvSpPr>
        <p:spPr>
          <a:xfrm>
            <a:off x="913794" y="1465120"/>
            <a:ext cx="10353762" cy="5392880"/>
          </a:xfrm>
        </p:spPr>
        <p:txBody>
          <a:bodyPr>
            <a:normAutofit/>
          </a:bodyPr>
          <a:lstStyle/>
          <a:p>
            <a:r>
              <a:rPr lang="en-IE" sz="2800" b="1" dirty="0">
                <a:solidFill>
                  <a:schemeClr val="accent6"/>
                </a:solidFill>
              </a:rPr>
              <a:t>Access keys are shortcut keys </a:t>
            </a:r>
            <a:r>
              <a:rPr lang="en-IE" sz="2800" dirty="0"/>
              <a:t>that the user can use in </a:t>
            </a:r>
            <a:r>
              <a:rPr lang="en-IE" sz="2800" b="1" dirty="0">
                <a:solidFill>
                  <a:schemeClr val="accent6"/>
                </a:solidFill>
              </a:rPr>
              <a:t>combination with the Alt key</a:t>
            </a:r>
            <a:r>
              <a:rPr lang="en-IE" sz="2800" dirty="0"/>
              <a:t> to quickly move to individual controls on the form. </a:t>
            </a:r>
          </a:p>
          <a:p>
            <a:r>
              <a:rPr lang="en-IE" sz="2800" dirty="0"/>
              <a:t>You </a:t>
            </a:r>
            <a:r>
              <a:rPr lang="en-IE" sz="2800" dirty="0">
                <a:solidFill>
                  <a:srgbClr val="FF0000"/>
                </a:solidFill>
              </a:rPr>
              <a:t>use the Text property to set the access key for a control </a:t>
            </a:r>
            <a:r>
              <a:rPr lang="en-IE" sz="2800" dirty="0"/>
              <a:t>by placing an ampersand immediately before the letter you want to use for the access key.</a:t>
            </a:r>
          </a:p>
          <a:p>
            <a:pPr lvl="1"/>
            <a:r>
              <a:rPr lang="en-IE" sz="2400" dirty="0"/>
              <a:t> For example, &amp;</a:t>
            </a:r>
            <a:r>
              <a:rPr lang="en-IE" sz="2400" dirty="0" err="1"/>
              <a:t>lnvoice</a:t>
            </a:r>
            <a:r>
              <a:rPr lang="en-IE" sz="2400" dirty="0"/>
              <a:t> sets the access key to I, but </a:t>
            </a:r>
            <a:r>
              <a:rPr lang="en-IE" sz="2400" dirty="0" err="1"/>
              <a:t>I&amp;nvoice</a:t>
            </a:r>
            <a:r>
              <a:rPr lang="en-IE" sz="2400" dirty="0"/>
              <a:t> sets the access key to n. </a:t>
            </a:r>
          </a:p>
        </p:txBody>
      </p:sp>
    </p:spTree>
    <p:extLst>
      <p:ext uri="{BB962C8B-B14F-4D97-AF65-F5344CB8AC3E}">
        <p14:creationId xmlns:p14="http://schemas.microsoft.com/office/powerpoint/2010/main" val="195626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set access keys </a:t>
            </a:r>
          </a:p>
        </p:txBody>
      </p:sp>
      <p:sp>
        <p:nvSpPr>
          <p:cNvPr id="3" name="Content Placeholder 2"/>
          <p:cNvSpPr>
            <a:spLocks noGrp="1"/>
          </p:cNvSpPr>
          <p:nvPr>
            <p:ph idx="1"/>
          </p:nvPr>
        </p:nvSpPr>
        <p:spPr>
          <a:xfrm>
            <a:off x="913794" y="1935920"/>
            <a:ext cx="10353762" cy="4922079"/>
          </a:xfrm>
        </p:spPr>
        <p:txBody>
          <a:bodyPr>
            <a:normAutofit/>
          </a:bodyPr>
          <a:lstStyle/>
          <a:p>
            <a:r>
              <a:rPr lang="en-IE" dirty="0"/>
              <a:t>Since the access keys aren't case sensitive, </a:t>
            </a:r>
            <a:r>
              <a:rPr lang="en-IE" b="1" dirty="0">
                <a:solidFill>
                  <a:srgbClr val="00B050"/>
                </a:solidFill>
              </a:rPr>
              <a:t>&amp;N and &amp;n set the same </a:t>
            </a:r>
            <a:r>
              <a:rPr lang="en-IE" dirty="0"/>
              <a:t>access key. When you set access keys, make sure to use a </a:t>
            </a:r>
            <a:r>
              <a:rPr lang="en-IE" b="1" dirty="0">
                <a:solidFill>
                  <a:srgbClr val="FFC000"/>
                </a:solidFill>
              </a:rPr>
              <a:t>unique letter for each control</a:t>
            </a:r>
            <a:r>
              <a:rPr lang="en-IE" dirty="0"/>
              <a:t>. If you don't, the user may have to press the access key two or more times to select a control. </a:t>
            </a:r>
          </a:p>
          <a:p>
            <a:r>
              <a:rPr lang="en-IE" dirty="0"/>
              <a:t>You can't set the access key for a text box. However, if you set an access key for a label that immediately precedes the text box in the tab order, the access key will take the user to the text box. </a:t>
            </a:r>
          </a:p>
        </p:txBody>
      </p:sp>
    </p:spTree>
    <p:extLst>
      <p:ext uri="{BB962C8B-B14F-4D97-AF65-F5344CB8AC3E}">
        <p14:creationId xmlns:p14="http://schemas.microsoft.com/office/powerpoint/2010/main" val="37046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set the Enter and Esc keys </a:t>
            </a:r>
          </a:p>
        </p:txBody>
      </p:sp>
      <p:sp>
        <p:nvSpPr>
          <p:cNvPr id="3" name="Content Placeholder 2"/>
          <p:cNvSpPr>
            <a:spLocks noGrp="1"/>
          </p:cNvSpPr>
          <p:nvPr>
            <p:ph idx="1"/>
          </p:nvPr>
        </p:nvSpPr>
        <p:spPr/>
        <p:txBody>
          <a:bodyPr>
            <a:normAutofit/>
          </a:bodyPr>
          <a:lstStyle/>
          <a:p>
            <a:r>
              <a:rPr lang="en-IE" sz="2800" dirty="0"/>
              <a:t>The </a:t>
            </a:r>
            <a:r>
              <a:rPr lang="en-IE" sz="2800" dirty="0" err="1"/>
              <a:t>AcceptButton</a:t>
            </a:r>
            <a:r>
              <a:rPr lang="en-IE" sz="2800" dirty="0"/>
              <a:t> property of the form sets the button that will be activated if the user presses the Enter key. </a:t>
            </a:r>
          </a:p>
          <a:p>
            <a:r>
              <a:rPr lang="en-IE" sz="2800" dirty="0"/>
              <a:t> The </a:t>
            </a:r>
            <a:r>
              <a:rPr lang="en-IE" sz="2800" dirty="0" err="1"/>
              <a:t>CancelButton</a:t>
            </a:r>
            <a:r>
              <a:rPr lang="en-IE" sz="2800" dirty="0"/>
              <a:t> property of the form sets the button that will be activated if the user presses the Esc key. This property should usually be set to the Exit button. </a:t>
            </a:r>
          </a:p>
        </p:txBody>
      </p:sp>
    </p:spTree>
    <p:extLst>
      <p:ext uri="{BB962C8B-B14F-4D97-AF65-F5344CB8AC3E}">
        <p14:creationId xmlns:p14="http://schemas.microsoft.com/office/powerpoint/2010/main" val="6631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9001" y="1224594"/>
            <a:ext cx="9936143" cy="3794216"/>
          </a:xfrm>
          <a:prstGeom prst="rect">
            <a:avLst/>
          </a:prstGeom>
        </p:spPr>
      </p:pic>
    </p:spTree>
    <p:extLst>
      <p:ext uri="{BB962C8B-B14F-4D97-AF65-F5344CB8AC3E}">
        <p14:creationId xmlns:p14="http://schemas.microsoft.com/office/powerpoint/2010/main" val="242906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design a form </a:t>
            </a:r>
          </a:p>
        </p:txBody>
      </p:sp>
      <p:sp>
        <p:nvSpPr>
          <p:cNvPr id="3" name="Content Placeholder 2"/>
          <p:cNvSpPr>
            <a:spLocks noGrp="1"/>
          </p:cNvSpPr>
          <p:nvPr>
            <p:ph idx="1"/>
          </p:nvPr>
        </p:nvSpPr>
        <p:spPr>
          <a:xfrm>
            <a:off x="913794" y="2096064"/>
            <a:ext cx="10443469" cy="4325518"/>
          </a:xfrm>
        </p:spPr>
        <p:txBody>
          <a:bodyPr>
            <a:noAutofit/>
          </a:bodyPr>
          <a:lstStyle/>
          <a:p>
            <a:r>
              <a:rPr lang="en-IE" sz="3200" dirty="0"/>
              <a:t>When you create a new project, the project begins with a single, blank form. </a:t>
            </a:r>
          </a:p>
          <a:p>
            <a:r>
              <a:rPr lang="en-IE" sz="3200" dirty="0"/>
              <a:t>You can then add controls to this form and set the properties of the form and controls so they look and work the way you want. </a:t>
            </a:r>
          </a:p>
        </p:txBody>
      </p:sp>
    </p:spTree>
    <p:extLst>
      <p:ext uri="{BB962C8B-B14F-4D97-AF65-F5344CB8AC3E}">
        <p14:creationId xmlns:p14="http://schemas.microsoft.com/office/powerpoint/2010/main" val="597654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2919" y="420719"/>
            <a:ext cx="8426162" cy="6016561"/>
          </a:xfrm>
          <a:prstGeom prst="rect">
            <a:avLst/>
          </a:prstGeom>
        </p:spPr>
      </p:pic>
    </p:spTree>
    <p:extLst>
      <p:ext uri="{BB962C8B-B14F-4D97-AF65-F5344CB8AC3E}">
        <p14:creationId xmlns:p14="http://schemas.microsoft.com/office/powerpoint/2010/main" val="33288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6066" y="823194"/>
            <a:ext cx="8223121" cy="4401121"/>
          </a:xfrm>
          <a:prstGeom prst="rect">
            <a:avLst/>
          </a:prstGeom>
        </p:spPr>
      </p:pic>
    </p:spTree>
    <p:extLst>
      <p:ext uri="{BB962C8B-B14F-4D97-AF65-F5344CB8AC3E}">
        <p14:creationId xmlns:p14="http://schemas.microsoft.com/office/powerpoint/2010/main" val="208665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rename a file, project, or solution </a:t>
            </a:r>
          </a:p>
        </p:txBody>
      </p:sp>
      <p:sp>
        <p:nvSpPr>
          <p:cNvPr id="3" name="Content Placeholder 2"/>
          <p:cNvSpPr>
            <a:spLocks noGrp="1"/>
          </p:cNvSpPr>
          <p:nvPr>
            <p:ph idx="1"/>
          </p:nvPr>
        </p:nvSpPr>
        <p:spPr>
          <a:xfrm>
            <a:off x="913794" y="1836291"/>
            <a:ext cx="10353762" cy="4761936"/>
          </a:xfrm>
        </p:spPr>
        <p:txBody>
          <a:bodyPr>
            <a:normAutofit fontScale="85000" lnSpcReduction="10000"/>
          </a:bodyPr>
          <a:lstStyle/>
          <a:p>
            <a:r>
              <a:rPr lang="en-IE" dirty="0"/>
              <a:t>You can rename a file, project, or solution by right-clicking on it in the Solution Explorer window and selecting the Rename command from the shortcut menu. </a:t>
            </a:r>
          </a:p>
          <a:p>
            <a:r>
              <a:rPr lang="en-IE" dirty="0"/>
              <a:t>Or, you can select the file, project, or solution in the Solution Explorer and then press F2. Then, you can enter the new name for the file, project, or solution. Be sure not to change or omit the file extension when you rename a file. </a:t>
            </a:r>
          </a:p>
          <a:p>
            <a:r>
              <a:rPr lang="en-IE" dirty="0"/>
              <a:t>Remember too that using a three-letter prefix to indicate the contents of the file (like </a:t>
            </a:r>
            <a:r>
              <a:rPr lang="en-IE" dirty="0" err="1"/>
              <a:t>frm</a:t>
            </a:r>
            <a:r>
              <a:rPr lang="en-IE" dirty="0"/>
              <a:t> for a form file) makes it easier to tell what each file represents. </a:t>
            </a:r>
          </a:p>
          <a:p>
            <a:r>
              <a:rPr lang="en-IE" dirty="0"/>
              <a:t>When you change the name of a form file, Visual Studio will also change the Name property for the form and update any references within the existing code for the form, which is usually what you want. </a:t>
            </a:r>
          </a:p>
        </p:txBody>
      </p:sp>
    </p:spTree>
    <p:extLst>
      <p:ext uri="{BB962C8B-B14F-4D97-AF65-F5344CB8AC3E}">
        <p14:creationId xmlns:p14="http://schemas.microsoft.com/office/powerpoint/2010/main" val="50602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80127" y="349635"/>
            <a:ext cx="5231746" cy="6158730"/>
          </a:xfrm>
          <a:prstGeom prst="rect">
            <a:avLst/>
          </a:prstGeom>
        </p:spPr>
      </p:pic>
    </p:spTree>
    <p:extLst>
      <p:ext uri="{BB962C8B-B14F-4D97-AF65-F5344CB8AC3E}">
        <p14:creationId xmlns:p14="http://schemas.microsoft.com/office/powerpoint/2010/main" val="2151848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IE" sz="4000" dirty="0">
                <a:solidFill>
                  <a:schemeClr val="tx2">
                    <a:lumMod val="75000"/>
                  </a:schemeClr>
                </a:solidFill>
              </a:rPr>
              <a:t>code and test a Windows Forms application </a:t>
            </a:r>
          </a:p>
        </p:txBody>
      </p:sp>
    </p:spTree>
    <p:extLst>
      <p:ext uri="{BB962C8B-B14F-4D97-AF65-F5344CB8AC3E}">
        <p14:creationId xmlns:p14="http://schemas.microsoft.com/office/powerpoint/2010/main" val="235993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9774"/>
            <a:ext cx="10353761" cy="1007917"/>
          </a:xfrm>
        </p:spPr>
        <p:txBody>
          <a:bodyPr/>
          <a:lstStyle/>
          <a:p>
            <a:r>
              <a:rPr lang="en-IE" dirty="0"/>
              <a:t>Class and object concepts </a:t>
            </a:r>
          </a:p>
        </p:txBody>
      </p:sp>
      <p:sp>
        <p:nvSpPr>
          <p:cNvPr id="3" name="Content Placeholder 2"/>
          <p:cNvSpPr>
            <a:spLocks noGrp="1"/>
          </p:cNvSpPr>
          <p:nvPr>
            <p:ph idx="1"/>
          </p:nvPr>
        </p:nvSpPr>
        <p:spPr>
          <a:xfrm>
            <a:off x="913795" y="1267691"/>
            <a:ext cx="10353762" cy="5382491"/>
          </a:xfrm>
        </p:spPr>
        <p:txBody>
          <a:bodyPr>
            <a:normAutofit lnSpcReduction="10000"/>
          </a:bodyPr>
          <a:lstStyle/>
          <a:p>
            <a:r>
              <a:rPr lang="en-IE" dirty="0"/>
              <a:t>An </a:t>
            </a:r>
            <a:r>
              <a:rPr lang="en-IE" b="1" i="1" dirty="0">
                <a:solidFill>
                  <a:srgbClr val="FFC000"/>
                </a:solidFill>
              </a:rPr>
              <a:t>object is a self-contained unit that combines code and data</a:t>
            </a:r>
            <a:r>
              <a:rPr lang="en-IE" dirty="0"/>
              <a:t>. Two examples of objects you have already worked with are forms and controls. </a:t>
            </a:r>
          </a:p>
          <a:p>
            <a:r>
              <a:rPr lang="en-IE" dirty="0"/>
              <a:t>A class is the code that defines the characteristics of an object. You can think of </a:t>
            </a:r>
            <a:r>
              <a:rPr lang="en-IE" b="1" dirty="0">
                <a:solidFill>
                  <a:srgbClr val="FFC000"/>
                </a:solidFill>
              </a:rPr>
              <a:t>a class </a:t>
            </a:r>
            <a:r>
              <a:rPr lang="en-IE" dirty="0"/>
              <a:t>as a</a:t>
            </a:r>
            <a:r>
              <a:rPr lang="en-IE" b="1" dirty="0">
                <a:solidFill>
                  <a:srgbClr val="FFC000"/>
                </a:solidFill>
              </a:rPr>
              <a:t> template for an object</a:t>
            </a:r>
            <a:r>
              <a:rPr lang="en-IE" dirty="0"/>
              <a:t>. </a:t>
            </a:r>
          </a:p>
          <a:p>
            <a:r>
              <a:rPr lang="en-IE" b="1" dirty="0">
                <a:solidFill>
                  <a:srgbClr val="92D050"/>
                </a:solidFill>
              </a:rPr>
              <a:t>An object is an instance of a class</a:t>
            </a:r>
            <a:r>
              <a:rPr lang="en-IE" dirty="0"/>
              <a:t>, and the </a:t>
            </a:r>
            <a:r>
              <a:rPr lang="en-IE" b="1" dirty="0">
                <a:solidFill>
                  <a:schemeClr val="accent4">
                    <a:lumMod val="60000"/>
                    <a:lumOff val="40000"/>
                  </a:schemeClr>
                </a:solidFill>
              </a:rPr>
              <a:t>process of creating an object from a class is called instantiation. </a:t>
            </a:r>
          </a:p>
          <a:p>
            <a:r>
              <a:rPr lang="en-IE" dirty="0"/>
              <a:t>More than one object instance can be created from a single class. For example, a form can have several button objects, all instantiated from the same Button class. Each is a separate object, but all share the characteristics of the Button class. </a:t>
            </a:r>
          </a:p>
        </p:txBody>
      </p:sp>
    </p:spTree>
    <p:extLst>
      <p:ext uri="{BB962C8B-B14F-4D97-AF65-F5344CB8AC3E}">
        <p14:creationId xmlns:p14="http://schemas.microsoft.com/office/powerpoint/2010/main" val="129570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9382"/>
            <a:ext cx="10353761" cy="1226127"/>
          </a:xfrm>
        </p:spPr>
        <p:txBody>
          <a:bodyPr/>
          <a:lstStyle/>
          <a:p>
            <a:r>
              <a:rPr lang="en-IE" dirty="0"/>
              <a:t>Property, method, and event concepts </a:t>
            </a:r>
          </a:p>
        </p:txBody>
      </p:sp>
      <p:sp>
        <p:nvSpPr>
          <p:cNvPr id="3" name="Content Placeholder 2"/>
          <p:cNvSpPr>
            <a:spLocks noGrp="1"/>
          </p:cNvSpPr>
          <p:nvPr>
            <p:ph idx="1"/>
          </p:nvPr>
        </p:nvSpPr>
        <p:spPr>
          <a:xfrm>
            <a:off x="913795" y="1579419"/>
            <a:ext cx="10353762" cy="5133108"/>
          </a:xfrm>
        </p:spPr>
        <p:txBody>
          <a:bodyPr>
            <a:normAutofit fontScale="92500"/>
          </a:bodyPr>
          <a:lstStyle/>
          <a:p>
            <a:r>
              <a:rPr lang="en-IE" b="1" dirty="0">
                <a:solidFill>
                  <a:srgbClr val="00B0F0"/>
                </a:solidFill>
              </a:rPr>
              <a:t>Properties define the characteristics of an object </a:t>
            </a:r>
            <a:r>
              <a:rPr lang="en-IE" dirty="0"/>
              <a:t>and the data associated with an object. </a:t>
            </a:r>
          </a:p>
          <a:p>
            <a:r>
              <a:rPr lang="en-IE" b="1" dirty="0">
                <a:solidFill>
                  <a:schemeClr val="accent4">
                    <a:lumMod val="60000"/>
                    <a:lumOff val="40000"/>
                  </a:schemeClr>
                </a:solidFill>
              </a:rPr>
              <a:t>Methods are the operations </a:t>
            </a:r>
            <a:r>
              <a:rPr lang="en-IE" dirty="0"/>
              <a:t>that an object can perform. </a:t>
            </a:r>
          </a:p>
          <a:p>
            <a:r>
              <a:rPr lang="en-IE" b="1" dirty="0">
                <a:solidFill>
                  <a:srgbClr val="00B0F0"/>
                </a:solidFill>
              </a:rPr>
              <a:t>Events are signals sent by an object </a:t>
            </a:r>
            <a:r>
              <a:rPr lang="en-IE" dirty="0"/>
              <a:t>to the application telling it that something has happened that can be responded to. </a:t>
            </a:r>
          </a:p>
          <a:p>
            <a:r>
              <a:rPr lang="en-IE" b="1" dirty="0">
                <a:solidFill>
                  <a:schemeClr val="accent4">
                    <a:lumMod val="60000"/>
                    <a:lumOff val="40000"/>
                  </a:schemeClr>
                </a:solidFill>
              </a:rPr>
              <a:t>Properties, methods, and events can be referred to as members of an object. </a:t>
            </a:r>
          </a:p>
          <a:p>
            <a:r>
              <a:rPr lang="en-IE" dirty="0"/>
              <a:t>If you instantiate two or more instances of the same class, </a:t>
            </a:r>
            <a:r>
              <a:rPr lang="en-IE" b="1" dirty="0">
                <a:solidFill>
                  <a:srgbClr val="00B0F0"/>
                </a:solidFill>
              </a:rPr>
              <a:t>all of the objects have the same properties, methods, and events.</a:t>
            </a:r>
            <a:r>
              <a:rPr lang="en-IE" dirty="0"/>
              <a:t> However, the values assigned to the properties can vary from one instance to another. </a:t>
            </a:r>
          </a:p>
        </p:txBody>
      </p:sp>
    </p:spTree>
    <p:extLst>
      <p:ext uri="{BB962C8B-B14F-4D97-AF65-F5344CB8AC3E}">
        <p14:creationId xmlns:p14="http://schemas.microsoft.com/office/powerpoint/2010/main" val="247823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6630" y="652728"/>
            <a:ext cx="7950825" cy="5093262"/>
          </a:xfrm>
          <a:prstGeom prst="rect">
            <a:avLst/>
          </a:prstGeom>
        </p:spPr>
      </p:pic>
    </p:spTree>
    <p:extLst>
      <p:ext uri="{BB962C8B-B14F-4D97-AF65-F5344CB8AC3E}">
        <p14:creationId xmlns:p14="http://schemas.microsoft.com/office/powerpoint/2010/main" val="387593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372" y="2493818"/>
            <a:ext cx="9733512" cy="2127972"/>
          </a:xfrm>
        </p:spPr>
        <p:txBody>
          <a:bodyPr>
            <a:normAutofit/>
          </a:bodyPr>
          <a:lstStyle/>
          <a:p>
            <a:pPr>
              <a:lnSpc>
                <a:spcPct val="150000"/>
              </a:lnSpc>
            </a:pPr>
            <a:r>
              <a:rPr lang="en-IE" sz="4000" dirty="0"/>
              <a:t>How to refer to properties, methods and events</a:t>
            </a:r>
          </a:p>
        </p:txBody>
      </p:sp>
    </p:spTree>
    <p:extLst>
      <p:ext uri="{BB962C8B-B14F-4D97-AF65-F5344CB8AC3E}">
        <p14:creationId xmlns:p14="http://schemas.microsoft.com/office/powerpoint/2010/main" val="33499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9168"/>
            <a:ext cx="12192000" cy="3699663"/>
          </a:xfrm>
          <a:prstGeom prst="rect">
            <a:avLst/>
          </a:prstGeom>
        </p:spPr>
      </p:pic>
    </p:spTree>
    <p:extLst>
      <p:ext uri="{BB962C8B-B14F-4D97-AF65-F5344CB8AC3E}">
        <p14:creationId xmlns:p14="http://schemas.microsoft.com/office/powerpoint/2010/main" val="42526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979" y="350759"/>
            <a:ext cx="11624042" cy="6156481"/>
          </a:xfrm>
          <a:prstGeom prst="rect">
            <a:avLst/>
          </a:prstGeom>
        </p:spPr>
      </p:pic>
    </p:spTree>
    <p:extLst>
      <p:ext uri="{BB962C8B-B14F-4D97-AF65-F5344CB8AC3E}">
        <p14:creationId xmlns:p14="http://schemas.microsoft.com/office/powerpoint/2010/main" val="3063144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10475"/>
            <a:ext cx="12192000" cy="3837050"/>
          </a:xfrm>
          <a:prstGeom prst="rect">
            <a:avLst/>
          </a:prstGeom>
        </p:spPr>
      </p:pic>
    </p:spTree>
    <p:extLst>
      <p:ext uri="{BB962C8B-B14F-4D97-AF65-F5344CB8AC3E}">
        <p14:creationId xmlns:p14="http://schemas.microsoft.com/office/powerpoint/2010/main" val="1903418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10425"/>
            <a:ext cx="12192000" cy="4637150"/>
          </a:xfrm>
          <a:prstGeom prst="rect">
            <a:avLst/>
          </a:prstGeom>
        </p:spPr>
      </p:pic>
    </p:spTree>
    <p:extLst>
      <p:ext uri="{BB962C8B-B14F-4D97-AF65-F5344CB8AC3E}">
        <p14:creationId xmlns:p14="http://schemas.microsoft.com/office/powerpoint/2010/main" val="4075555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an application responds to events </a:t>
            </a:r>
          </a:p>
        </p:txBody>
      </p:sp>
      <p:sp>
        <p:nvSpPr>
          <p:cNvPr id="3" name="Content Placeholder 2"/>
          <p:cNvSpPr>
            <a:spLocks noGrp="1"/>
          </p:cNvSpPr>
          <p:nvPr>
            <p:ph idx="1"/>
          </p:nvPr>
        </p:nvSpPr>
        <p:spPr>
          <a:xfrm>
            <a:off x="913795" y="2096064"/>
            <a:ext cx="10353762" cy="4439818"/>
          </a:xfrm>
        </p:spPr>
        <p:txBody>
          <a:bodyPr>
            <a:normAutofit fontScale="92500"/>
          </a:bodyPr>
          <a:lstStyle/>
          <a:p>
            <a:r>
              <a:rPr lang="en-IE" dirty="0"/>
              <a:t>Windows Forms applications work by responding to events that occur on objects. </a:t>
            </a:r>
          </a:p>
          <a:p>
            <a:r>
              <a:rPr lang="en-IE" dirty="0"/>
              <a:t>To indicate how an application should respond to an event, you code an </a:t>
            </a:r>
            <a:r>
              <a:rPr lang="en-IE" b="1" i="1" dirty="0">
                <a:solidFill>
                  <a:srgbClr val="00B0F0"/>
                </a:solidFill>
              </a:rPr>
              <a:t>event handler</a:t>
            </a:r>
            <a:r>
              <a:rPr lang="en-IE" dirty="0"/>
              <a:t>, which is a </a:t>
            </a:r>
            <a:r>
              <a:rPr lang="en-IE" b="1" dirty="0">
                <a:solidFill>
                  <a:schemeClr val="accent6"/>
                </a:solidFill>
              </a:rPr>
              <a:t>special type of method that handles the event</a:t>
            </a:r>
            <a:r>
              <a:rPr lang="en-IE" dirty="0"/>
              <a:t>. </a:t>
            </a:r>
          </a:p>
          <a:p>
            <a:r>
              <a:rPr lang="en-IE" dirty="0"/>
              <a:t>To </a:t>
            </a:r>
            <a:r>
              <a:rPr lang="en-IE" b="1" dirty="0">
                <a:solidFill>
                  <a:srgbClr val="00B0F0"/>
                </a:solidFill>
              </a:rPr>
              <a:t>connect the event handler to the event</a:t>
            </a:r>
            <a:r>
              <a:rPr lang="en-IE" dirty="0"/>
              <a:t>, Visual Studio automatically generates a statement that </a:t>
            </a:r>
            <a:r>
              <a:rPr lang="en-IE" b="1" dirty="0">
                <a:solidFill>
                  <a:schemeClr val="accent6"/>
                </a:solidFill>
              </a:rPr>
              <a:t>wires the event to the event handler</a:t>
            </a:r>
            <a:r>
              <a:rPr lang="en-IE" dirty="0"/>
              <a:t>. This is known as </a:t>
            </a:r>
            <a:r>
              <a:rPr lang="en-IE" b="1" dirty="0">
                <a:solidFill>
                  <a:srgbClr val="00B0F0"/>
                </a:solidFill>
              </a:rPr>
              <a:t>event wiring</a:t>
            </a:r>
            <a:r>
              <a:rPr lang="en-IE" dirty="0"/>
              <a:t>. </a:t>
            </a:r>
          </a:p>
          <a:p>
            <a:r>
              <a:rPr lang="en-IE" dirty="0"/>
              <a:t>An event can be an action that's initiated by the user like the Click event.</a:t>
            </a:r>
          </a:p>
        </p:txBody>
      </p:sp>
    </p:spTree>
    <p:extLst>
      <p:ext uri="{BB962C8B-B14F-4D97-AF65-F5344CB8AC3E}">
        <p14:creationId xmlns:p14="http://schemas.microsoft.com/office/powerpoint/2010/main" val="798677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8179" y="1374719"/>
            <a:ext cx="7055641" cy="4108561"/>
          </a:xfrm>
          <a:prstGeom prst="rect">
            <a:avLst/>
          </a:prstGeom>
        </p:spPr>
      </p:pic>
    </p:spTree>
    <p:extLst>
      <p:ext uri="{BB962C8B-B14F-4D97-AF65-F5344CB8AC3E}">
        <p14:creationId xmlns:p14="http://schemas.microsoft.com/office/powerpoint/2010/main" val="3421331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97520"/>
            <a:ext cx="12192000" cy="3262960"/>
          </a:xfrm>
          <a:prstGeom prst="rect">
            <a:avLst/>
          </a:prstGeom>
        </p:spPr>
      </p:pic>
    </p:spTree>
    <p:extLst>
      <p:ext uri="{BB962C8B-B14F-4D97-AF65-F5344CB8AC3E}">
        <p14:creationId xmlns:p14="http://schemas.microsoft.com/office/powerpoint/2010/main" val="233901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6344" y="523106"/>
            <a:ext cx="8375402" cy="5749441"/>
          </a:xfrm>
          <a:prstGeom prst="rect">
            <a:avLst/>
          </a:prstGeom>
        </p:spPr>
      </p:pic>
    </p:spTree>
    <p:extLst>
      <p:ext uri="{BB962C8B-B14F-4D97-AF65-F5344CB8AC3E}">
        <p14:creationId xmlns:p14="http://schemas.microsoft.com/office/powerpoint/2010/main" val="158031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64" y="245918"/>
            <a:ext cx="10353761" cy="1326321"/>
          </a:xfrm>
        </p:spPr>
        <p:txBody>
          <a:bodyPr>
            <a:normAutofit fontScale="90000"/>
          </a:bodyPr>
          <a:lstStyle/>
          <a:p>
            <a:pPr>
              <a:lnSpc>
                <a:spcPct val="150000"/>
              </a:lnSpc>
            </a:pPr>
            <a:r>
              <a:rPr lang="en-IE" dirty="0"/>
              <a:t>How to create an event handler for the default event of a form or control </a:t>
            </a:r>
          </a:p>
        </p:txBody>
      </p:sp>
      <p:sp>
        <p:nvSpPr>
          <p:cNvPr id="3" name="Content Placeholder 2"/>
          <p:cNvSpPr>
            <a:spLocks noGrp="1"/>
          </p:cNvSpPr>
          <p:nvPr>
            <p:ph idx="1"/>
          </p:nvPr>
        </p:nvSpPr>
        <p:spPr>
          <a:xfrm>
            <a:off x="93518" y="1662545"/>
            <a:ext cx="11824855" cy="5361709"/>
          </a:xfrm>
        </p:spPr>
        <p:txBody>
          <a:bodyPr>
            <a:noAutofit/>
          </a:bodyPr>
          <a:lstStyle/>
          <a:p>
            <a:r>
              <a:rPr lang="en-IE" sz="2800" dirty="0"/>
              <a:t>The method declaration for the event handler that's generated </a:t>
            </a:r>
            <a:r>
              <a:rPr lang="en-IE" sz="2800" b="1" dirty="0">
                <a:solidFill>
                  <a:schemeClr val="accent6"/>
                </a:solidFill>
              </a:rPr>
              <a:t>when you double-click on an object in the Form Designer </a:t>
            </a:r>
            <a:r>
              <a:rPr lang="en-IE" sz="2800" dirty="0"/>
              <a:t>includes a </a:t>
            </a:r>
            <a:r>
              <a:rPr lang="en-IE" sz="2800" b="1" dirty="0">
                <a:solidFill>
                  <a:schemeClr val="accent1">
                    <a:lumMod val="60000"/>
                    <a:lumOff val="40000"/>
                  </a:schemeClr>
                </a:solidFill>
              </a:rPr>
              <a:t>method name that consists of the object name, an underscore, and the event name</a:t>
            </a:r>
            <a:r>
              <a:rPr lang="en-IE" sz="2800" dirty="0"/>
              <a:t>. </a:t>
            </a:r>
          </a:p>
          <a:p>
            <a:r>
              <a:rPr lang="en-IE" sz="2800" dirty="0"/>
              <a:t>The </a:t>
            </a:r>
            <a:r>
              <a:rPr lang="en-IE" sz="2800" b="1" dirty="0">
                <a:solidFill>
                  <a:schemeClr val="accent1">
                    <a:lumMod val="60000"/>
                    <a:lumOff val="40000"/>
                  </a:schemeClr>
                </a:solidFill>
              </a:rPr>
              <a:t>event handler is stored in the .</a:t>
            </a:r>
            <a:r>
              <a:rPr lang="en-IE" sz="2800" b="1" dirty="0" err="1">
                <a:solidFill>
                  <a:schemeClr val="accent1">
                    <a:lumMod val="60000"/>
                    <a:lumOff val="40000"/>
                  </a:schemeClr>
                </a:solidFill>
              </a:rPr>
              <a:t>cs</a:t>
            </a:r>
            <a:r>
              <a:rPr lang="en-IE" sz="2800" b="1" dirty="0">
                <a:solidFill>
                  <a:schemeClr val="accent1">
                    <a:lumMod val="60000"/>
                    <a:lumOff val="40000"/>
                  </a:schemeClr>
                </a:solidFill>
              </a:rPr>
              <a:t> file </a:t>
            </a:r>
            <a:r>
              <a:rPr lang="en-IE" sz="2800" dirty="0"/>
              <a:t>for the form. Most of the code that's generated when you design a form, including the statement that </a:t>
            </a:r>
            <a:r>
              <a:rPr lang="en-IE" sz="2800" b="1" dirty="0">
                <a:solidFill>
                  <a:schemeClr val="accent6">
                    <a:lumMod val="60000"/>
                    <a:lumOff val="40000"/>
                  </a:schemeClr>
                </a:solidFill>
              </a:rPr>
              <a:t>wires</a:t>
            </a:r>
            <a:r>
              <a:rPr lang="en-IE" sz="2800" dirty="0">
                <a:solidFill>
                  <a:schemeClr val="accent1">
                    <a:lumMod val="60000"/>
                    <a:lumOff val="40000"/>
                  </a:schemeClr>
                </a:solidFill>
              </a:rPr>
              <a:t> </a:t>
            </a:r>
            <a:r>
              <a:rPr lang="en-IE" sz="2800" dirty="0"/>
              <a:t>the event to the event handler, </a:t>
            </a:r>
            <a:r>
              <a:rPr lang="en-IE" sz="2800" b="1" dirty="0">
                <a:solidFill>
                  <a:schemeClr val="accent6">
                    <a:lumMod val="60000"/>
                    <a:lumOff val="40000"/>
                  </a:schemeClr>
                </a:solidFill>
              </a:rPr>
              <a:t>is stored in the </a:t>
            </a:r>
            <a:r>
              <a:rPr lang="en-IE" sz="2800" b="1" dirty="0" err="1">
                <a:solidFill>
                  <a:schemeClr val="accent6">
                    <a:lumMod val="60000"/>
                    <a:lumOff val="40000"/>
                  </a:schemeClr>
                </a:solidFill>
              </a:rPr>
              <a:t>Designer.cs</a:t>
            </a:r>
            <a:r>
              <a:rPr lang="en-IE" sz="2800" b="1" dirty="0">
                <a:solidFill>
                  <a:schemeClr val="accent6">
                    <a:lumMod val="60000"/>
                    <a:lumOff val="40000"/>
                  </a:schemeClr>
                </a:solidFill>
              </a:rPr>
              <a:t> file for the form</a:t>
            </a:r>
            <a:r>
              <a:rPr lang="en-IE" sz="2800" dirty="0">
                <a:solidFill>
                  <a:schemeClr val="accent6">
                    <a:lumMod val="60000"/>
                    <a:lumOff val="40000"/>
                  </a:schemeClr>
                </a:solidFill>
              </a:rPr>
              <a:t>. </a:t>
            </a:r>
          </a:p>
        </p:txBody>
      </p:sp>
    </p:spTree>
    <p:extLst>
      <p:ext uri="{BB962C8B-B14F-4D97-AF65-F5344CB8AC3E}">
        <p14:creationId xmlns:p14="http://schemas.microsoft.com/office/powerpoint/2010/main" val="42313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event wiring works </a:t>
            </a:r>
            <a:endParaRPr lang="en-GB" dirty="0"/>
          </a:p>
        </p:txBody>
      </p:sp>
      <p:sp>
        <p:nvSpPr>
          <p:cNvPr id="3" name="Content Placeholder 2"/>
          <p:cNvSpPr>
            <a:spLocks noGrp="1"/>
          </p:cNvSpPr>
          <p:nvPr>
            <p:ph idx="1"/>
          </p:nvPr>
        </p:nvSpPr>
        <p:spPr>
          <a:xfrm>
            <a:off x="913795" y="2096064"/>
            <a:ext cx="10899264" cy="4593060"/>
          </a:xfrm>
        </p:spPr>
        <p:txBody>
          <a:bodyPr>
            <a:normAutofit fontScale="85000" lnSpcReduction="10000"/>
          </a:bodyPr>
          <a:lstStyle/>
          <a:p>
            <a:r>
              <a:rPr lang="en-IE" sz="2600" dirty="0"/>
              <a:t>When you use the Form Designer to generate an event handler, a statement is also generated in the </a:t>
            </a:r>
            <a:r>
              <a:rPr lang="en-IE" sz="2600" dirty="0" err="1"/>
              <a:t>Designer.cs</a:t>
            </a:r>
            <a:r>
              <a:rPr lang="en-IE" sz="2600" dirty="0"/>
              <a:t> file for the form. </a:t>
            </a:r>
          </a:p>
          <a:p>
            <a:r>
              <a:rPr lang="en-IE" sz="2600" dirty="0"/>
              <a:t>If you delete an event handler, for example, you '11 also need to delete any statements that wire events to the event handler. If you don't, you'll get an error when you try to run the application. This error will be displayed in an Error List window, and it will indicate that the event handler is missing.</a:t>
            </a:r>
          </a:p>
          <a:p>
            <a:r>
              <a:rPr lang="en-IE" sz="2600" dirty="0"/>
              <a:t> One way to correct this error is to double-click on the error message in the Error List window. This will open the </a:t>
            </a:r>
            <a:r>
              <a:rPr lang="en-IE" sz="2600" dirty="0" err="1"/>
              <a:t>Designer.cs</a:t>
            </a:r>
            <a:r>
              <a:rPr lang="en-IE" sz="2600" dirty="0"/>
              <a:t> file for the form and jump to the statement that contains the wiring for the missing event handler. Then, you can delete this statement. </a:t>
            </a:r>
          </a:p>
          <a:p>
            <a:endParaRPr lang="en-GB" dirty="0"/>
          </a:p>
        </p:txBody>
      </p:sp>
    </p:spTree>
    <p:extLst>
      <p:ext uri="{BB962C8B-B14F-4D97-AF65-F5344CB8AC3E}">
        <p14:creationId xmlns:p14="http://schemas.microsoft.com/office/powerpoint/2010/main" val="885988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handle the Click event of a button </a:t>
            </a:r>
          </a:p>
        </p:txBody>
      </p:sp>
      <p:sp>
        <p:nvSpPr>
          <p:cNvPr id="3" name="Content Placeholder 2"/>
          <p:cNvSpPr>
            <a:spLocks noGrp="1"/>
          </p:cNvSpPr>
          <p:nvPr>
            <p:ph idx="1"/>
          </p:nvPr>
        </p:nvSpPr>
        <p:spPr>
          <a:xfrm>
            <a:off x="913795" y="2096063"/>
            <a:ext cx="10353762" cy="4450209"/>
          </a:xfrm>
        </p:spPr>
        <p:txBody>
          <a:bodyPr>
            <a:normAutofit/>
          </a:bodyPr>
          <a:lstStyle/>
          <a:p>
            <a:r>
              <a:rPr lang="en-IE" dirty="0"/>
              <a:t> In the Form Designer, double-click the control. </a:t>
            </a:r>
          </a:p>
          <a:p>
            <a:r>
              <a:rPr lang="en-IE" dirty="0"/>
              <a:t>This opens the Code Editor, generates the declaration for the method that handles the event, and places the cursor within this declaration. </a:t>
            </a:r>
          </a:p>
          <a:p>
            <a:r>
              <a:rPr lang="en-IE" dirty="0"/>
              <a:t>Type the C# code between the opening brace { and the closing brace } of the method declaration. </a:t>
            </a:r>
          </a:p>
          <a:p>
            <a:r>
              <a:rPr lang="en-IE" dirty="0"/>
              <a:t>When you are finished writing code, you can return to the Form Designer by clicking on its tab. </a:t>
            </a:r>
          </a:p>
        </p:txBody>
      </p:sp>
    </p:spTree>
    <p:extLst>
      <p:ext uri="{BB962C8B-B14F-4D97-AF65-F5344CB8AC3E}">
        <p14:creationId xmlns:p14="http://schemas.microsoft.com/office/powerpoint/2010/main" val="2020623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2947" y="0"/>
            <a:ext cx="7746106" cy="6858000"/>
          </a:xfrm>
          <a:prstGeom prst="rect">
            <a:avLst/>
          </a:prstGeom>
        </p:spPr>
      </p:pic>
    </p:spTree>
    <p:extLst>
      <p:ext uri="{BB962C8B-B14F-4D97-AF65-F5344CB8AC3E}">
        <p14:creationId xmlns:p14="http://schemas.microsoft.com/office/powerpoint/2010/main" val="317830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design of the Invoice Total form </a:t>
            </a:r>
          </a:p>
        </p:txBody>
      </p:sp>
      <p:sp>
        <p:nvSpPr>
          <p:cNvPr id="3" name="Content Placeholder 2"/>
          <p:cNvSpPr>
            <a:spLocks noGrp="1"/>
          </p:cNvSpPr>
          <p:nvPr>
            <p:ph idx="1"/>
          </p:nvPr>
        </p:nvSpPr>
        <p:spPr>
          <a:xfrm>
            <a:off x="913795" y="1828800"/>
            <a:ext cx="10353762" cy="3962400"/>
          </a:xfrm>
        </p:spPr>
        <p:txBody>
          <a:bodyPr>
            <a:noAutofit/>
          </a:bodyPr>
          <a:lstStyle/>
          <a:p>
            <a:r>
              <a:rPr lang="en-IE" dirty="0"/>
              <a:t>A text box is used to get the subtotal from the user. Read-only text boxes are used to display the discount percent, discount amount, and total. </a:t>
            </a:r>
          </a:p>
          <a:p>
            <a:r>
              <a:rPr lang="en-IE" dirty="0"/>
              <a:t>And label controls are used to identify the values that are in the text boxes on the form. </a:t>
            </a:r>
          </a:p>
          <a:p>
            <a:r>
              <a:rPr lang="en-IE" dirty="0"/>
              <a:t>After entering a subtotal, the user can click the Calculate button to calculate the discount percent, discount amount, and total. </a:t>
            </a:r>
          </a:p>
          <a:p>
            <a:r>
              <a:rPr lang="en-IE" dirty="0"/>
              <a:t>Alternatively, the user can press the Enter key to perform the calculation. </a:t>
            </a:r>
          </a:p>
        </p:txBody>
      </p:sp>
    </p:spTree>
    <p:extLst>
      <p:ext uri="{BB962C8B-B14F-4D97-AF65-F5344CB8AC3E}">
        <p14:creationId xmlns:p14="http://schemas.microsoft.com/office/powerpoint/2010/main" val="525902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IntelliSense helps you enter the code for a form </a:t>
            </a:r>
          </a:p>
        </p:txBody>
      </p:sp>
      <p:sp>
        <p:nvSpPr>
          <p:cNvPr id="3" name="Content Placeholder 2"/>
          <p:cNvSpPr>
            <a:spLocks noGrp="1"/>
          </p:cNvSpPr>
          <p:nvPr>
            <p:ph idx="1"/>
          </p:nvPr>
        </p:nvSpPr>
        <p:spPr>
          <a:xfrm>
            <a:off x="353292" y="2096063"/>
            <a:ext cx="11554690" cy="4761937"/>
          </a:xfrm>
        </p:spPr>
        <p:txBody>
          <a:bodyPr>
            <a:noAutofit/>
          </a:bodyPr>
          <a:lstStyle/>
          <a:p>
            <a:r>
              <a:rPr lang="en-IE" sz="2800" dirty="0"/>
              <a:t>The IntelliSense that's provided for C# lists keywords, data types, variables, objects, and classes as you type so you can enter them correctly. </a:t>
            </a:r>
          </a:p>
          <a:p>
            <a:r>
              <a:rPr lang="en-IE" sz="2800" dirty="0"/>
              <a:t>When you highlight an item in a completion list, a tool tip is displayed with information about the item. </a:t>
            </a:r>
          </a:p>
          <a:p>
            <a:r>
              <a:rPr lang="en-IE" sz="2800" i="1" dirty="0">
                <a:solidFill>
                  <a:schemeClr val="accent6">
                    <a:lumMod val="60000"/>
                    <a:lumOff val="40000"/>
                  </a:schemeClr>
                </a:solidFill>
              </a:rPr>
              <a:t>If you need to see the code behind a completion list without closing the list, press the Ctrl key. Then, the list is hidden until you release the Ctrl key. </a:t>
            </a:r>
          </a:p>
        </p:txBody>
      </p:sp>
    </p:spTree>
    <p:extLst>
      <p:ext uri="{BB962C8B-B14F-4D97-AF65-F5344CB8AC3E}">
        <p14:creationId xmlns:p14="http://schemas.microsoft.com/office/powerpoint/2010/main" val="5389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7142"/>
            <a:ext cx="12192000" cy="6663716"/>
          </a:xfrm>
          <a:prstGeom prst="rect">
            <a:avLst/>
          </a:prstGeom>
        </p:spPr>
      </p:pic>
    </p:spTree>
    <p:extLst>
      <p:ext uri="{BB962C8B-B14F-4D97-AF65-F5344CB8AC3E}">
        <p14:creationId xmlns:p14="http://schemas.microsoft.com/office/powerpoint/2010/main" val="989477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8580"/>
            <a:ext cx="12192000" cy="6220840"/>
          </a:xfrm>
          <a:prstGeom prst="rect">
            <a:avLst/>
          </a:prstGeom>
        </p:spPr>
      </p:pic>
    </p:spTree>
    <p:extLst>
      <p:ext uri="{BB962C8B-B14F-4D97-AF65-F5344CB8AC3E}">
        <p14:creationId xmlns:p14="http://schemas.microsoft.com/office/powerpoint/2010/main" val="2296037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496291"/>
          </a:xfrm>
        </p:spPr>
        <p:txBody>
          <a:bodyPr/>
          <a:lstStyle/>
          <a:p>
            <a:r>
              <a:rPr lang="en-IE" dirty="0"/>
              <a:t>How to detect and correct syntax errors </a:t>
            </a:r>
          </a:p>
        </p:txBody>
      </p:sp>
      <p:sp>
        <p:nvSpPr>
          <p:cNvPr id="3" name="Content Placeholder 2"/>
          <p:cNvSpPr>
            <a:spLocks noGrp="1"/>
          </p:cNvSpPr>
          <p:nvPr>
            <p:ph idx="1"/>
          </p:nvPr>
        </p:nvSpPr>
        <p:spPr>
          <a:xfrm>
            <a:off x="913795" y="1496291"/>
            <a:ext cx="10353762" cy="5257799"/>
          </a:xfrm>
        </p:spPr>
        <p:txBody>
          <a:bodyPr>
            <a:normAutofit fontScale="85000" lnSpcReduction="10000"/>
          </a:bodyPr>
          <a:lstStyle/>
          <a:p>
            <a:r>
              <a:rPr lang="en-IE" dirty="0"/>
              <a:t>Visual Studio checks the syntax of your C# code as you enter it. If a syntax error (or build error) is detected, it's highlighted with a wavy underline in the Code Editor, and you can place the mouse pointer over it to display a description of the error. </a:t>
            </a:r>
          </a:p>
          <a:p>
            <a:r>
              <a:rPr lang="en-IE" dirty="0"/>
              <a:t>If the Error List window is open, all of the build errors are listed in that window. Then, you can double-click on any error in the list to take you to its location in the Code Editor. </a:t>
            </a:r>
          </a:p>
          <a:p>
            <a:r>
              <a:rPr lang="en-IE" dirty="0"/>
              <a:t>When you correct the error, it's removed from the error list. If the Error List window isn't open, you can display it by selecting the Error List command from the View menu. </a:t>
            </a:r>
          </a:p>
          <a:p>
            <a:r>
              <a:rPr lang="en-IE" dirty="0"/>
              <a:t>Then, if you want to hide this window, you can click its Auto Hide button. Visual Studio doesn't detect some syntax errors until the project is built. As a result, you may encounter more syntax errors when you build and run the project. </a:t>
            </a:r>
          </a:p>
        </p:txBody>
      </p:sp>
    </p:spTree>
    <p:extLst>
      <p:ext uri="{BB962C8B-B14F-4D97-AF65-F5344CB8AC3E}">
        <p14:creationId xmlns:p14="http://schemas.microsoft.com/office/powerpoint/2010/main" val="31356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1273" y="0"/>
            <a:ext cx="9049454" cy="6858000"/>
          </a:xfrm>
          <a:prstGeom prst="rect">
            <a:avLst/>
          </a:prstGeom>
        </p:spPr>
      </p:pic>
    </p:spTree>
    <p:extLst>
      <p:ext uri="{BB962C8B-B14F-4D97-AF65-F5344CB8AC3E}">
        <p14:creationId xmlns:p14="http://schemas.microsoft.com/office/powerpoint/2010/main" val="1128725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21701"/>
            <a:ext cx="12192000" cy="2414598"/>
          </a:xfrm>
          <a:prstGeom prst="rect">
            <a:avLst/>
          </a:prstGeom>
        </p:spPr>
      </p:pic>
    </p:spTree>
    <p:extLst>
      <p:ext uri="{BB962C8B-B14F-4D97-AF65-F5344CB8AC3E}">
        <p14:creationId xmlns:p14="http://schemas.microsoft.com/office/powerpoint/2010/main" val="273817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35AE2-DD20-4182-BBC5-D60E95E9035D}"/>
              </a:ext>
            </a:extLst>
          </p:cNvPr>
          <p:cNvSpPr>
            <a:spLocks noGrp="1"/>
          </p:cNvSpPr>
          <p:nvPr>
            <p:ph type="title"/>
          </p:nvPr>
        </p:nvSpPr>
        <p:spPr/>
        <p:txBody>
          <a:bodyPr/>
          <a:lstStyle/>
          <a:p>
            <a:r>
              <a:rPr lang="en-IE" b="0" dirty="0">
                <a:effectLst/>
              </a:rPr>
              <a:t>Comment Your Code</a:t>
            </a:r>
            <a:br>
              <a:rPr lang="en-IE" b="0" dirty="0">
                <a:effectLst/>
              </a:rPr>
            </a:br>
            <a:endParaRPr lang="en-IE" dirty="0"/>
          </a:p>
        </p:txBody>
      </p:sp>
      <p:sp>
        <p:nvSpPr>
          <p:cNvPr id="3" name="Content Placeholder 2">
            <a:extLst>
              <a:ext uri="{FF2B5EF4-FFF2-40B4-BE49-F238E27FC236}">
                <a16:creationId xmlns:a16="http://schemas.microsoft.com/office/drawing/2014/main" xmlns="" id="{D9463738-AC4E-4025-BF80-E1975F53A526}"/>
              </a:ext>
            </a:extLst>
          </p:cNvPr>
          <p:cNvSpPr>
            <a:spLocks noGrp="1"/>
          </p:cNvSpPr>
          <p:nvPr>
            <p:ph idx="1"/>
          </p:nvPr>
        </p:nvSpPr>
        <p:spPr/>
        <p:txBody>
          <a:bodyPr/>
          <a:lstStyle/>
          <a:p>
            <a:r>
              <a:rPr lang="en-IE" dirty="0"/>
              <a:t>You next add a comment to your code. A comment is a note that doesn't change the way the program behaves. It makes it easier for someone who is reading your code to understand what it does. </a:t>
            </a:r>
          </a:p>
          <a:p>
            <a:r>
              <a:rPr lang="en-IE" dirty="0"/>
              <a:t>Adding comments to your code is a good habit to get into. In Visual C#, two forward slashes (//) mark a line as a comment. </a:t>
            </a:r>
          </a:p>
        </p:txBody>
      </p:sp>
    </p:spTree>
    <p:extLst>
      <p:ext uri="{BB962C8B-B14F-4D97-AF65-F5344CB8AC3E}">
        <p14:creationId xmlns:p14="http://schemas.microsoft.com/office/powerpoint/2010/main" val="3089121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7" y="0"/>
            <a:ext cx="10353761" cy="1326321"/>
          </a:xfrm>
        </p:spPr>
        <p:txBody>
          <a:bodyPr/>
          <a:lstStyle/>
          <a:p>
            <a:r>
              <a:rPr lang="en-IE" dirty="0"/>
              <a:t>How to refactor code </a:t>
            </a:r>
          </a:p>
        </p:txBody>
      </p:sp>
      <p:sp>
        <p:nvSpPr>
          <p:cNvPr id="3" name="Content Placeholder 2"/>
          <p:cNvSpPr>
            <a:spLocks noGrp="1"/>
          </p:cNvSpPr>
          <p:nvPr>
            <p:ph idx="1"/>
          </p:nvPr>
        </p:nvSpPr>
        <p:spPr>
          <a:xfrm>
            <a:off x="591676" y="1049481"/>
            <a:ext cx="11066924" cy="5808519"/>
          </a:xfrm>
        </p:spPr>
        <p:txBody>
          <a:bodyPr>
            <a:normAutofit/>
          </a:bodyPr>
          <a:lstStyle/>
          <a:p>
            <a:r>
              <a:rPr lang="en-IE" dirty="0"/>
              <a:t>The </a:t>
            </a:r>
            <a:r>
              <a:rPr lang="en-IE" b="1" dirty="0">
                <a:solidFill>
                  <a:schemeClr val="accent6">
                    <a:lumMod val="60000"/>
                    <a:lumOff val="40000"/>
                  </a:schemeClr>
                </a:solidFill>
              </a:rPr>
              <a:t>process of revising and restructuring existing code </a:t>
            </a:r>
            <a:r>
              <a:rPr lang="en-IE" dirty="0"/>
              <a:t>is known as </a:t>
            </a:r>
            <a:r>
              <a:rPr lang="en-IE" b="1" dirty="0">
                <a:solidFill>
                  <a:schemeClr val="accent6">
                    <a:lumMod val="60000"/>
                    <a:lumOff val="40000"/>
                  </a:schemeClr>
                </a:solidFill>
              </a:rPr>
              <a:t>refactoring. </a:t>
            </a:r>
          </a:p>
          <a:p>
            <a:r>
              <a:rPr lang="en-IE" dirty="0">
                <a:effectLst/>
              </a:rPr>
              <a:t>In the Code Editor, rename refactoring is available when you position the cursor on certain types of code symbols. When the cursor is in this position, you can invoke the </a:t>
            </a:r>
            <a:r>
              <a:rPr lang="en-IE" b="1" dirty="0">
                <a:effectLst/>
              </a:rPr>
              <a:t>Rename</a:t>
            </a:r>
            <a:r>
              <a:rPr lang="en-IE" dirty="0">
                <a:effectLst/>
              </a:rPr>
              <a:t> command by typing the keyboard shortcut (</a:t>
            </a:r>
            <a:r>
              <a:rPr lang="en-IE" b="1" dirty="0">
                <a:solidFill>
                  <a:srgbClr val="FF0000"/>
                </a:solidFill>
                <a:effectLst/>
              </a:rPr>
              <a:t>CTRL + </a:t>
            </a:r>
            <a:r>
              <a:rPr lang="en-IE" b="1" dirty="0" smtClean="0">
                <a:solidFill>
                  <a:srgbClr val="FF0000"/>
                </a:solidFill>
                <a:effectLst/>
              </a:rPr>
              <a:t>R</a:t>
            </a:r>
            <a:r>
              <a:rPr lang="ga-IE" b="1" dirty="0" smtClean="0">
                <a:solidFill>
                  <a:srgbClr val="FF0000"/>
                </a:solidFill>
                <a:effectLst/>
              </a:rPr>
              <a:t>, and Ctrl+R again</a:t>
            </a:r>
            <a:r>
              <a:rPr lang="en-IE" dirty="0" smtClean="0">
                <a:effectLst/>
              </a:rPr>
              <a:t>), </a:t>
            </a:r>
            <a:r>
              <a:rPr lang="en-IE" dirty="0">
                <a:effectLst/>
              </a:rPr>
              <a:t>or by selecting the </a:t>
            </a:r>
            <a:r>
              <a:rPr lang="en-IE" b="1" dirty="0">
                <a:effectLst/>
              </a:rPr>
              <a:t>Rename</a:t>
            </a:r>
            <a:r>
              <a:rPr lang="en-IE" dirty="0">
                <a:effectLst/>
              </a:rPr>
              <a:t> command from a smart tag, shortcut menu, or the </a:t>
            </a:r>
            <a:r>
              <a:rPr lang="en-IE" b="1" dirty="0">
                <a:effectLst/>
              </a:rPr>
              <a:t>Refactor</a:t>
            </a:r>
            <a:r>
              <a:rPr lang="en-IE" dirty="0">
                <a:effectLst/>
              </a:rPr>
              <a:t> menu.</a:t>
            </a:r>
            <a:endParaRPr lang="en-IE" b="1" dirty="0">
              <a:solidFill>
                <a:schemeClr val="accent6">
                  <a:lumMod val="60000"/>
                  <a:lumOff val="40000"/>
                </a:schemeClr>
              </a:solidFill>
            </a:endParaRPr>
          </a:p>
        </p:txBody>
      </p:sp>
    </p:spTree>
    <p:extLst>
      <p:ext uri="{BB962C8B-B14F-4D97-AF65-F5344CB8AC3E}">
        <p14:creationId xmlns:p14="http://schemas.microsoft.com/office/powerpoint/2010/main" val="920416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1304940" cy="6785264"/>
          </a:xfrm>
          <a:prstGeom prst="rect">
            <a:avLst/>
          </a:prstGeom>
        </p:spPr>
      </p:pic>
    </p:spTree>
    <p:extLst>
      <p:ext uri="{BB962C8B-B14F-4D97-AF65-F5344CB8AC3E}">
        <p14:creationId xmlns:p14="http://schemas.microsoft.com/office/powerpoint/2010/main" val="2099667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4360" y="85724"/>
            <a:ext cx="9120622" cy="6671268"/>
          </a:xfrm>
          <a:prstGeom prst="rect">
            <a:avLst/>
          </a:prstGeom>
        </p:spPr>
      </p:pic>
    </p:spTree>
    <p:extLst>
      <p:ext uri="{BB962C8B-B14F-4D97-AF65-F5344CB8AC3E}">
        <p14:creationId xmlns:p14="http://schemas.microsoft.com/office/powerpoint/2010/main" val="230593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90945"/>
            <a:ext cx="10353761" cy="1101438"/>
          </a:xfrm>
        </p:spPr>
        <p:txBody>
          <a:bodyPr/>
          <a:lstStyle/>
          <a:p>
            <a:r>
              <a:rPr lang="en-IE" dirty="0"/>
              <a:t>The design of the Invoice Total form </a:t>
            </a:r>
          </a:p>
        </p:txBody>
      </p:sp>
      <p:sp>
        <p:nvSpPr>
          <p:cNvPr id="3" name="Content Placeholder 2"/>
          <p:cNvSpPr>
            <a:spLocks noGrp="1"/>
          </p:cNvSpPr>
          <p:nvPr>
            <p:ph idx="1"/>
          </p:nvPr>
        </p:nvSpPr>
        <p:spPr>
          <a:xfrm>
            <a:off x="913795" y="1620983"/>
            <a:ext cx="10827932" cy="5320144"/>
          </a:xfrm>
        </p:spPr>
        <p:txBody>
          <a:bodyPr>
            <a:normAutofit/>
          </a:bodyPr>
          <a:lstStyle/>
          <a:p>
            <a:r>
              <a:rPr lang="en-IE" dirty="0"/>
              <a:t>To calculate another invoice total, the user can enter another subtotal and then click the Calculate button or press the Enter key again. </a:t>
            </a:r>
          </a:p>
          <a:p>
            <a:r>
              <a:rPr lang="en-IE" dirty="0"/>
              <a:t>To close the form and end the application, the user can click the Close button in the upper right corner of the form or click the Exit button. </a:t>
            </a:r>
          </a:p>
          <a:p>
            <a:r>
              <a:rPr lang="en-IE" dirty="0"/>
              <a:t>Alternatively, the user can press the Esc key to exit from the form. </a:t>
            </a:r>
          </a:p>
          <a:p>
            <a:r>
              <a:rPr lang="en-IE" dirty="0"/>
              <a:t>The user can press </a:t>
            </a:r>
            <a:r>
              <a:rPr lang="en-IE" dirty="0" err="1"/>
              <a:t>Alt+C</a:t>
            </a:r>
            <a:r>
              <a:rPr lang="en-IE" dirty="0"/>
              <a:t> to access the Calculate button or </a:t>
            </a:r>
            <a:r>
              <a:rPr lang="en-IE" dirty="0" err="1"/>
              <a:t>Alt+X</a:t>
            </a:r>
            <a:r>
              <a:rPr lang="en-IE" dirty="0"/>
              <a:t> to access the Exit button. On most systems, the letters that provide the access to these buttons aren't underlined until the user presses the Alt key. </a:t>
            </a:r>
          </a:p>
        </p:txBody>
      </p:sp>
    </p:spTree>
    <p:extLst>
      <p:ext uri="{BB962C8B-B14F-4D97-AF65-F5344CB8AC3E}">
        <p14:creationId xmlns:p14="http://schemas.microsoft.com/office/powerpoint/2010/main" val="174313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smtClean="0"/>
              <a:t>Open a Windows form application</a:t>
            </a:r>
            <a:endParaRPr lang="en-GB" dirty="0"/>
          </a:p>
        </p:txBody>
      </p:sp>
      <p:sp>
        <p:nvSpPr>
          <p:cNvPr id="3" name="Content Placeholder 2"/>
          <p:cNvSpPr>
            <a:spLocks noGrp="1"/>
          </p:cNvSpPr>
          <p:nvPr>
            <p:ph idx="1"/>
          </p:nvPr>
        </p:nvSpPr>
        <p:spPr/>
        <p:txBody>
          <a:bodyPr/>
          <a:lstStyle/>
          <a:p>
            <a:r>
              <a:rPr lang="ga-IE" dirty="0" smtClean="0"/>
              <a:t>Click File – New -  Project</a:t>
            </a:r>
            <a:endParaRPr lang="en-GB" dirty="0"/>
          </a:p>
        </p:txBody>
      </p:sp>
      <p:pic>
        <p:nvPicPr>
          <p:cNvPr id="4" name="Picture 3"/>
          <p:cNvPicPr>
            <a:picLocks noChangeAspect="1"/>
          </p:cNvPicPr>
          <p:nvPr/>
        </p:nvPicPr>
        <p:blipFill>
          <a:blip r:embed="rId2"/>
          <a:stretch>
            <a:fillRect/>
          </a:stretch>
        </p:blipFill>
        <p:spPr>
          <a:xfrm>
            <a:off x="6030096" y="2487730"/>
            <a:ext cx="5684623" cy="3933663"/>
          </a:xfrm>
          <a:prstGeom prst="rect">
            <a:avLst/>
          </a:prstGeom>
        </p:spPr>
      </p:pic>
      <p:pic>
        <p:nvPicPr>
          <p:cNvPr id="5" name="Picture 4"/>
          <p:cNvPicPr>
            <a:picLocks noChangeAspect="1"/>
          </p:cNvPicPr>
          <p:nvPr/>
        </p:nvPicPr>
        <p:blipFill rotWithShape="1">
          <a:blip r:embed="rId3"/>
          <a:srcRect r="18164"/>
          <a:stretch/>
        </p:blipFill>
        <p:spPr>
          <a:xfrm>
            <a:off x="194901" y="2890795"/>
            <a:ext cx="5505683" cy="1422400"/>
          </a:xfrm>
          <a:prstGeom prst="rect">
            <a:avLst/>
          </a:prstGeom>
        </p:spPr>
      </p:pic>
    </p:spTree>
    <p:extLst>
      <p:ext uri="{BB962C8B-B14F-4D97-AF65-F5344CB8AC3E}">
        <p14:creationId xmlns:p14="http://schemas.microsoft.com/office/powerpoint/2010/main" val="256639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10045"/>
          </a:xfrm>
        </p:spPr>
        <p:txBody>
          <a:bodyPr/>
          <a:lstStyle/>
          <a:p>
            <a:r>
              <a:rPr lang="en-IE" dirty="0"/>
              <a:t>add controls to a form </a:t>
            </a:r>
          </a:p>
        </p:txBody>
      </p:sp>
      <p:sp>
        <p:nvSpPr>
          <p:cNvPr id="3" name="Content Placeholder 2"/>
          <p:cNvSpPr>
            <a:spLocks noGrp="1"/>
          </p:cNvSpPr>
          <p:nvPr>
            <p:ph idx="1"/>
          </p:nvPr>
        </p:nvSpPr>
        <p:spPr>
          <a:xfrm>
            <a:off x="913794" y="1319645"/>
            <a:ext cx="10353762" cy="5538355"/>
          </a:xfrm>
        </p:spPr>
        <p:txBody>
          <a:bodyPr>
            <a:normAutofit/>
          </a:bodyPr>
          <a:lstStyle/>
          <a:p>
            <a:pPr marL="0" indent="0" algn="ctr">
              <a:buNone/>
            </a:pPr>
            <a:r>
              <a:rPr lang="en-IE" b="1" dirty="0">
                <a:solidFill>
                  <a:schemeClr val="tx2">
                    <a:lumMod val="75000"/>
                  </a:schemeClr>
                </a:solidFill>
              </a:rPr>
              <a:t>Three ways to add a control to a form </a:t>
            </a:r>
          </a:p>
          <a:p>
            <a:r>
              <a:rPr lang="en-IE" dirty="0"/>
              <a:t>Select the control in the Toolbox. Then, click in the form where you want to place the control.</a:t>
            </a:r>
          </a:p>
          <a:p>
            <a:r>
              <a:rPr lang="en-IE" dirty="0"/>
              <a:t> Or, drag the pointer on the form to place the control and size it at the same time. </a:t>
            </a:r>
          </a:p>
          <a:p>
            <a:r>
              <a:rPr lang="en-IE" dirty="0"/>
              <a:t>Double-click the control in the Toolbox. Then, the control is placed in the upper left corner of the form. Drag the control from the Toolbox and drop it on the form. Then, the control is placed wherever you drop it. </a:t>
            </a:r>
          </a:p>
        </p:txBody>
      </p:sp>
    </p:spTree>
    <p:extLst>
      <p:ext uri="{BB962C8B-B14F-4D97-AF65-F5344CB8AC3E}">
        <p14:creationId xmlns:p14="http://schemas.microsoft.com/office/powerpoint/2010/main" val="207728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9660" y="1247388"/>
            <a:ext cx="6391275" cy="5038725"/>
          </a:xfrm>
          <a:prstGeom prst="rect">
            <a:avLst/>
          </a:prstGeom>
        </p:spPr>
      </p:pic>
      <p:sp>
        <p:nvSpPr>
          <p:cNvPr id="4" name="TextBox 3"/>
          <p:cNvSpPr txBox="1"/>
          <p:nvPr/>
        </p:nvSpPr>
        <p:spPr>
          <a:xfrm>
            <a:off x="2260964" y="214183"/>
            <a:ext cx="6659971" cy="461665"/>
          </a:xfrm>
          <a:prstGeom prst="rect">
            <a:avLst/>
          </a:prstGeom>
          <a:noFill/>
        </p:spPr>
        <p:txBody>
          <a:bodyPr wrap="square" rtlCol="0">
            <a:spAutoFit/>
          </a:bodyPr>
          <a:lstStyle/>
          <a:p>
            <a:pPr algn="ctr"/>
            <a:r>
              <a:rPr lang="ga-IE" sz="2400" dirty="0" smtClean="0"/>
              <a:t>After adding a few controls to the form</a:t>
            </a:r>
            <a:endParaRPr lang="en-GB" sz="2400" dirty="0"/>
          </a:p>
        </p:txBody>
      </p:sp>
    </p:spTree>
    <p:extLst>
      <p:ext uri="{BB962C8B-B14F-4D97-AF65-F5344CB8AC3E}">
        <p14:creationId xmlns:p14="http://schemas.microsoft.com/office/powerpoint/2010/main" val="67397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43791"/>
          </a:xfrm>
        </p:spPr>
        <p:txBody>
          <a:bodyPr>
            <a:normAutofit fontScale="90000"/>
          </a:bodyPr>
          <a:lstStyle/>
          <a:p>
            <a:r>
              <a:rPr lang="en-IE" dirty="0"/>
              <a:t>How to set properties </a:t>
            </a:r>
          </a:p>
        </p:txBody>
      </p:sp>
      <p:sp>
        <p:nvSpPr>
          <p:cNvPr id="3" name="Content Placeholder 2"/>
          <p:cNvSpPr>
            <a:spLocks noGrp="1"/>
          </p:cNvSpPr>
          <p:nvPr>
            <p:ph idx="1"/>
          </p:nvPr>
        </p:nvSpPr>
        <p:spPr>
          <a:xfrm>
            <a:off x="405246" y="1278083"/>
            <a:ext cx="11440390" cy="5413662"/>
          </a:xfrm>
        </p:spPr>
        <p:txBody>
          <a:bodyPr>
            <a:normAutofit fontScale="92500"/>
          </a:bodyPr>
          <a:lstStyle/>
          <a:p>
            <a:r>
              <a:rPr lang="en-IE" dirty="0"/>
              <a:t>The Properties window displays the properties for the object that's currently selected in the Form Designer window. </a:t>
            </a:r>
          </a:p>
          <a:p>
            <a:r>
              <a:rPr lang="en-IE" dirty="0"/>
              <a:t>To display the properties for </a:t>
            </a:r>
            <a:r>
              <a:rPr lang="ga-IE" dirty="0" smtClean="0"/>
              <a:t>an o</a:t>
            </a:r>
            <a:r>
              <a:rPr lang="en-IE" dirty="0" err="1" smtClean="0"/>
              <a:t>bject</a:t>
            </a:r>
            <a:r>
              <a:rPr lang="en-IE" dirty="0"/>
              <a:t>, click on that object or select the object from the drop-down list at the top of the Properties window.</a:t>
            </a:r>
          </a:p>
          <a:p>
            <a:r>
              <a:rPr lang="en-IE" dirty="0"/>
              <a:t> To change a property, enter a value into the text box or select a value from its drop-down list if it has one. If a button with an ellipsis (. .. ) appears at the right side of a property's text box, you can click on the ellipsis to display a dialog box that lets you set options for the property. </a:t>
            </a:r>
          </a:p>
          <a:p>
            <a:r>
              <a:rPr lang="en-IE" dirty="0"/>
              <a:t>To change the properties for two or more controls at the same time, select the controls. Then, the common properties of the controls are displayed in the Properties window. </a:t>
            </a:r>
          </a:p>
        </p:txBody>
      </p:sp>
    </p:spTree>
    <p:extLst>
      <p:ext uri="{BB962C8B-B14F-4D97-AF65-F5344CB8AC3E}">
        <p14:creationId xmlns:p14="http://schemas.microsoft.com/office/powerpoint/2010/main" val="3182877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1013</TotalTime>
  <Words>2290</Words>
  <Application>Microsoft Office PowerPoint</Application>
  <PresentationFormat>Widescreen</PresentationFormat>
  <Paragraphs>102</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Bookman Old Style</vt:lpstr>
      <vt:lpstr>Brush Script MT</vt:lpstr>
      <vt:lpstr>Gill Sans MT</vt:lpstr>
      <vt:lpstr>Rockwell</vt:lpstr>
      <vt:lpstr>Damask</vt:lpstr>
      <vt:lpstr>Designing, coding and testing windows forms application</vt:lpstr>
      <vt:lpstr>How to design a form </vt:lpstr>
      <vt:lpstr>PowerPoint Presentation</vt:lpstr>
      <vt:lpstr>The design of the Invoice Total form </vt:lpstr>
      <vt:lpstr>The design of the Invoice Total form </vt:lpstr>
      <vt:lpstr>Open a Windows form application</vt:lpstr>
      <vt:lpstr>add controls to a form </vt:lpstr>
      <vt:lpstr>PowerPoint Presentation</vt:lpstr>
      <vt:lpstr>How to set properties </vt:lpstr>
      <vt:lpstr>How to set properties </vt:lpstr>
      <vt:lpstr>Common properties for forms and controls</vt:lpstr>
      <vt:lpstr>Common properties for forms and controls</vt:lpstr>
      <vt:lpstr>Common properties for forms and controls</vt:lpstr>
      <vt:lpstr>Common properties for forms and controls</vt:lpstr>
      <vt:lpstr>How to adjust the tab order </vt:lpstr>
      <vt:lpstr>How to set access keys </vt:lpstr>
      <vt:lpstr>How to set access keys </vt:lpstr>
      <vt:lpstr>How to set the Enter and Esc keys </vt:lpstr>
      <vt:lpstr>PowerPoint Presentation</vt:lpstr>
      <vt:lpstr>PowerPoint Presentation</vt:lpstr>
      <vt:lpstr>PowerPoint Presentation</vt:lpstr>
      <vt:lpstr>How to rename a file, project, or solution </vt:lpstr>
      <vt:lpstr>PowerPoint Presentation</vt:lpstr>
      <vt:lpstr>code and test a Windows Forms application </vt:lpstr>
      <vt:lpstr>Class and object concepts </vt:lpstr>
      <vt:lpstr>Property, method, and event concepts </vt:lpstr>
      <vt:lpstr>PowerPoint Presentation</vt:lpstr>
      <vt:lpstr>How to refer to properties, methods and events</vt:lpstr>
      <vt:lpstr>PowerPoint Presentation</vt:lpstr>
      <vt:lpstr>PowerPoint Presentation</vt:lpstr>
      <vt:lpstr>PowerPoint Presentation</vt:lpstr>
      <vt:lpstr>How an application responds to events </vt:lpstr>
      <vt:lpstr>PowerPoint Presentation</vt:lpstr>
      <vt:lpstr>PowerPoint Presentation</vt:lpstr>
      <vt:lpstr>PowerPoint Presentation</vt:lpstr>
      <vt:lpstr>How to create an event handler for the default event of a form or control </vt:lpstr>
      <vt:lpstr>How event wiring works </vt:lpstr>
      <vt:lpstr>How to handle the Click event of a button </vt:lpstr>
      <vt:lpstr>PowerPoint Presentation</vt:lpstr>
      <vt:lpstr>How IntelliSense helps you enter the code for a form </vt:lpstr>
      <vt:lpstr>PowerPoint Presentation</vt:lpstr>
      <vt:lpstr>PowerPoint Presentation</vt:lpstr>
      <vt:lpstr>How to detect and correct syntax errors </vt:lpstr>
      <vt:lpstr>PowerPoint Presentation</vt:lpstr>
      <vt:lpstr>PowerPoint Presentation</vt:lpstr>
      <vt:lpstr>Comment Your Code </vt:lpstr>
      <vt:lpstr>How to refactor code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COB Tutor</dc:creator>
  <cp:lastModifiedBy>COB Tutor</cp:lastModifiedBy>
  <cp:revision>127</cp:revision>
  <dcterms:created xsi:type="dcterms:W3CDTF">2017-12-13T13:32:57Z</dcterms:created>
  <dcterms:modified xsi:type="dcterms:W3CDTF">2019-02-22T08:39:17Z</dcterms:modified>
</cp:coreProperties>
</file>