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94" r:id="rId14"/>
    <p:sldId id="296" r:id="rId15"/>
    <p:sldId id="295" r:id="rId16"/>
    <p:sldId id="297" r:id="rId17"/>
    <p:sldId id="270" r:id="rId18"/>
    <p:sldId id="298" r:id="rId19"/>
    <p:sldId id="299" r:id="rId20"/>
    <p:sldId id="271" r:id="rId21"/>
    <p:sldId id="300" r:id="rId22"/>
    <p:sldId id="301" r:id="rId23"/>
    <p:sldId id="278" r:id="rId24"/>
    <p:sldId id="279" r:id="rId25"/>
    <p:sldId id="302" r:id="rId26"/>
    <p:sldId id="303" r:id="rId27"/>
    <p:sldId id="304" r:id="rId28"/>
    <p:sldId id="305" r:id="rId29"/>
    <p:sldId id="285" r:id="rId30"/>
    <p:sldId id="274" r:id="rId31"/>
    <p:sldId id="289" r:id="rId32"/>
    <p:sldId id="290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264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33A1-F178-4BAA-B4B5-18F97A60E54A}" type="datetimeFigureOut">
              <a:rPr lang="en-IE" smtClean="0"/>
              <a:t>25/02/2019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E125-D578-49F6-A4A3-FC123F59FF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320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927CE4-106B-46E6-85C0-C3A6ED6D57A7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6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ConsoleApplication5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int result =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AddNumber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(12);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("The result is : {0}",result);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I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int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AddNumber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firstNumber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int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secondNumber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0)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firstNumber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I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secondNumber</a:t>
            </a:r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I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0E125-D578-49F6-A4A3-FC123F59FF3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275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0E125-D578-49F6-A4A3-FC123F59FF38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24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0E125-D578-49F6-A4A3-FC123F59FF3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55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0E125-D578-49F6-A4A3-FC123F59FF38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152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b="1" cap="all" dirty="0"/>
              <a:t>coding and calling methods </a:t>
            </a:r>
          </a:p>
        </p:txBody>
      </p:sp>
    </p:spTree>
    <p:extLst>
      <p:ext uri="{BB962C8B-B14F-4D97-AF65-F5344CB8AC3E}">
        <p14:creationId xmlns:p14="http://schemas.microsoft.com/office/powerpoint/2010/main" val="9875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557645" y="2192482"/>
            <a:ext cx="11339946" cy="456160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When you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call</a:t>
            </a:r>
            <a:r>
              <a:rPr lang="en-IE" sz="2400" dirty="0"/>
              <a:t> a method, you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typically code the arguments in the same sequence that's used by the parameter list in the method</a:t>
            </a:r>
            <a:r>
              <a:rPr lang="en-IE" sz="2400" dirty="0"/>
              <a:t>. This is called </a:t>
            </a:r>
            <a:r>
              <a:rPr lang="en-IE" sz="2400" dirty="0">
                <a:highlight>
                  <a:srgbClr val="FFFF00"/>
                </a:highlight>
              </a:rPr>
              <a:t>passing arguments by position.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When you call a method that returns a value, you can assign that value to a variable.</a:t>
            </a:r>
            <a:endParaRPr lang="ga-IE" sz="2400" dirty="0"/>
          </a:p>
          <a:p>
            <a:pPr lvl="0">
              <a:lnSpc>
                <a:spcPct val="150000"/>
              </a:lnSpc>
            </a:pPr>
            <a:r>
              <a:rPr lang="ga-IE" sz="2400" dirty="0"/>
              <a:t>Y</a:t>
            </a:r>
            <a:r>
              <a:rPr lang="en-IE" sz="2400" dirty="0" err="1"/>
              <a:t>ou</a:t>
            </a:r>
            <a:r>
              <a:rPr lang="en-IE" sz="2400" dirty="0"/>
              <a:t> can also code a method call within an expression. </a:t>
            </a:r>
          </a:p>
          <a:p>
            <a:pPr lvl="1">
              <a:lnSpc>
                <a:spcPct val="150000"/>
              </a:lnSpc>
            </a:pPr>
            <a:r>
              <a:rPr lang="en-IE" sz="2200" dirty="0"/>
              <a:t>For example, you could use the </a:t>
            </a:r>
            <a:r>
              <a:rPr lang="en-IE" sz="2200" dirty="0" err="1"/>
              <a:t>GetDiscountPercent</a:t>
            </a:r>
            <a:r>
              <a:rPr lang="en-IE" sz="2200" dirty="0"/>
              <a:t> method in an expression like this: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2400" dirty="0"/>
              <a:t>		</a:t>
            </a:r>
            <a:r>
              <a:rPr lang="en-IE" sz="2400" b="1" dirty="0">
                <a:solidFill>
                  <a:schemeClr val="tx1"/>
                </a:solidFill>
                <a:highlight>
                  <a:srgbClr val="FF00FF"/>
                </a:highlight>
              </a:rPr>
              <a:t> total = subtotal * (1 - </a:t>
            </a:r>
            <a:r>
              <a:rPr lang="en-IE" sz="24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this.GetDiscountPercent</a:t>
            </a:r>
            <a:r>
              <a:rPr lang="en-IE" sz="2400" b="1" dirty="0">
                <a:solidFill>
                  <a:schemeClr val="tx1"/>
                </a:solidFill>
                <a:highlight>
                  <a:srgbClr val="FF00FF"/>
                </a:highlight>
              </a:rPr>
              <a:t>(subtotal)) </a:t>
            </a:r>
          </a:p>
          <a:p>
            <a:pPr lvl="0"/>
            <a:endParaRPr lang="en-IE" dirty="0">
              <a:highlight>
                <a:srgbClr val="FFFF00"/>
              </a:highlight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call methods</a:t>
            </a:r>
          </a:p>
        </p:txBody>
      </p:sp>
    </p:spTree>
    <p:extLst>
      <p:ext uri="{BB962C8B-B14F-4D97-AF65-F5344CB8AC3E}">
        <p14:creationId xmlns:p14="http://schemas.microsoft.com/office/powerpoint/2010/main" val="36155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519545" y="2317173"/>
            <a:ext cx="11419610" cy="4120476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IE" sz="2000" dirty="0"/>
              <a:t>When you code a method, you may occasionally want to </a:t>
            </a:r>
            <a:r>
              <a:rPr lang="en-IE" sz="2000" dirty="0">
                <a:highlight>
                  <a:srgbClr val="FFFF00"/>
                </a:highlight>
              </a:rPr>
              <a:t>provide default values </a:t>
            </a:r>
            <a:r>
              <a:rPr lang="en-IE" sz="2000" dirty="0"/>
              <a:t>for one or more parameters in case the user doesn't provide values for them.</a:t>
            </a:r>
          </a:p>
          <a:p>
            <a:pPr lvl="0">
              <a:lnSpc>
                <a:spcPct val="200000"/>
              </a:lnSpc>
            </a:pPr>
            <a:r>
              <a:rPr lang="en-IE" sz="2000" dirty="0"/>
              <a:t>To do that, you can use a feature of C# called </a:t>
            </a:r>
            <a:r>
              <a:rPr lang="en-IE" sz="2000" dirty="0">
                <a:highlight>
                  <a:srgbClr val="FFFF00"/>
                </a:highlight>
              </a:rPr>
              <a:t>optional parameters. 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dirty="0"/>
              <a:t>Optional parameters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182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77344-C2E2-4296-850D-3D7A63B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90588-9942-489E-8B65-4441AA2E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7" y="2512381"/>
            <a:ext cx="10670959" cy="4065972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For instance there is a method called </a:t>
            </a:r>
            <a:r>
              <a:rPr lang="en-IE" sz="2400" dirty="0" err="1">
                <a:highlight>
                  <a:srgbClr val="FFFF00"/>
                </a:highlight>
              </a:rPr>
              <a:t>AddNumber</a:t>
            </a:r>
            <a:r>
              <a:rPr lang="en-IE" sz="2400" dirty="0">
                <a:highlight>
                  <a:srgbClr val="FFFF00"/>
                </a:highlight>
              </a:rPr>
              <a:t>(int </a:t>
            </a:r>
            <a:r>
              <a:rPr lang="en-IE" sz="2400" dirty="0" err="1">
                <a:highlight>
                  <a:srgbClr val="FFFF00"/>
                </a:highlight>
              </a:rPr>
              <a:t>firstNumber</a:t>
            </a:r>
            <a:r>
              <a:rPr lang="en-IE" sz="2400" dirty="0">
                <a:highlight>
                  <a:srgbClr val="FFFF00"/>
                </a:highlight>
              </a:rPr>
              <a:t>, int </a:t>
            </a:r>
            <a:r>
              <a:rPr lang="en-IE" sz="2400" dirty="0" err="1">
                <a:highlight>
                  <a:srgbClr val="FFFF00"/>
                </a:highlight>
              </a:rPr>
              <a:t>secondNumber</a:t>
            </a:r>
            <a:r>
              <a:rPr lang="en-IE" sz="2400" dirty="0">
                <a:highlight>
                  <a:srgbClr val="FFFF00"/>
                </a:highlight>
              </a:rPr>
              <a:t>)</a:t>
            </a:r>
            <a:r>
              <a:rPr lang="en-IE" sz="2400" dirty="0"/>
              <a:t> which takes two parameters and returns sum of two parameters. </a:t>
            </a:r>
          </a:p>
          <a:p>
            <a:r>
              <a:rPr lang="en-IE" sz="2400" dirty="0"/>
              <a:t>In general way, it is mandatory to pass two parameter values when we call the method. </a:t>
            </a:r>
          </a:p>
          <a:p>
            <a:r>
              <a:rPr lang="en-IE" sz="2400" dirty="0"/>
              <a:t>However Optional Parameter helps here and we can pass only one/two parameters to the method.</a:t>
            </a:r>
          </a:p>
        </p:txBody>
      </p:sp>
    </p:spTree>
    <p:extLst>
      <p:ext uri="{BB962C8B-B14F-4D97-AF65-F5344CB8AC3E}">
        <p14:creationId xmlns:p14="http://schemas.microsoft.com/office/powerpoint/2010/main" val="106198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13E6A-6E51-48BA-A92F-FCBEBBA6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B636A-E653-407C-A6C5-A7BE23DA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9" y="2381558"/>
            <a:ext cx="10448161" cy="4254500"/>
          </a:xfrm>
        </p:spPr>
        <p:txBody>
          <a:bodyPr>
            <a:normAutofit/>
          </a:bodyPr>
          <a:lstStyle/>
          <a:p>
            <a:r>
              <a:rPr lang="en-IE" sz="2400" dirty="0"/>
              <a:t>To declare an optional parameter, you assign a default value to the parameter. Then, if a value isn't passed to this parameter, the default value is used. </a:t>
            </a:r>
          </a:p>
          <a:p>
            <a:r>
              <a:rPr lang="en-IE" sz="2400" dirty="0"/>
              <a:t> In the following code, </a:t>
            </a:r>
            <a:r>
              <a:rPr lang="en-IE" sz="2400" dirty="0" err="1"/>
              <a:t>secondNumber</a:t>
            </a:r>
            <a:r>
              <a:rPr lang="en-IE" sz="2400" dirty="0"/>
              <a:t> default value is “0”. So we can pass only one parameter to the method and complier will assume second parameter value “0” and return result as “12”. </a:t>
            </a:r>
          </a:p>
        </p:txBody>
      </p:sp>
    </p:spTree>
    <p:extLst>
      <p:ext uri="{BB962C8B-B14F-4D97-AF65-F5344CB8AC3E}">
        <p14:creationId xmlns:p14="http://schemas.microsoft.com/office/powerpoint/2010/main" val="8025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498E0E2-6809-4F72-B4E0-6A169EC7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1" y="464053"/>
            <a:ext cx="10346180" cy="57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0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5F279D6-ED25-4D3F-9479-8ABB21867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D0B1B4-C487-47EF-B7D0-421066454C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214736A-03B2-4B91-B0AF-B21213F3B9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7CBBA52-A32B-4565-87BB-0BA8F6EA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73" b="32475"/>
          <a:stretch/>
        </p:blipFill>
        <p:spPr>
          <a:xfrm>
            <a:off x="2812705" y="1672683"/>
            <a:ext cx="8738019" cy="847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4F0D24-5B73-41FB-8AAE-4AF9E88BD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05" y="2762327"/>
            <a:ext cx="8877323" cy="24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2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9A2FE7F-8BDC-4365-95A0-E631E12D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34" y="791504"/>
            <a:ext cx="10602732" cy="52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509155" y="2462644"/>
            <a:ext cx="11159836" cy="4094269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When you use optional parameters, you should realize that </a:t>
            </a:r>
            <a:r>
              <a:rPr lang="en-IE" sz="2400" b="1" dirty="0">
                <a:solidFill>
                  <a:srgbClr val="00B0F0"/>
                </a:solidFill>
              </a:rPr>
              <a:t>they must be coded after all required parameters</a:t>
            </a:r>
            <a:r>
              <a:rPr lang="en-IE" sz="2400" dirty="0">
                <a:solidFill>
                  <a:srgbClr val="00B0F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E" sz="2400" dirty="0"/>
              <a:t>In addition,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you can't omit an argument for one optional parameter </a:t>
            </a:r>
            <a:r>
              <a:rPr lang="en-IE" sz="2400" dirty="0"/>
              <a:t>and then pass an argument for another optional parameter </a:t>
            </a:r>
            <a:r>
              <a:rPr lang="en-IE" sz="2400" b="1" dirty="0">
                <a:solidFill>
                  <a:srgbClr val="00B050"/>
                </a:solidFill>
              </a:rPr>
              <a:t>that appears later in the parameter list</a:t>
            </a:r>
            <a:r>
              <a:rPr lang="en-IE" sz="2400" dirty="0"/>
              <a:t>. You </a:t>
            </a:r>
            <a:r>
              <a:rPr lang="en-IE" sz="2400" dirty="0">
                <a:highlight>
                  <a:srgbClr val="FFFF00"/>
                </a:highlight>
              </a:rPr>
              <a:t>can't</a:t>
            </a:r>
            <a:r>
              <a:rPr lang="en-IE" sz="2400" dirty="0"/>
              <a:t> </a:t>
            </a:r>
            <a:r>
              <a:rPr lang="en-IE" sz="2400" dirty="0">
                <a:highlight>
                  <a:srgbClr val="FFFF00"/>
                </a:highlight>
              </a:rPr>
              <a:t>do</a:t>
            </a:r>
            <a:r>
              <a:rPr lang="en-IE" sz="2400" dirty="0"/>
              <a:t> that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if you pass the arguments by position. 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However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, you can omit an argument for any optional parameter if you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</a:rPr>
              <a:t>pass the arguments by name.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417747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420D269-053A-42F6-9581-FDD466D7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" y="220334"/>
            <a:ext cx="11530362" cy="61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2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615307-9201-4B36-8AD2-5EBF45E1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100137"/>
            <a:ext cx="11763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852424" y="2290439"/>
            <a:ext cx="9925067" cy="1705243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cap="all" dirty="0"/>
              <a:t>Syntax -method</a:t>
            </a:r>
          </a:p>
        </p:txBody>
      </p:sp>
      <p:sp>
        <p:nvSpPr>
          <p:cNvPr id="4" name="Rectangle 4"/>
          <p:cNvSpPr/>
          <p:nvPr/>
        </p:nvSpPr>
        <p:spPr>
          <a:xfrm>
            <a:off x="789709" y="3995682"/>
            <a:ext cx="10536381" cy="2954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defTabSz="914400">
              <a:lnSpc>
                <a:spcPct val="150000"/>
              </a:lnSpc>
              <a:buSzPct val="100000"/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dirty="0">
                <a:solidFill>
                  <a:srgbClr val="000000"/>
                </a:solidFill>
                <a:latin typeface="Calibri"/>
              </a:rPr>
              <a:t>To start, you code an </a:t>
            </a:r>
            <a:r>
              <a:rPr lang="en-IE" sz="2400" b="1" dirty="0">
                <a:solidFill>
                  <a:schemeClr val="accent2"/>
                </a:solidFill>
                <a:latin typeface="Calibri"/>
              </a:rPr>
              <a:t>access modifier </a:t>
            </a:r>
            <a:r>
              <a:rPr lang="en-IE" sz="2000" dirty="0">
                <a:solidFill>
                  <a:srgbClr val="000000"/>
                </a:solidFill>
                <a:latin typeface="Calibri"/>
              </a:rPr>
              <a:t>that indicates whether the method can be called from other classes. </a:t>
            </a:r>
          </a:p>
          <a:p>
            <a:pPr marL="285750" indent="-285750" defTabSz="914400">
              <a:lnSpc>
                <a:spcPct val="150000"/>
              </a:lnSpc>
              <a:buSzPct val="100000"/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dirty="0">
                <a:solidFill>
                  <a:srgbClr val="000000"/>
                </a:solidFill>
                <a:latin typeface="Calibri"/>
              </a:rPr>
              <a:t>In most cases, you'll use the private access modifier so the method can only be called from within the class where it's coded.</a:t>
            </a:r>
          </a:p>
          <a:p>
            <a:pPr marL="285750" indent="-285750" defTabSz="914400">
              <a:lnSpc>
                <a:spcPct val="150000"/>
              </a:lnSpc>
              <a:buSzPct val="100000"/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dirty="0">
                <a:solidFill>
                  <a:srgbClr val="000000"/>
                </a:solidFill>
                <a:latin typeface="Calibri"/>
              </a:rPr>
              <a:t>If you need to call the method from another class, however, you can use the public 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351058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474518" y="2256348"/>
            <a:ext cx="11242963" cy="3865671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To pass arguments by name, you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code the name of the parameter followed by a colon and the name of the argument</a:t>
            </a:r>
            <a:r>
              <a:rPr lang="en-IE" sz="24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Generally we maintain parameters sequence when we pass parameters to a method. However in Named Parameter, it doesn’t need to maintain sequence while passing parameters to a method rather we can pass parameters with parameter name. 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Secondly, Parameter name should match with method definition parameter name.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pass arguments by name</a:t>
            </a:r>
            <a:br>
              <a:rPr lang="en-IE"/>
            </a:b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14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5BCF9F3-DF3F-416B-8FC0-B7655E4B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9" y="294990"/>
            <a:ext cx="10719460" cy="33508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C34FAEB-413A-4202-A996-2409C6AD5BCA}"/>
              </a:ext>
            </a:extLst>
          </p:cNvPr>
          <p:cNvSpPr/>
          <p:nvPr/>
        </p:nvSpPr>
        <p:spPr>
          <a:xfrm>
            <a:off x="814039" y="3974509"/>
            <a:ext cx="10537902" cy="234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2000" dirty="0"/>
              <a:t>Here </a:t>
            </a:r>
            <a:r>
              <a:rPr lang="en-IE" sz="2000" dirty="0" err="1"/>
              <a:t>firstNumber</a:t>
            </a:r>
            <a:r>
              <a:rPr lang="en-IE" sz="2000" dirty="0"/>
              <a:t> and </a:t>
            </a:r>
            <a:r>
              <a:rPr lang="en-IE" sz="2000" dirty="0" err="1"/>
              <a:t>secondNumber</a:t>
            </a:r>
            <a:r>
              <a:rPr lang="en-IE" sz="2000" dirty="0"/>
              <a:t> are two parameters we are passing to </a:t>
            </a:r>
            <a:r>
              <a:rPr lang="en-IE" sz="2000" dirty="0" err="1"/>
              <a:t>AddNumber</a:t>
            </a:r>
            <a:r>
              <a:rPr lang="en-IE" sz="2000" dirty="0"/>
              <a:t>() method using Named Parameter. If it doesn’t match the method definition parameter name and Named Parameter Name then it throws compilation error “The best overload for '</a:t>
            </a:r>
            <a:r>
              <a:rPr lang="en-IE" sz="2000" dirty="0" err="1"/>
              <a:t>AddNumber</a:t>
            </a:r>
            <a:r>
              <a:rPr lang="en-IE" sz="2000" dirty="0"/>
              <a:t>' does not have a parameter named 'secondNumber1'”</a:t>
            </a:r>
          </a:p>
        </p:txBody>
      </p:sp>
    </p:spTree>
    <p:extLst>
      <p:ext uri="{BB962C8B-B14F-4D97-AF65-F5344CB8AC3E}">
        <p14:creationId xmlns:p14="http://schemas.microsoft.com/office/powerpoint/2010/main" val="47583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ADAD779-080C-4B4D-B461-913958DAD9F4}"/>
              </a:ext>
            </a:extLst>
          </p:cNvPr>
          <p:cNvSpPr/>
          <p:nvPr/>
        </p:nvSpPr>
        <p:spPr>
          <a:xfrm>
            <a:off x="559324" y="409769"/>
            <a:ext cx="8537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 It is not mandatory to maintain parameter sequence as we are using named parameter concept.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54001A3-FE3B-466F-9DC5-2496FE0C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4" y="1654502"/>
            <a:ext cx="104013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1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477982" y="2639290"/>
            <a:ext cx="10920845" cy="391762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E" sz="2400" b="1" dirty="0">
                <a:solidFill>
                  <a:srgbClr val="C00000"/>
                </a:solidFill>
              </a:rPr>
              <a:t>By default, the arguments that are passed to a method are passed by value</a:t>
            </a:r>
            <a:r>
              <a:rPr lang="en-IE" sz="24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That means that the value of each passed variable is assigned to the corresponding parameter in the method.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Because of that, </a:t>
            </a:r>
            <a:r>
              <a:rPr lang="en-IE" sz="2400" dirty="0">
                <a:highlight>
                  <a:srgbClr val="FFFF00"/>
                </a:highlight>
              </a:rPr>
              <a:t>the method can change the value of </a:t>
            </a:r>
            <a:r>
              <a:rPr lang="ga-IE" sz="2400" dirty="0">
                <a:highlight>
                  <a:srgbClr val="FFFF00"/>
                </a:highlight>
              </a:rPr>
              <a:t>t</a:t>
            </a:r>
            <a:r>
              <a:rPr lang="en-IE" sz="2400" dirty="0">
                <a:highlight>
                  <a:srgbClr val="FFFF00"/>
                </a:highlight>
              </a:rPr>
              <a:t>he parameter without affecting the value of the variable in the calling method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>
            <a:normAutofit fontScale="90000"/>
          </a:bodyPr>
          <a:lstStyle/>
          <a:p>
            <a:pPr lvl="0" algn="ctr"/>
            <a:r>
              <a:rPr lang="en-IE" sz="3600" dirty="0"/>
              <a:t> Passing arguments</a:t>
            </a:r>
            <a:br>
              <a:rPr lang="en-IE" sz="3600" dirty="0"/>
            </a:br>
            <a:r>
              <a:rPr lang="en-IE" sz="3600" dirty="0"/>
              <a:t>by reference and by value</a:t>
            </a:r>
            <a:r>
              <a:rPr lang="en-IE" sz="2900" dirty="0"/>
              <a:t/>
            </a:r>
            <a:br>
              <a:rPr lang="en-IE" sz="2900" dirty="0"/>
            </a:br>
            <a:endParaRPr lang="en-IE" sz="2900" dirty="0"/>
          </a:p>
        </p:txBody>
      </p:sp>
    </p:spTree>
    <p:extLst>
      <p:ext uri="{BB962C8B-B14F-4D97-AF65-F5344CB8AC3E}">
        <p14:creationId xmlns:p14="http://schemas.microsoft.com/office/powerpoint/2010/main" val="309601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439" y="4535756"/>
            <a:ext cx="1487491" cy="52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5125995" y="4016210"/>
            <a:ext cx="6415216" cy="51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474267" y="2660072"/>
            <a:ext cx="11277851" cy="40235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In some cases, though, you'll want to be able to change the value of the variable in the calling method from the called method. 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To do that, you can pass the argument by reference using the ref or out keyword as shown in the next slide.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An argument passed using the ref keyword must be defined in the calling method before getting passed to the called method.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dirty="0"/>
              <a:t>Pass arguments</a:t>
            </a:r>
            <a:br>
              <a:rPr lang="en-IE" dirty="0"/>
            </a:br>
            <a:r>
              <a:rPr lang="en-IE" dirty="0"/>
              <a:t>by reference </a:t>
            </a:r>
          </a:p>
        </p:txBody>
      </p:sp>
    </p:spTree>
    <p:extLst>
      <p:ext uri="{BB962C8B-B14F-4D97-AF65-F5344CB8AC3E}">
        <p14:creationId xmlns:p14="http://schemas.microsoft.com/office/powerpoint/2010/main" val="216067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9A39F-4711-4C87-94B8-927D0E10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E21821-6B5A-44A1-B84D-D8F74732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4" y="2289175"/>
            <a:ext cx="10856071" cy="4006850"/>
          </a:xfrm>
        </p:spPr>
        <p:txBody>
          <a:bodyPr>
            <a:normAutofit/>
          </a:bodyPr>
          <a:lstStyle/>
          <a:p>
            <a:r>
              <a:rPr lang="en-IE" sz="2000" dirty="0"/>
              <a:t>To use a </a:t>
            </a:r>
            <a:r>
              <a:rPr lang="en-IE" sz="2000" dirty="0">
                <a:highlight>
                  <a:srgbClr val="00FF00"/>
                </a:highlight>
              </a:rPr>
              <a:t>ref</a:t>
            </a:r>
            <a:r>
              <a:rPr lang="en-IE" sz="2000" dirty="0"/>
              <a:t> parameter, both the </a:t>
            </a:r>
            <a:r>
              <a:rPr lang="en-IE" sz="2000" dirty="0">
                <a:highlight>
                  <a:srgbClr val="FFFF00"/>
                </a:highlight>
              </a:rPr>
              <a:t>method definition </a:t>
            </a:r>
            <a:r>
              <a:rPr lang="en-IE" sz="2000" dirty="0"/>
              <a:t>and the </a:t>
            </a:r>
            <a:r>
              <a:rPr lang="en-IE" sz="2000" dirty="0">
                <a:highlight>
                  <a:srgbClr val="FFFF00"/>
                </a:highlight>
              </a:rPr>
              <a:t>calling</a:t>
            </a:r>
            <a:r>
              <a:rPr lang="en-IE" sz="2000" dirty="0"/>
              <a:t> </a:t>
            </a:r>
            <a:r>
              <a:rPr lang="en-IE" sz="2000" dirty="0">
                <a:highlight>
                  <a:srgbClr val="FFFF00"/>
                </a:highlight>
              </a:rPr>
              <a:t>method</a:t>
            </a:r>
            <a:r>
              <a:rPr lang="en-IE" sz="2000" dirty="0"/>
              <a:t> must explicitly use the </a:t>
            </a:r>
            <a:r>
              <a:rPr lang="en-IE" sz="2000" dirty="0">
                <a:highlight>
                  <a:srgbClr val="00FF00"/>
                </a:highlight>
              </a:rPr>
              <a:t>ref</a:t>
            </a:r>
            <a:r>
              <a:rPr lang="en-IE" sz="2000" dirty="0"/>
              <a:t> keyword, as shown in the following example.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2371E1-DE64-46A6-8996-91579DB0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82" y="3554422"/>
            <a:ext cx="4960218" cy="31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xmlns="" id="{989D94C7-954A-41D0-90EA-DA55E98D8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27">
            <a:extLst>
              <a:ext uri="{FF2B5EF4-FFF2-40B4-BE49-F238E27FC236}">
                <a16:creationId xmlns:a16="http://schemas.microsoft.com/office/drawing/2014/main" xmlns="" id="{83973CA2-16B1-4493-A4A0-8171D5662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23F10E68-A34A-4F1E-A22B-96D33CB6C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851EAF1-3F55-4EAD-8C72-DC39CBAF6E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E38259B4-2878-484A-88A1-E9C779E642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7100728" y="402165"/>
              <a:ext cx="4667937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2A198A4A-FCFE-4418-B8C3-CF691E451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368624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C2C4471B-4EDB-4B18-8705-CF0DE44FA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459735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FC4C95A0-E27A-42CA-BD4C-B899E6DA52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9C6CA-2C8D-45E0-8B39-24DE8E84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970935"/>
          </a:xfrm>
        </p:spPr>
        <p:txBody>
          <a:bodyPr>
            <a:normAutofit/>
          </a:bodyPr>
          <a:lstStyle/>
          <a:p>
            <a:r>
              <a:rPr lang="en-IE" dirty="0"/>
              <a:t>out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E3732-7157-4D2E-88A2-789CAC74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600200"/>
            <a:ext cx="5283359" cy="4630275"/>
          </a:xfrm>
        </p:spPr>
        <p:txBody>
          <a:bodyPr anchor="ctr">
            <a:normAutofit fontScale="92500"/>
          </a:bodyPr>
          <a:lstStyle/>
          <a:p>
            <a:r>
              <a:rPr lang="en-IE" sz="1600" dirty="0">
                <a:solidFill>
                  <a:schemeClr val="bg1"/>
                </a:solidFill>
              </a:rPr>
              <a:t>The out keyword causes arguments to be passed by reference. </a:t>
            </a:r>
          </a:p>
          <a:p>
            <a:r>
              <a:rPr lang="en-IE" sz="1600" dirty="0">
                <a:solidFill>
                  <a:schemeClr val="bg1"/>
                </a:solidFill>
              </a:rPr>
              <a:t>It is like the ref keyword, except that ref requires that the variable be initialized before it is passed.</a:t>
            </a:r>
          </a:p>
          <a:p>
            <a:r>
              <a:rPr lang="en-IE" sz="1600" dirty="0">
                <a:solidFill>
                  <a:schemeClr val="bg1"/>
                </a:solidFill>
              </a:rPr>
              <a:t>To use an out parameter, both the method definition and the calling method must explicitly use the out keyword.</a:t>
            </a:r>
          </a:p>
          <a:p>
            <a:r>
              <a:rPr lang="en-IE" sz="1600" dirty="0">
                <a:solidFill>
                  <a:schemeClr val="bg1"/>
                </a:solidFill>
              </a:rPr>
              <a:t>Variables passed as out arguments do not have to be initialized before being passed in a method call. However, the called method is required to assign a value before the method returns.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xmlns="" id="{0A723092-BE01-4D85-BD31-01F968405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CCC3AB-9E59-4BBF-A174-7205C117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7" y="1954272"/>
            <a:ext cx="5693788" cy="31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8E27AD-50EC-4B43-A792-0779195F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Declaring out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A73F7-D8DF-4AAE-8D3B-6C323456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2603500"/>
            <a:ext cx="10633435" cy="3919848"/>
          </a:xfrm>
        </p:spPr>
        <p:txBody>
          <a:bodyPr>
            <a:normAutofit/>
          </a:bodyPr>
          <a:lstStyle/>
          <a:p>
            <a:r>
              <a:rPr lang="en-IE" sz="2400" dirty="0"/>
              <a:t>Declaring a method with out arguments is useful when you want a method to return multiple values.</a:t>
            </a:r>
          </a:p>
          <a:p>
            <a:r>
              <a:rPr lang="en-IE" sz="2400" dirty="0"/>
              <a:t> The following example uses out to return three variables with a single method call. </a:t>
            </a:r>
          </a:p>
          <a:p>
            <a:r>
              <a:rPr lang="en-IE" sz="2400" dirty="0"/>
              <a:t>Note that the third argument is assigned to null. </a:t>
            </a:r>
          </a:p>
        </p:txBody>
      </p:sp>
    </p:spTree>
    <p:extLst>
      <p:ext uri="{BB962C8B-B14F-4D97-AF65-F5344CB8AC3E}">
        <p14:creationId xmlns:p14="http://schemas.microsoft.com/office/powerpoint/2010/main" val="368394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64CDA4-8F64-44C8-AF0B-EA07378F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7" y="591974"/>
            <a:ext cx="9169678" cy="61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571501" y="2504208"/>
            <a:ext cx="11031614" cy="418067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E" sz="2800" dirty="0"/>
              <a:t>In general, it's </a:t>
            </a:r>
            <a:r>
              <a:rPr lang="en-IE" sz="2800" b="1" dirty="0">
                <a:solidFill>
                  <a:schemeClr val="tx2">
                    <a:lumMod val="75000"/>
                  </a:schemeClr>
                </a:solidFill>
              </a:rPr>
              <a:t>better to pass arguments by value </a:t>
            </a:r>
            <a:r>
              <a:rPr lang="en-IE" sz="2800" dirty="0"/>
              <a:t>instead of by reference. That way, the data in the calling method can't be changed by the called method.</a:t>
            </a:r>
          </a:p>
          <a:p>
            <a:pPr lvl="0">
              <a:lnSpc>
                <a:spcPct val="150000"/>
              </a:lnSpc>
            </a:pPr>
            <a:r>
              <a:rPr lang="en-IE" sz="2800" dirty="0"/>
              <a:t>In addition, it's a </a:t>
            </a:r>
            <a:r>
              <a:rPr lang="en-IE" sz="2800" dirty="0">
                <a:solidFill>
                  <a:schemeClr val="tx2">
                    <a:lumMod val="75000"/>
                  </a:schemeClr>
                </a:solidFill>
              </a:rPr>
              <a:t>good coding practice </a:t>
            </a:r>
            <a:r>
              <a:rPr lang="en-IE" sz="2800" dirty="0"/>
              <a:t>to always initialize variables, in which case you can </a:t>
            </a:r>
            <a:r>
              <a:rPr lang="en-IE" sz="2800" b="1" dirty="0">
                <a:solidFill>
                  <a:schemeClr val="tx2">
                    <a:lumMod val="75000"/>
                  </a:schemeClr>
                </a:solidFill>
              </a:rPr>
              <a:t>use the ref keyword </a:t>
            </a:r>
            <a:r>
              <a:rPr lang="en-IE" sz="2800" dirty="0"/>
              <a:t>instead of the out keyword.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Which is better – Pass by Value/Reference &amp; out/ref</a:t>
            </a:r>
          </a:p>
        </p:txBody>
      </p:sp>
    </p:spTree>
    <p:extLst>
      <p:ext uri="{BB962C8B-B14F-4D97-AF65-F5344CB8AC3E}">
        <p14:creationId xmlns:p14="http://schemas.microsoft.com/office/powerpoint/2010/main" val="1474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94855" y="2379518"/>
            <a:ext cx="11533909" cy="4177396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</a:pPr>
            <a:r>
              <a:rPr lang="en-IE" sz="2000" dirty="0"/>
              <a:t>After the access modifier, you code the </a:t>
            </a:r>
            <a:r>
              <a:rPr lang="en-IE" sz="2000" b="1" dirty="0">
                <a:solidFill>
                  <a:schemeClr val="tx2">
                    <a:lumMod val="75000"/>
                  </a:schemeClr>
                </a:solidFill>
              </a:rPr>
              <a:t>return type </a:t>
            </a:r>
            <a:r>
              <a:rPr lang="en-IE" sz="2000" dirty="0"/>
              <a:t>for the method, which identifies the </a:t>
            </a:r>
            <a:r>
              <a:rPr lang="en-IE" sz="2000" b="1" dirty="0">
                <a:solidFill>
                  <a:schemeClr val="tx2">
                    <a:lumMod val="75000"/>
                  </a:schemeClr>
                </a:solidFill>
              </a:rPr>
              <a:t>type of data that the method returns.</a:t>
            </a:r>
          </a:p>
          <a:p>
            <a:pPr lvl="0">
              <a:lnSpc>
                <a:spcPct val="160000"/>
              </a:lnSpc>
            </a:pPr>
            <a:r>
              <a:rPr lang="en-IE" sz="2000" dirty="0"/>
              <a:t> Then, within the method, you must code a </a:t>
            </a:r>
            <a:r>
              <a:rPr lang="en-IE" sz="2000" b="1" dirty="0">
                <a:solidFill>
                  <a:schemeClr val="tx2">
                    <a:lumMod val="75000"/>
                  </a:schemeClr>
                </a:solidFill>
              </a:rPr>
              <a:t>return statement </a:t>
            </a:r>
            <a:r>
              <a:rPr lang="en-IE" sz="2000" dirty="0"/>
              <a:t>that identifies the value to be returned. This value must correspond to the data type that's specified as the return type.</a:t>
            </a:r>
          </a:p>
          <a:p>
            <a:pPr lvl="0">
              <a:lnSpc>
                <a:spcPct val="160000"/>
              </a:lnSpc>
            </a:pPr>
            <a:r>
              <a:rPr lang="en-IE" sz="2000" dirty="0"/>
              <a:t>If the </a:t>
            </a:r>
            <a:r>
              <a:rPr lang="en-IE" sz="2000" b="1" dirty="0">
                <a:solidFill>
                  <a:schemeClr val="tx2">
                    <a:lumMod val="75000"/>
                  </a:schemeClr>
                </a:solidFill>
              </a:rPr>
              <a:t>method doesn't return any data, you code the void keyword </a:t>
            </a:r>
            <a:r>
              <a:rPr lang="en-IE" sz="2000" dirty="0"/>
              <a:t>as the return type. Then, you don't code a return statement.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dirty="0"/>
              <a:t>How to code methods</a:t>
            </a:r>
          </a:p>
        </p:txBody>
      </p:sp>
    </p:spTree>
    <p:extLst>
      <p:ext uri="{BB962C8B-B14F-4D97-AF65-F5344CB8AC3E}">
        <p14:creationId xmlns:p14="http://schemas.microsoft.com/office/powerpoint/2010/main" val="2479812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1024985" y="2673010"/>
            <a:ext cx="10400576" cy="494377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E" sz="2800" dirty="0"/>
              <a:t>To refactor the code, you just </a:t>
            </a:r>
            <a:r>
              <a:rPr lang="en-IE" sz="2800" b="1" dirty="0">
                <a:solidFill>
                  <a:srgbClr val="C00000"/>
                </a:solidFill>
              </a:rPr>
              <a:t>select the code you want to create a method from</a:t>
            </a:r>
            <a:r>
              <a:rPr lang="en-IE" sz="2800" dirty="0"/>
              <a:t>, right -click on the selected code, choose the </a:t>
            </a:r>
            <a:r>
              <a:rPr lang="en-IE" sz="2800" b="1" dirty="0">
                <a:solidFill>
                  <a:srgbClr val="C00000"/>
                </a:solidFill>
              </a:rPr>
              <a:t>Extract Method command from the Refactor submenu</a:t>
            </a:r>
            <a:r>
              <a:rPr lang="en-IE" sz="2800" dirty="0"/>
              <a:t>, and enter a name for the new method.</a:t>
            </a:r>
          </a:p>
          <a:p>
            <a:pPr lvl="0"/>
            <a:endParaRPr lang="en-IE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154954" y="1225118"/>
            <a:ext cx="8761413" cy="451282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50000"/>
              </a:lnSpc>
            </a:pPr>
            <a:r>
              <a:rPr lang="en-IE" sz="3600" dirty="0"/>
              <a:t>How to use refactoring to create a new method and its calling statement</a:t>
            </a:r>
            <a:r>
              <a:rPr lang="en-IE" sz="2900" dirty="0"/>
              <a:t/>
            </a:r>
            <a:br>
              <a:rPr lang="en-IE" sz="2900" dirty="0"/>
            </a:br>
            <a:endParaRPr lang="en-IE" sz="2900" dirty="0"/>
          </a:p>
        </p:txBody>
      </p:sp>
      <p:sp>
        <p:nvSpPr>
          <p:cNvPr id="4" name="Rectangle 3"/>
          <p:cNvSpPr/>
          <p:nvPr/>
        </p:nvSpPr>
        <p:spPr>
          <a:xfrm>
            <a:off x="5977219" y="3244337"/>
            <a:ext cx="237570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7219" y="3244337"/>
            <a:ext cx="237570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>
                <a:solidFill>
                  <a:srgbClr val="000000"/>
                </a:solidFill>
                <a:latin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8754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615949" cy="67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0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" y="675409"/>
            <a:ext cx="11999083" cy="6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654627" y="2535382"/>
            <a:ext cx="9834955" cy="40215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In this figure, you can see that refactoring creates both a call statement and a new method named </a:t>
            </a:r>
            <a:r>
              <a:rPr lang="en-IE" sz="2400" dirty="0" err="1"/>
              <a:t>CalculateFutureValue</a:t>
            </a:r>
            <a:r>
              <a:rPr lang="en-IE" sz="24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The only significant difference between this method and the </a:t>
            </a:r>
            <a:r>
              <a:rPr lang="en-IE" sz="2400" dirty="0" err="1"/>
              <a:t>CalculateFutureValue</a:t>
            </a:r>
            <a:r>
              <a:rPr lang="en-IE" sz="2400" dirty="0"/>
              <a:t> method in slide 1</a:t>
            </a:r>
            <a:r>
              <a:rPr lang="ga-IE" sz="2400" dirty="0"/>
              <a:t>2</a:t>
            </a:r>
            <a:r>
              <a:rPr lang="en-IE" sz="2400" dirty="0"/>
              <a:t>, is that the refactored method includes the static keyword.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sz="3600" dirty="0"/>
              <a:t>How to use refactoring to create a new method and its calling statement</a:t>
            </a:r>
          </a:p>
        </p:txBody>
      </p:sp>
    </p:spTree>
    <p:extLst>
      <p:ext uri="{BB962C8B-B14F-4D97-AF65-F5344CB8AC3E}">
        <p14:creationId xmlns:p14="http://schemas.microsoft.com/office/powerpoint/2010/main" val="32926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457200" y="2400300"/>
            <a:ext cx="11346873" cy="3989636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After the return type, you code the name of the method. In most cases, you'll give the method a name that indicates the action it performs.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A common coding convention is to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start each method name with a verb</a:t>
            </a:r>
            <a:r>
              <a:rPr lang="en-IE" sz="2400" dirty="0"/>
              <a:t>. Example : </a:t>
            </a:r>
            <a:r>
              <a:rPr lang="en-IE" sz="2400" dirty="0" err="1"/>
              <a:t>DisableButtons</a:t>
            </a:r>
            <a:r>
              <a:rPr lang="en-IE" sz="2400" dirty="0"/>
              <a:t>, </a:t>
            </a:r>
            <a:r>
              <a:rPr lang="en-IE" sz="2400" dirty="0" err="1"/>
              <a:t>GetDiscountPercent</a:t>
            </a:r>
            <a:r>
              <a:rPr lang="en-IE" sz="2400" dirty="0"/>
              <a:t>, and </a:t>
            </a:r>
            <a:r>
              <a:rPr lang="en-IE" sz="2400" dirty="0" err="1"/>
              <a:t>CalculateFutureValue</a:t>
            </a:r>
            <a:r>
              <a:rPr lang="en-IE" sz="24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After the method name, you code a set of parentheses. </a:t>
            </a:r>
            <a:r>
              <a:rPr lang="en-IE" sz="2400" b="1" dirty="0">
                <a:solidFill>
                  <a:schemeClr val="tx2">
                    <a:lumMod val="75000"/>
                  </a:schemeClr>
                </a:solidFill>
              </a:rPr>
              <a:t>Within the parentheses, you declare the parameters that are required by the method. This is known as the </a:t>
            </a:r>
            <a:r>
              <a:rPr lang="en-IE" sz="2400" b="1" dirty="0">
                <a:solidFill>
                  <a:srgbClr val="00B0F0"/>
                </a:solidFill>
              </a:rPr>
              <a:t>parameter list</a:t>
            </a:r>
          </a:p>
          <a:p>
            <a:pPr lvl="0"/>
            <a:endParaRPr lang="en-IE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dirty="0"/>
              <a:t>How to code methods</a:t>
            </a:r>
          </a:p>
        </p:txBody>
      </p:sp>
    </p:spTree>
    <p:extLst>
      <p:ext uri="{BB962C8B-B14F-4D97-AF65-F5344CB8AC3E}">
        <p14:creationId xmlns:p14="http://schemas.microsoft.com/office/powerpoint/2010/main" val="271920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159798" y="459192"/>
            <a:ext cx="11878322" cy="6207938"/>
          </a:xfrm>
        </p:spPr>
      </p:pic>
    </p:spTree>
    <p:extLst>
      <p:ext uri="{BB962C8B-B14F-4D97-AF65-F5344CB8AC3E}">
        <p14:creationId xmlns:p14="http://schemas.microsoft.com/office/powerpoint/2010/main" val="107340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473868" y="445761"/>
            <a:ext cx="11120369" cy="5830752"/>
          </a:xfrm>
        </p:spPr>
      </p:pic>
    </p:spTree>
    <p:extLst>
      <p:ext uri="{BB962C8B-B14F-4D97-AF65-F5344CB8AC3E}">
        <p14:creationId xmlns:p14="http://schemas.microsoft.com/office/powerpoint/2010/main" val="30577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8191" y="4623955"/>
            <a:ext cx="1724891" cy="32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1154954" y="2394204"/>
            <a:ext cx="9481992" cy="1700001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call methods</a:t>
            </a:r>
          </a:p>
        </p:txBody>
      </p:sp>
      <p:sp>
        <p:nvSpPr>
          <p:cNvPr id="4" name="Rectangle 4"/>
          <p:cNvSpPr/>
          <p:nvPr/>
        </p:nvSpPr>
        <p:spPr>
          <a:xfrm>
            <a:off x="874254" y="4384161"/>
            <a:ext cx="10168128" cy="230832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400" dirty="0">
                <a:solidFill>
                  <a:srgbClr val="000000"/>
                </a:solidFill>
                <a:latin typeface="Calibri"/>
              </a:rPr>
              <a:t>To start, you can type the </a:t>
            </a:r>
            <a:r>
              <a:rPr lang="en-IE" sz="2400" b="1" dirty="0">
                <a:solidFill>
                  <a:schemeClr val="accent2"/>
                </a:solidFill>
                <a:latin typeface="Calibri"/>
              </a:rPr>
              <a:t>optional</a:t>
            </a:r>
            <a:r>
              <a:rPr lang="en-IE" sz="2400" dirty="0">
                <a:solidFill>
                  <a:srgbClr val="000000"/>
                </a:solidFill>
                <a:latin typeface="Calibri"/>
              </a:rPr>
              <a:t> this keyword to specify that the method that's being called is in the current class, followed by the dot operator and the method name. </a:t>
            </a:r>
          </a:p>
          <a:p>
            <a:pPr defTabSz="91440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400" dirty="0">
                <a:solidFill>
                  <a:srgbClr val="000000"/>
                </a:solidFill>
                <a:latin typeface="Calibri"/>
              </a:rPr>
              <a:t>Otherwise, you just code the method name and the current class is assumed.</a:t>
            </a:r>
          </a:p>
        </p:txBody>
      </p:sp>
    </p:spTree>
    <p:extLst>
      <p:ext uri="{BB962C8B-B14F-4D97-AF65-F5344CB8AC3E}">
        <p14:creationId xmlns:p14="http://schemas.microsoft.com/office/powerpoint/2010/main" val="159342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1516362" y="2419148"/>
            <a:ext cx="8653369" cy="3973790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call methods</a:t>
            </a:r>
          </a:p>
        </p:txBody>
      </p:sp>
    </p:spTree>
    <p:extLst>
      <p:ext uri="{BB962C8B-B14F-4D97-AF65-F5344CB8AC3E}">
        <p14:creationId xmlns:p14="http://schemas.microsoft.com/office/powerpoint/2010/main" val="7561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1565664" y="2292121"/>
            <a:ext cx="8801502" cy="4434135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call methods</a:t>
            </a:r>
          </a:p>
        </p:txBody>
      </p:sp>
    </p:spTree>
    <p:extLst>
      <p:ext uri="{BB962C8B-B14F-4D97-AF65-F5344CB8AC3E}">
        <p14:creationId xmlns:p14="http://schemas.microsoft.com/office/powerpoint/2010/main" val="3458528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1363</Words>
  <Application>Microsoft Office PowerPoint</Application>
  <PresentationFormat>Widescreen</PresentationFormat>
  <Paragraphs>96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Wingdings</vt:lpstr>
      <vt:lpstr>Wingdings 3</vt:lpstr>
      <vt:lpstr>Ion Boardroom</vt:lpstr>
      <vt:lpstr>coding and calling methods </vt:lpstr>
      <vt:lpstr>Syntax -method</vt:lpstr>
      <vt:lpstr>How to code methods</vt:lpstr>
      <vt:lpstr>How to code methods</vt:lpstr>
      <vt:lpstr>PowerPoint Presentation</vt:lpstr>
      <vt:lpstr>PowerPoint Presentation</vt:lpstr>
      <vt:lpstr>How to call methods</vt:lpstr>
      <vt:lpstr>How to call methods</vt:lpstr>
      <vt:lpstr>How to call methods</vt:lpstr>
      <vt:lpstr>How to call methods</vt:lpstr>
      <vt:lpstr>Optional parameters </vt:lpstr>
      <vt:lpstr>Optional Parameters</vt:lpstr>
      <vt:lpstr>Optional Parameters</vt:lpstr>
      <vt:lpstr>PowerPoint Presentation</vt:lpstr>
      <vt:lpstr>PowerPoint Presentation</vt:lpstr>
      <vt:lpstr>PowerPoint Presentation</vt:lpstr>
      <vt:lpstr>How to use optional parameters</vt:lpstr>
      <vt:lpstr>PowerPoint Presentation</vt:lpstr>
      <vt:lpstr>PowerPoint Presentation</vt:lpstr>
      <vt:lpstr>How to pass arguments by name </vt:lpstr>
      <vt:lpstr>PowerPoint Presentation</vt:lpstr>
      <vt:lpstr>PowerPoint Presentation</vt:lpstr>
      <vt:lpstr> Passing arguments by reference and by value </vt:lpstr>
      <vt:lpstr>Pass arguments by reference </vt:lpstr>
      <vt:lpstr>ref parameter</vt:lpstr>
      <vt:lpstr>out keyword</vt:lpstr>
      <vt:lpstr>Declaring out arguments</vt:lpstr>
      <vt:lpstr>PowerPoint Presentation</vt:lpstr>
      <vt:lpstr>Which is better – Pass by Value/Reference &amp; out/ref</vt:lpstr>
      <vt:lpstr>How to use refactoring to create a new method and its calling statement </vt:lpstr>
      <vt:lpstr>PowerPoint Presentation</vt:lpstr>
      <vt:lpstr>PowerPoint Presentation</vt:lpstr>
      <vt:lpstr>How to use refactoring to create a new method and its calling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and calling methods</dc:title>
  <dc:creator>Angela Richard</dc:creator>
  <cp:lastModifiedBy>COB Tutor</cp:lastModifiedBy>
  <cp:revision>7</cp:revision>
  <dcterms:created xsi:type="dcterms:W3CDTF">2019-02-24T19:16:27Z</dcterms:created>
  <dcterms:modified xsi:type="dcterms:W3CDTF">2019-02-25T08:37:31Z</dcterms:modified>
</cp:coreProperties>
</file>