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258" r:id="rId5"/>
    <p:sldId id="260" r:id="rId6"/>
    <p:sldId id="259" r:id="rId7"/>
    <p:sldId id="262" r:id="rId8"/>
    <p:sldId id="263" r:id="rId9"/>
    <p:sldId id="261" r:id="rId10"/>
    <p:sldId id="265" r:id="rId11"/>
    <p:sldId id="264" r:id="rId12"/>
    <p:sldId id="266" r:id="rId13"/>
    <p:sldId id="268" r:id="rId14"/>
    <p:sldId id="269" r:id="rId15"/>
    <p:sldId id="294" r:id="rId16"/>
    <p:sldId id="295" r:id="rId17"/>
    <p:sldId id="296" r:id="rId18"/>
    <p:sldId id="267" r:id="rId19"/>
    <p:sldId id="271" r:id="rId20"/>
    <p:sldId id="272" r:id="rId21"/>
    <p:sldId id="270" r:id="rId22"/>
    <p:sldId id="274" r:id="rId23"/>
    <p:sldId id="275" r:id="rId24"/>
    <p:sldId id="297" r:id="rId25"/>
    <p:sldId id="298" r:id="rId26"/>
    <p:sldId id="299" r:id="rId27"/>
    <p:sldId id="276" r:id="rId28"/>
    <p:sldId id="277" r:id="rId29"/>
    <p:sldId id="279" r:id="rId30"/>
    <p:sldId id="303" r:id="rId31"/>
    <p:sldId id="301" r:id="rId32"/>
    <p:sldId id="302" r:id="rId33"/>
    <p:sldId id="300" r:id="rId34"/>
    <p:sldId id="304" r:id="rId35"/>
    <p:sldId id="273" r:id="rId36"/>
    <p:sldId id="280" r:id="rId37"/>
    <p:sldId id="278" r:id="rId38"/>
    <p:sldId id="282" r:id="rId39"/>
    <p:sldId id="281" r:id="rId40"/>
    <p:sldId id="283" r:id="rId41"/>
    <p:sldId id="287" r:id="rId42"/>
    <p:sldId id="284" r:id="rId43"/>
    <p:sldId id="288" r:id="rId44"/>
    <p:sldId id="285" r:id="rId45"/>
    <p:sldId id="289" r:id="rId46"/>
    <p:sldId id="293"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774420" y="802294"/>
            <a:ext cx="8637074" cy="2920712"/>
          </a:xfrm>
        </p:spPr>
        <p:txBody>
          <a:bodyPr bIns="0" anchor="b"/>
          <a:lstStyle>
            <a:lvl1pPr>
              <a:defRPr sz="6600"/>
            </a:lvl1pPr>
          </a:lstStyle>
          <a:p>
            <a:pPr lvl="0"/>
            <a:r>
              <a:rPr lang="en-US"/>
              <a:t>Click to edit Master title style</a:t>
            </a:r>
          </a:p>
        </p:txBody>
      </p:sp>
      <p:sp>
        <p:nvSpPr>
          <p:cNvPr id="3" name="Subtitle 2"/>
          <p:cNvSpPr txBox="1">
            <a:spLocks noGrp="1"/>
          </p:cNvSpPr>
          <p:nvPr>
            <p:ph type="subTitle" idx="1"/>
          </p:nvPr>
        </p:nvSpPr>
        <p:spPr>
          <a:xfrm>
            <a:off x="1774420" y="3724076"/>
            <a:ext cx="8637074" cy="977621"/>
          </a:xfrm>
        </p:spPr>
        <p:txBody>
          <a:bodyPr tIns="91440" bIns="91440" anchorCtr="1"/>
          <a:lstStyle>
            <a:lvl1pPr marL="0" indent="0" algn="ctr">
              <a:buNone/>
              <a:defRPr sz="1800" cap="all"/>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BFCBAC66-3E7F-4005-A5BE-C27457C83E7B}"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a:xfrm>
            <a:off x="476832" y="798975"/>
            <a:ext cx="811017" cy="503578"/>
          </a:xfrm>
        </p:spPr>
        <p:txBody>
          <a:bodyPr/>
          <a:lstStyle>
            <a:lvl1pPr>
              <a:defRPr/>
            </a:lvl1pPr>
          </a:lstStyle>
          <a:p>
            <a:pPr lvl="0"/>
            <a:fld id="{FB1CEF61-7A63-4B82-92D6-EF015AB1599F}" type="slidenum">
              <a:t>‹#›</a:t>
            </a:fld>
            <a:endParaRPr lang="en-US"/>
          </a:p>
        </p:txBody>
      </p:sp>
    </p:spTree>
    <p:extLst>
      <p:ext uri="{BB962C8B-B14F-4D97-AF65-F5344CB8AC3E}">
        <p14:creationId xmlns:p14="http://schemas.microsoft.com/office/powerpoint/2010/main" val="26315710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33ED7F9-57B9-45D6-819B-62FB0FAE22FE}"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B783FB1-C4FB-4E5D-AE1B-E4560E00BFE2}" type="slidenum">
              <a:t>‹#›</a:t>
            </a:fld>
            <a:endParaRPr lang="en-US"/>
          </a:p>
        </p:txBody>
      </p:sp>
    </p:spTree>
    <p:extLst>
      <p:ext uri="{BB962C8B-B14F-4D97-AF65-F5344CB8AC3E}">
        <p14:creationId xmlns:p14="http://schemas.microsoft.com/office/powerpoint/2010/main" val="415307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9127056" y="798975"/>
            <a:ext cx="1615744" cy="4659892"/>
          </a:xfrm>
        </p:spPr>
        <p:txBody>
          <a:bodyPr vert="eaVert" anchorCtr="0"/>
          <a:lstStyle>
            <a:lvl1pPr algn="l">
              <a:defRPr/>
            </a:lvl1pPr>
          </a:lstStyle>
          <a:p>
            <a:pPr lvl="0"/>
            <a:r>
              <a:rPr lang="en-US"/>
              <a:t>Click to edit Master title style</a:t>
            </a:r>
          </a:p>
        </p:txBody>
      </p:sp>
      <p:sp>
        <p:nvSpPr>
          <p:cNvPr id="3" name="Vertical Text Placeholder 2"/>
          <p:cNvSpPr txBox="1">
            <a:spLocks noGrp="1"/>
          </p:cNvSpPr>
          <p:nvPr>
            <p:ph type="body" orient="vert" idx="1"/>
          </p:nvPr>
        </p:nvSpPr>
        <p:spPr>
          <a:xfrm>
            <a:off x="1444669" y="798975"/>
            <a:ext cx="7518654" cy="465989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06CC9B90-AEED-47F2-8413-DAA0EF85B22E}"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632AD15F-CDB1-4978-A0F9-F7636EE6E678}" type="slidenum">
              <a:t>‹#›</a:t>
            </a:fld>
            <a:endParaRPr lang="en-US"/>
          </a:p>
        </p:txBody>
      </p:sp>
    </p:spTree>
    <p:extLst>
      <p:ext uri="{BB962C8B-B14F-4D97-AF65-F5344CB8AC3E}">
        <p14:creationId xmlns:p14="http://schemas.microsoft.com/office/powerpoint/2010/main" val="38359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sz="3600" b="1"/>
            </a:lvl1pPr>
          </a:lstStyle>
          <a:p>
            <a:pPr lvl="0"/>
            <a:r>
              <a:rPr lang="en-US"/>
              <a:t>Click to edit Master title style</a:t>
            </a:r>
          </a:p>
        </p:txBody>
      </p:sp>
      <p:sp>
        <p:nvSpPr>
          <p:cNvPr id="3" name="Content Placeholder 2"/>
          <p:cNvSpPr txBox="1">
            <a:spLocks noGrp="1"/>
          </p:cNvSpPr>
          <p:nvPr>
            <p:ph idx="1"/>
          </p:nvPr>
        </p:nvSpPr>
        <p:spPr/>
        <p:txBody>
          <a:bodyPr/>
          <a:lstStyle>
            <a:lvl1pPr>
              <a:lnSpc>
                <a:spcPct val="150000"/>
              </a:lnSpc>
              <a:defRPr sz="3200"/>
            </a:lvl1pPr>
            <a:lvl2pPr>
              <a:lnSpc>
                <a:spcPct val="150000"/>
              </a:lnSpc>
              <a:defRPr sz="2800">
                <a:solidFill>
                  <a:srgbClr val="00B0F0"/>
                </a:solidFill>
              </a:defRPr>
            </a:lvl2pPr>
            <a:lvl3pPr>
              <a:lnSpc>
                <a:spcPct val="150000"/>
              </a:lnSpc>
              <a:defRPr sz="2400"/>
            </a:lvl3pPr>
            <a:lvl4pPr>
              <a:lnSpc>
                <a:spcPct val="150000"/>
              </a:lnSpc>
              <a:defRPr sz="2000"/>
            </a:lvl4pPr>
            <a:lvl5pPr>
              <a:lnSpc>
                <a:spcPct val="15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B56E8108-79B5-4CC4-8199-8BD42F7D99EE}"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601EF16A-F0D9-4928-9F61-2AB6021610E1}" type="slidenum">
              <a:t>‹#›</a:t>
            </a:fld>
            <a:endParaRPr lang="en-US"/>
          </a:p>
        </p:txBody>
      </p:sp>
    </p:spTree>
    <p:extLst>
      <p:ext uri="{BB962C8B-B14F-4D97-AF65-F5344CB8AC3E}">
        <p14:creationId xmlns:p14="http://schemas.microsoft.com/office/powerpoint/2010/main" val="25626490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774420" y="1756132"/>
            <a:ext cx="8643155" cy="1969004"/>
          </a:xfrm>
        </p:spPr>
        <p:txBody>
          <a:bodyPr anchor="b"/>
          <a:lstStyle>
            <a:lvl1pPr>
              <a:defRPr sz="3600"/>
            </a:lvl1pPr>
          </a:lstStyle>
          <a:p>
            <a:pPr lvl="0"/>
            <a:r>
              <a:rPr lang="en-US"/>
              <a:t>Click to edit Master title style</a:t>
            </a:r>
          </a:p>
        </p:txBody>
      </p:sp>
      <p:sp>
        <p:nvSpPr>
          <p:cNvPr id="3" name="Text Placeholder 2"/>
          <p:cNvSpPr txBox="1">
            <a:spLocks noGrp="1"/>
          </p:cNvSpPr>
          <p:nvPr>
            <p:ph type="body" idx="1"/>
          </p:nvPr>
        </p:nvSpPr>
        <p:spPr>
          <a:xfrm>
            <a:off x="1774420" y="3725137"/>
            <a:ext cx="8643155" cy="1093988"/>
          </a:xfrm>
        </p:spPr>
        <p:txBody>
          <a:bodyPr tIns="91440" anchorCtr="1"/>
          <a:lstStyle>
            <a:lvl1pPr marL="0" indent="0" algn="ctr">
              <a:buNone/>
              <a:defRPr sz="1800"/>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B3FCD13B-8C2C-43D0-BED0-9D97939E3646}"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160472E-83C2-4616-A552-1F14B89C01C4}" type="slidenum">
              <a:t>‹#›</a:t>
            </a:fld>
            <a:endParaRPr lang="en-US"/>
          </a:p>
        </p:txBody>
      </p:sp>
    </p:spTree>
    <p:extLst>
      <p:ext uri="{BB962C8B-B14F-4D97-AF65-F5344CB8AC3E}">
        <p14:creationId xmlns:p14="http://schemas.microsoft.com/office/powerpoint/2010/main" val="108952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449214" y="804891"/>
            <a:ext cx="9293577" cy="1059304"/>
          </a:xfrm>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447330" y="2010875"/>
            <a:ext cx="4488652" cy="3448595"/>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254139" y="2017340"/>
            <a:ext cx="4488652" cy="344151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10464369-5E69-4647-945D-34E06F8BC52F}" type="datetime1">
              <a:rPr lang="en-US"/>
              <a:pPr lvl="0"/>
              <a:t>2/27/2019</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1745B21C-32C1-454B-9347-0DD01F2F8B0D}" type="slidenum">
              <a:t>‹#›</a:t>
            </a:fld>
            <a:endParaRPr lang="en-US"/>
          </a:p>
        </p:txBody>
      </p:sp>
    </p:spTree>
    <p:extLst>
      <p:ext uri="{BB962C8B-B14F-4D97-AF65-F5344CB8AC3E}">
        <p14:creationId xmlns:p14="http://schemas.microsoft.com/office/powerpoint/2010/main" val="101396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1447193" y="804159"/>
            <a:ext cx="9295607" cy="1056314"/>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447193" y="2019552"/>
            <a:ext cx="4488789" cy="801947"/>
          </a:xfrm>
        </p:spPr>
        <p:txBody>
          <a:bodyPr anchor="b"/>
          <a:lstStyle>
            <a:lvl1pPr marL="0" indent="0">
              <a:lnSpc>
                <a:spcPct val="100000"/>
              </a:lnSpc>
              <a:buNone/>
              <a:defRPr sz="2200" cap="all">
                <a:solidFill>
                  <a:srgbClr val="FB8C29"/>
                </a:solidFill>
              </a:defRPr>
            </a:lvl1pPr>
          </a:lstStyle>
          <a:p>
            <a:pPr lvl="0"/>
            <a:r>
              <a:rPr lang="en-US"/>
              <a:t>Edit Master text styles</a:t>
            </a:r>
          </a:p>
        </p:txBody>
      </p:sp>
      <p:sp>
        <p:nvSpPr>
          <p:cNvPr id="4" name="Content Placeholder 3"/>
          <p:cNvSpPr txBox="1">
            <a:spLocks noGrp="1"/>
          </p:cNvSpPr>
          <p:nvPr>
            <p:ph idx="2"/>
          </p:nvPr>
        </p:nvSpPr>
        <p:spPr>
          <a:xfrm>
            <a:off x="1447193" y="2824270"/>
            <a:ext cx="4488789" cy="264445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256023" y="2023000"/>
            <a:ext cx="4488789" cy="802239"/>
          </a:xfrm>
        </p:spPr>
        <p:txBody>
          <a:bodyPr anchor="b"/>
          <a:lstStyle>
            <a:lvl1pPr marL="0" indent="0">
              <a:lnSpc>
                <a:spcPct val="100000"/>
              </a:lnSpc>
              <a:buNone/>
              <a:defRPr sz="2200" cap="all">
                <a:solidFill>
                  <a:srgbClr val="FB8C29"/>
                </a:solidFill>
              </a:defRPr>
            </a:lvl1pPr>
          </a:lstStyle>
          <a:p>
            <a:pPr lvl="0"/>
            <a:r>
              <a:rPr lang="en-US"/>
              <a:t>Edit Master text styles</a:t>
            </a:r>
          </a:p>
        </p:txBody>
      </p:sp>
      <p:sp>
        <p:nvSpPr>
          <p:cNvPr id="6" name="Content Placeholder 5"/>
          <p:cNvSpPr txBox="1">
            <a:spLocks noGrp="1"/>
          </p:cNvSpPr>
          <p:nvPr>
            <p:ph idx="4"/>
          </p:nvPr>
        </p:nvSpPr>
        <p:spPr>
          <a:xfrm>
            <a:off x="6256023" y="2821490"/>
            <a:ext cx="4488789" cy="263736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9ACA3834-714F-41D2-AA16-FB5382EA345E}" type="datetime1">
              <a:rPr lang="en-US"/>
              <a:pPr lvl="0"/>
              <a:t>2/27/2019</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0D38AD85-8928-4752-B382-EF0837A2ED60}" type="slidenum">
              <a:t>‹#›</a:t>
            </a:fld>
            <a:endParaRPr lang="en-US"/>
          </a:p>
        </p:txBody>
      </p:sp>
    </p:spTree>
    <p:extLst>
      <p:ext uri="{BB962C8B-B14F-4D97-AF65-F5344CB8AC3E}">
        <p14:creationId xmlns:p14="http://schemas.microsoft.com/office/powerpoint/2010/main" val="398510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B3697245-D600-4C5C-85E7-337A8D6716DF}" type="datetime1">
              <a:rPr lang="en-US"/>
              <a:pPr lvl="0"/>
              <a:t>2/27/2019</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8A9C44CF-9B81-4B0C-9640-8913E8840A03}" type="slidenum">
              <a:t>‹#›</a:t>
            </a:fld>
            <a:endParaRPr lang="en-US"/>
          </a:p>
        </p:txBody>
      </p:sp>
    </p:spTree>
    <p:extLst>
      <p:ext uri="{BB962C8B-B14F-4D97-AF65-F5344CB8AC3E}">
        <p14:creationId xmlns:p14="http://schemas.microsoft.com/office/powerpoint/2010/main" val="26403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F52931D7-3068-497D-876E-821B332EAF23}" type="datetime1">
              <a:rPr lang="en-US"/>
              <a:pPr lvl="0"/>
              <a:t>2/27/2019</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55BB52FD-86E3-4C48-A5F1-72FD830C60F9}" type="slidenum">
              <a:t>‹#›</a:t>
            </a:fld>
            <a:endParaRPr lang="en-US"/>
          </a:p>
        </p:txBody>
      </p:sp>
    </p:spTree>
    <p:extLst>
      <p:ext uri="{BB962C8B-B14F-4D97-AF65-F5344CB8AC3E}">
        <p14:creationId xmlns:p14="http://schemas.microsoft.com/office/powerpoint/2010/main" val="24965858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44669" y="798975"/>
            <a:ext cx="2961970" cy="2406517"/>
          </a:xfrm>
        </p:spPr>
        <p:txBody>
          <a:bodyPr anchor="b" anchorCtr="0"/>
          <a:lstStyle>
            <a:lvl1pPr algn="l">
              <a:defRPr sz="2400"/>
            </a:lvl1pPr>
          </a:lstStyle>
          <a:p>
            <a:pPr lvl="0"/>
            <a:r>
              <a:rPr lang="en-US"/>
              <a:t>Click to edit Master title style</a:t>
            </a:r>
          </a:p>
        </p:txBody>
      </p:sp>
      <p:sp>
        <p:nvSpPr>
          <p:cNvPr id="3" name="Content Placeholder 2"/>
          <p:cNvSpPr txBox="1">
            <a:spLocks noGrp="1"/>
          </p:cNvSpPr>
          <p:nvPr>
            <p:ph idx="1"/>
          </p:nvPr>
        </p:nvSpPr>
        <p:spPr>
          <a:xfrm>
            <a:off x="4730328" y="798975"/>
            <a:ext cx="6012472" cy="4658822"/>
          </a:xfrm>
        </p:spPr>
        <p:txBody>
          <a:bodyPr anchor="ct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444669" y="3205493"/>
            <a:ext cx="2961970" cy="2248180"/>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68E68AF2-F8D3-4C63-A001-58C3F231BDEF}" type="datetime1">
              <a:rPr lang="en-US"/>
              <a:pPr lvl="0"/>
              <a:t>2/27/2019</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A2B1F52-49FD-4B9D-96D5-14984FF70601}" type="slidenum">
              <a:t>‹#›</a:t>
            </a:fld>
            <a:endParaRPr lang="en-US"/>
          </a:p>
        </p:txBody>
      </p:sp>
    </p:spTree>
    <p:extLst>
      <p:ext uri="{BB962C8B-B14F-4D97-AF65-F5344CB8AC3E}">
        <p14:creationId xmlns:p14="http://schemas.microsoft.com/office/powerpoint/2010/main" val="136931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 name="Group 8"/>
          <p:cNvGrpSpPr/>
          <p:nvPr/>
        </p:nvGrpSpPr>
        <p:grpSpPr>
          <a:xfrm>
            <a:off x="7477387" y="482172"/>
            <a:ext cx="4074529" cy="5149105"/>
            <a:chOff x="7477387" y="482172"/>
            <a:chExt cx="4074529" cy="5149105"/>
          </a:xfrm>
        </p:grpSpPr>
        <p:sp>
          <p:nvSpPr>
            <p:cNvPr id="3" name="Rectangle 17"/>
            <p:cNvSpPr/>
            <p:nvPr/>
          </p:nvSpPr>
          <p:spPr>
            <a:xfrm>
              <a:off x="7477387" y="482172"/>
              <a:ext cx="4074529" cy="5149105"/>
            </a:xfrm>
            <a:prstGeom prst="rect">
              <a:avLst/>
            </a:prstGeom>
            <a:blipFill>
              <a:blip r:embed="rId2">
                <a:alphaModFix amt="30000"/>
              </a:blip>
              <a:tile sx="100000" sy="100000" algn="ctr"/>
            </a:blipFill>
            <a:ln cap="flat">
              <a:noFill/>
              <a:prstDash val="solid"/>
            </a:ln>
            <a:effectLst>
              <a:outerShdw dist="228601" dir="4740049" algn="tl">
                <a:srgbClr val="000000">
                  <a:alpha val="34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4" name="Rectangle 18"/>
            <p:cNvSpPr/>
            <p:nvPr/>
          </p:nvSpPr>
          <p:spPr>
            <a:xfrm>
              <a:off x="7790450" y="812508"/>
              <a:ext cx="3450287" cy="4466450"/>
            </a:xfrm>
            <a:prstGeom prst="rect">
              <a:avLst/>
            </a:prstGeom>
            <a:gradFill>
              <a:gsLst>
                <a:gs pos="0">
                  <a:srgbClr val="DADADA"/>
                </a:gs>
                <a:gs pos="100000">
                  <a:srgbClr val="FFFFFE"/>
                </a:gs>
              </a:gsLst>
              <a:lin ang="16200000"/>
            </a:gradFill>
            <a:ln w="38103" cap="flat">
              <a:solidFill>
                <a:srgbClr val="3E352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grpSp>
      <p:sp>
        <p:nvSpPr>
          <p:cNvPr id="5" name="Title 1"/>
          <p:cNvSpPr txBox="1">
            <a:spLocks noGrp="1"/>
          </p:cNvSpPr>
          <p:nvPr>
            <p:ph type="title"/>
          </p:nvPr>
        </p:nvSpPr>
        <p:spPr>
          <a:xfrm>
            <a:off x="1451207" y="1129512"/>
            <a:ext cx="5532330" cy="1922297"/>
          </a:xfrm>
        </p:spPr>
        <p:txBody>
          <a:bodyPr anchor="b"/>
          <a:lstStyle>
            <a:lvl1pPr>
              <a:defRPr/>
            </a:lvl1pPr>
          </a:lstStyle>
          <a:p>
            <a:pPr lvl="0"/>
            <a:r>
              <a:rPr lang="en-US"/>
              <a:t>Click to edit Master title style</a:t>
            </a:r>
          </a:p>
        </p:txBody>
      </p:sp>
      <p:sp>
        <p:nvSpPr>
          <p:cNvPr id="6" name="Picture Placeholder 2"/>
          <p:cNvSpPr txBox="1">
            <a:spLocks noGrp="1"/>
          </p:cNvSpPr>
          <p:nvPr>
            <p:ph type="pic" idx="1"/>
          </p:nvPr>
        </p:nvSpPr>
        <p:spPr>
          <a:xfrm>
            <a:off x="8124389" y="1122544"/>
            <a:ext cx="2791169" cy="3866330"/>
          </a:xfrm>
          <a:solidFill>
            <a:srgbClr val="7F7F7F">
              <a:alpha val="80000"/>
            </a:srgbClr>
          </a:solidFill>
        </p:spPr>
        <p:txBody>
          <a:bodyPr anchorCtr="1"/>
          <a:lstStyle>
            <a:lvl1pPr algn="ctr">
              <a:defRPr sz="3200"/>
            </a:lvl1pPr>
          </a:lstStyle>
          <a:p>
            <a:pPr lvl="0"/>
            <a:r>
              <a:rPr lang="en-US"/>
              <a:t>Click icon to add picture</a:t>
            </a:r>
          </a:p>
        </p:txBody>
      </p:sp>
      <p:sp>
        <p:nvSpPr>
          <p:cNvPr id="7" name="Text Placeholder 3"/>
          <p:cNvSpPr txBox="1">
            <a:spLocks noGrp="1"/>
          </p:cNvSpPr>
          <p:nvPr>
            <p:ph type="body" idx="2"/>
          </p:nvPr>
        </p:nvSpPr>
        <p:spPr>
          <a:xfrm>
            <a:off x="1450329" y="3059600"/>
            <a:ext cx="5524402" cy="2090135"/>
          </a:xfrm>
        </p:spPr>
        <p:txBody>
          <a:bodyPr anchorCtr="1"/>
          <a:lstStyle>
            <a:lvl1pPr marL="0" indent="0" algn="ctr">
              <a:buNone/>
              <a:defRPr sz="1800"/>
            </a:lvl1pPr>
          </a:lstStyle>
          <a:p>
            <a:pPr lvl="0"/>
            <a:r>
              <a:rPr lang="en-US"/>
              <a:t>Edit Master text styles</a:t>
            </a:r>
          </a:p>
        </p:txBody>
      </p:sp>
      <p:sp>
        <p:nvSpPr>
          <p:cNvPr id="8" name="Date Placeholder 4"/>
          <p:cNvSpPr txBox="1">
            <a:spLocks noGrp="1"/>
          </p:cNvSpPr>
          <p:nvPr>
            <p:ph type="dt" sz="half" idx="7"/>
          </p:nvPr>
        </p:nvSpPr>
        <p:spPr>
          <a:xfrm>
            <a:off x="1447385" y="5469858"/>
            <a:ext cx="5527346" cy="320122"/>
          </a:xfrm>
        </p:spPr>
        <p:txBody>
          <a:bodyPr/>
          <a:lstStyle>
            <a:lvl1pPr algn="l">
              <a:defRPr/>
            </a:lvl1pPr>
          </a:lstStyle>
          <a:p>
            <a:pPr lvl="0"/>
            <a:fld id="{0BC7D71E-5DFE-4AE7-A847-2A5669E77E09}" type="datetime1">
              <a:rPr lang="en-US"/>
              <a:pPr lvl="0"/>
              <a:t>2/27/2019</a:t>
            </a:fld>
            <a:endParaRPr lang="en-US"/>
          </a:p>
        </p:txBody>
      </p:sp>
      <p:sp>
        <p:nvSpPr>
          <p:cNvPr id="9" name="Footer Placeholder 5"/>
          <p:cNvSpPr txBox="1">
            <a:spLocks noGrp="1"/>
          </p:cNvSpPr>
          <p:nvPr>
            <p:ph type="ftr" sz="quarter" idx="9"/>
          </p:nvPr>
        </p:nvSpPr>
        <p:spPr>
          <a:xfrm>
            <a:off x="1447385" y="318640"/>
            <a:ext cx="5541007" cy="320926"/>
          </a:xfrm>
        </p:spPr>
        <p:txBody>
          <a:bodyPr/>
          <a:lstStyle>
            <a:lvl1pPr>
              <a:defRPr/>
            </a:lvl1pPr>
          </a:lstStyle>
          <a:p>
            <a:pPr lvl="0"/>
            <a:endParaRPr lang="en-US"/>
          </a:p>
        </p:txBody>
      </p:sp>
      <p:sp>
        <p:nvSpPr>
          <p:cNvPr id="10" name="Slide Number Placeholder 6"/>
          <p:cNvSpPr txBox="1">
            <a:spLocks noGrp="1"/>
          </p:cNvSpPr>
          <p:nvPr>
            <p:ph type="sldNum" sz="quarter" idx="8"/>
          </p:nvPr>
        </p:nvSpPr>
        <p:spPr/>
        <p:txBody>
          <a:bodyPr/>
          <a:lstStyle>
            <a:lvl1pPr>
              <a:defRPr/>
            </a:lvl1pPr>
          </a:lstStyle>
          <a:p>
            <a:pPr lvl="0"/>
            <a:fld id="{61E118B8-68C8-4680-99EC-906D95C8376F}" type="slidenum">
              <a:t>‹#›</a:t>
            </a:fld>
            <a:endParaRPr lang="en-US"/>
          </a:p>
        </p:txBody>
      </p:sp>
    </p:spTree>
    <p:extLst>
      <p:ext uri="{BB962C8B-B14F-4D97-AF65-F5344CB8AC3E}">
        <p14:creationId xmlns:p14="http://schemas.microsoft.com/office/powerpoint/2010/main" val="256627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94949"/>
            </a:gs>
            <a:gs pos="100000">
              <a:srgbClr val="000000"/>
            </a:gs>
          </a:gsLst>
          <a:path path="circle">
            <a:fillToRect l="43000" r="57000" b="100000"/>
          </a:path>
        </a:gra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451582" y="804516"/>
            <a:ext cx="9291218" cy="1049237"/>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3" name="Text Placeholder 2"/>
          <p:cNvSpPr txBox="1">
            <a:spLocks noGrp="1"/>
          </p:cNvSpPr>
          <p:nvPr>
            <p:ph type="body" idx="1"/>
          </p:nvPr>
        </p:nvSpPr>
        <p:spPr>
          <a:xfrm>
            <a:off x="1451582" y="2015730"/>
            <a:ext cx="9291218" cy="345061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7242075" y="330372"/>
            <a:ext cx="3500716" cy="3092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Rockwell"/>
              </a:defRPr>
            </a:lvl1pPr>
          </a:lstStyle>
          <a:p>
            <a:pPr lvl="0"/>
            <a:fld id="{3F7ECA71-5426-4138-A6D1-98A09504B1D1}" type="datetime1">
              <a:rPr lang="en-US"/>
              <a:pPr lvl="0"/>
              <a:t>2/27/2019</a:t>
            </a:fld>
            <a:endParaRPr lang="en-US"/>
          </a:p>
        </p:txBody>
      </p:sp>
      <p:sp>
        <p:nvSpPr>
          <p:cNvPr id="5" name="Footer Placeholder 4"/>
          <p:cNvSpPr txBox="1">
            <a:spLocks noGrp="1"/>
          </p:cNvSpPr>
          <p:nvPr>
            <p:ph type="ftr" sz="quarter" idx="3"/>
          </p:nvPr>
        </p:nvSpPr>
        <p:spPr>
          <a:xfrm>
            <a:off x="1451582" y="329302"/>
            <a:ext cx="5626769" cy="30920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Rockwell"/>
              </a:defRPr>
            </a:lvl1pPr>
          </a:lstStyle>
          <a:p>
            <a:pPr lvl="0"/>
            <a:endParaRPr lang="en-US"/>
          </a:p>
        </p:txBody>
      </p:sp>
      <p:sp>
        <p:nvSpPr>
          <p:cNvPr id="6" name="Slide Number Placeholder 5"/>
          <p:cNvSpPr txBox="1">
            <a:spLocks noGrp="1"/>
          </p:cNvSpPr>
          <p:nvPr>
            <p:ph type="sldNum" sz="quarter" idx="4"/>
          </p:nvPr>
        </p:nvSpPr>
        <p:spPr>
          <a:xfrm>
            <a:off x="480060" y="798975"/>
            <a:ext cx="811017" cy="503578"/>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US" sz="2800" b="0" i="0" u="none" strike="noStrike" kern="1200" cap="none" spc="0" baseline="0">
                <a:solidFill>
                  <a:srgbClr val="FB8C29"/>
                </a:solidFill>
                <a:uFillTx/>
                <a:latin typeface="Rockwell"/>
              </a:defRPr>
            </a:lvl1pPr>
          </a:lstStyle>
          <a:p>
            <a:pPr lvl="0"/>
            <a:fld id="{1987A25B-073A-476B-8DF9-D6D5F14077A2}" type="slidenum">
              <a:t>‹#›</a:t>
            </a:fld>
            <a:endParaRPr lang="en-US"/>
          </a:p>
        </p:txBody>
      </p:sp>
      <p:sp>
        <p:nvSpPr>
          <p:cNvPr id="7" name="Rectangle 8"/>
          <p:cNvSpPr/>
          <p:nvPr/>
        </p:nvSpPr>
        <p:spPr>
          <a:xfrm>
            <a:off x="0" y="3622295"/>
            <a:ext cx="12191996" cy="2505986"/>
          </a:xfrm>
          <a:prstGeom prst="rect">
            <a:avLst/>
          </a:prstGeom>
          <a:gradFill>
            <a:gsLst>
              <a:gs pos="0">
                <a:srgbClr val="454545">
                  <a:alpha val="0"/>
                </a:srgbClr>
              </a:gs>
              <a:gs pos="100000">
                <a:srgbClr val="454545">
                  <a:alpha val="80000"/>
                </a:srgbClr>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pic>
        <p:nvPicPr>
          <p:cNvPr id="8" name="Picture 9"/>
          <p:cNvPicPr>
            <a:picLocks noChangeAspect="1"/>
          </p:cNvPicPr>
          <p:nvPr/>
        </p:nvPicPr>
        <p:blipFill>
          <a:blip r:embed="rId13"/>
          <a:srcRect t="1538" b="-1538"/>
          <a:stretch>
            <a:fillRect/>
          </a:stretch>
        </p:blipFill>
        <p:spPr>
          <a:xfrm>
            <a:off x="0" y="6129342"/>
            <a:ext cx="12191996" cy="742950"/>
          </a:xfrm>
          <a:prstGeom prst="rect">
            <a:avLst/>
          </a:prstGeom>
          <a:noFill/>
          <a:ln cap="flat">
            <a:noFill/>
          </a:ln>
        </p:spPr>
      </p:pic>
      <p:cxnSp>
        <p:nvCxnSpPr>
          <p:cNvPr id="9" name="Straight Connector 11"/>
          <p:cNvCxnSpPr/>
          <p:nvPr/>
        </p:nvCxnSpPr>
        <p:spPr>
          <a:xfrm>
            <a:off x="0" y="6138138"/>
            <a:ext cx="12191996" cy="0"/>
          </a:xfrm>
          <a:prstGeom prst="straightConnector1">
            <a:avLst/>
          </a:prstGeom>
          <a:noFill/>
          <a:ln w="12701" cap="flat">
            <a:solidFill>
              <a:srgbClr val="000001">
                <a:alpha val="20000"/>
              </a:srgbClr>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1">
        <a:lnSpc>
          <a:spcPct val="90000"/>
        </a:lnSpc>
        <a:spcBef>
          <a:spcPts val="0"/>
        </a:spcBef>
        <a:spcAft>
          <a:spcPts val="0"/>
        </a:spcAft>
        <a:buNone/>
        <a:tabLst/>
        <a:defRPr lang="en-US" sz="3200" b="0" i="0" u="none" strike="noStrike" kern="1200" cap="all" spc="0" baseline="0">
          <a:solidFill>
            <a:srgbClr val="FB8C29"/>
          </a:solidFill>
          <a:uFillTx/>
          <a:latin typeface="Rockwell"/>
        </a:defRPr>
      </a:lvl1pPr>
    </p:titleStyle>
    <p:bodyStyle>
      <a:lvl1pPr marL="228600" marR="0" lvl="0" indent="-228600" algn="l" defTabSz="914400" rtl="0" fontAlgn="auto" hangingPunct="1">
        <a:lnSpc>
          <a:spcPct val="120000"/>
        </a:lnSpc>
        <a:spcBef>
          <a:spcPts val="1000"/>
        </a:spcBef>
        <a:spcAft>
          <a:spcPts val="0"/>
        </a:spcAft>
        <a:buClr>
          <a:srgbClr val="FB8C29"/>
        </a:buClr>
        <a:buSzPct val="100000"/>
        <a:buFont typeface="Arial" pitchFamily="34"/>
        <a:buChar char="•"/>
        <a:tabLst/>
        <a:defRPr lang="en-US" sz="2000" b="0" i="0" u="none" strike="noStrike" kern="1200" cap="none" spc="0" baseline="0">
          <a:solidFill>
            <a:srgbClr val="FFFFFF"/>
          </a:solidFill>
          <a:uFillTx/>
          <a:latin typeface="Rockwell"/>
        </a:defRPr>
      </a:lvl1pPr>
      <a:lvl2pPr marL="685800" marR="0" lvl="1" indent="-228600" algn="l" defTabSz="914400" rtl="0" fontAlgn="auto" hangingPunct="1">
        <a:lnSpc>
          <a:spcPct val="120000"/>
        </a:lnSpc>
        <a:spcBef>
          <a:spcPts val="500"/>
        </a:spcBef>
        <a:spcAft>
          <a:spcPts val="0"/>
        </a:spcAft>
        <a:buClr>
          <a:srgbClr val="FB8C29"/>
        </a:buClr>
        <a:buSzPct val="100000"/>
        <a:buFont typeface="Arial" pitchFamily="34"/>
        <a:buChar char="•"/>
        <a:tabLst/>
        <a:defRPr lang="en-US" sz="1800" b="0" i="0" u="none" strike="noStrike" kern="1200" cap="none" spc="0" baseline="0">
          <a:solidFill>
            <a:srgbClr val="FFFFFF"/>
          </a:solidFill>
          <a:uFillTx/>
          <a:latin typeface="Rockwell"/>
        </a:defRPr>
      </a:lvl2pPr>
      <a:lvl3pPr marL="1143000" marR="0" lvl="2" indent="-228600" algn="l" defTabSz="914400" rtl="0" fontAlgn="auto" hangingPunct="1">
        <a:lnSpc>
          <a:spcPct val="120000"/>
        </a:lnSpc>
        <a:spcBef>
          <a:spcPts val="500"/>
        </a:spcBef>
        <a:spcAft>
          <a:spcPts val="0"/>
        </a:spcAft>
        <a:buClr>
          <a:srgbClr val="FB8C29"/>
        </a:buClr>
        <a:buSzPct val="100000"/>
        <a:buFont typeface="Arial" pitchFamily="34"/>
        <a:buChar char="•"/>
        <a:tabLst/>
        <a:defRPr lang="en-US" sz="1600" b="0" i="0" u="none" strike="noStrike" kern="1200" cap="none" spc="0" baseline="0">
          <a:solidFill>
            <a:srgbClr val="FFFFFF"/>
          </a:solidFill>
          <a:uFillTx/>
          <a:latin typeface="Rockwell"/>
        </a:defRPr>
      </a:lvl3pPr>
      <a:lvl4pPr marL="1600200" marR="0" lvl="3" indent="-228600" algn="l" defTabSz="914400" rtl="0" fontAlgn="auto" hangingPunct="1">
        <a:lnSpc>
          <a:spcPct val="120000"/>
        </a:lnSpc>
        <a:spcBef>
          <a:spcPts val="500"/>
        </a:spcBef>
        <a:spcAft>
          <a:spcPts val="0"/>
        </a:spcAft>
        <a:buClr>
          <a:srgbClr val="FB8C29"/>
        </a:buClr>
        <a:buSzPct val="100000"/>
        <a:buFont typeface="Arial" pitchFamily="34"/>
        <a:buChar char="•"/>
        <a:tabLst/>
        <a:defRPr lang="en-US" sz="1400" b="0" i="0" u="none" strike="noStrike" kern="1200" cap="none" spc="0" baseline="0">
          <a:solidFill>
            <a:srgbClr val="FFFFFF"/>
          </a:solidFill>
          <a:uFillTx/>
          <a:latin typeface="Rockwell"/>
        </a:defRPr>
      </a:lvl4pPr>
      <a:lvl5pPr marL="2057400" marR="0" lvl="4" indent="-228600" algn="l" defTabSz="914400" rtl="0" fontAlgn="auto" hangingPunct="1">
        <a:lnSpc>
          <a:spcPct val="120000"/>
        </a:lnSpc>
        <a:spcBef>
          <a:spcPts val="500"/>
        </a:spcBef>
        <a:spcAft>
          <a:spcPts val="0"/>
        </a:spcAft>
        <a:buClr>
          <a:srgbClr val="FB8C29"/>
        </a:buClr>
        <a:buSzPct val="100000"/>
        <a:buFont typeface="Arial" pitchFamily="34"/>
        <a:buChar char="•"/>
        <a:tabLst/>
        <a:defRPr lang="en-US" sz="1200" b="0" i="0" u="none" strike="noStrike" kern="1200" cap="none" spc="0" baseline="0">
          <a:solidFill>
            <a:srgbClr val="FFFFFF"/>
          </a:solidFill>
          <a:uFillTx/>
          <a:latin typeface="Rockwel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IE" sz="4800"/>
              <a:t>How to handle exceptions </a:t>
            </a:r>
            <a:br>
              <a:rPr lang="en-IE" sz="4800"/>
            </a:br>
            <a:r>
              <a:rPr lang="en-IE" sz="4800"/>
              <a:t>and validate data </a:t>
            </a:r>
            <a:br>
              <a:rPr lang="en-IE" sz="4800"/>
            </a:br>
            <a:endParaRPr lang="en-IE" sz="4800"/>
          </a:p>
        </p:txBody>
      </p:sp>
      <p:sp>
        <p:nvSpPr>
          <p:cNvPr id="3" name="Subtitle 2"/>
          <p:cNvSpPr txBox="1">
            <a:spLocks noGrp="1"/>
          </p:cNvSpPr>
          <p:nvPr>
            <p:ph type="subTitle" idx="1"/>
          </p:nvPr>
        </p:nvSpPr>
        <p:spPr/>
        <p:txBody>
          <a:bodyPr>
            <a:normAutofit/>
          </a:bodyPr>
          <a:lstStyle/>
          <a:p>
            <a:pPr lvl="0"/>
            <a:r>
              <a:rPr lang="en-IE" sz="2800" dirty="0"/>
              <a:t>Chapter </a:t>
            </a:r>
            <a:r>
              <a:rPr lang="en-IE" sz="2800"/>
              <a:t>- 7</a:t>
            </a:r>
            <a:endParaRPr lang="en-IE"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9986" y="0"/>
            <a:ext cx="10796585" cy="6342945"/>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a:xfrm>
            <a:off x="1374464" y="551128"/>
            <a:ext cx="9291218" cy="1049237"/>
          </a:xfrm>
        </p:spPr>
        <p:txBody>
          <a:bodyPr>
            <a:normAutofit fontScale="90000"/>
          </a:bodyPr>
          <a:lstStyle/>
          <a:p>
            <a:pPr lvl="0">
              <a:lnSpc>
                <a:spcPct val="150000"/>
              </a:lnSpc>
            </a:pPr>
            <a:r>
              <a:rPr lang="en-IE" dirty="0"/>
              <a:t>How to use structured </a:t>
            </a:r>
            <a:br>
              <a:rPr lang="en-IE" dirty="0"/>
            </a:br>
            <a:r>
              <a:rPr lang="en-IE" dirty="0"/>
              <a:t>exception handling </a:t>
            </a:r>
            <a:r>
              <a:rPr lang="en-IE" sz="2600" dirty="0"/>
              <a:t/>
            </a:r>
            <a:br>
              <a:rPr lang="en-IE" sz="2600" dirty="0"/>
            </a:br>
            <a:endParaRPr lang="en-IE" sz="2600" dirty="0"/>
          </a:p>
        </p:txBody>
      </p:sp>
      <p:sp>
        <p:nvSpPr>
          <p:cNvPr id="3" name="Content Placeholder 2"/>
          <p:cNvSpPr txBox="1">
            <a:spLocks noGrp="1"/>
          </p:cNvSpPr>
          <p:nvPr>
            <p:ph idx="1"/>
          </p:nvPr>
        </p:nvSpPr>
        <p:spPr>
          <a:xfrm>
            <a:off x="672029" y="2015729"/>
            <a:ext cx="10895681" cy="3845243"/>
          </a:xfrm>
        </p:spPr>
        <p:txBody>
          <a:bodyPr/>
          <a:lstStyle/>
          <a:p>
            <a:pPr lvl="0">
              <a:lnSpc>
                <a:spcPct val="140000"/>
              </a:lnSpc>
            </a:pPr>
            <a:r>
              <a:rPr lang="en-IE" sz="3000" dirty="0"/>
              <a:t>To prevent your applications from crashing due to runtime errors, you can write code that handles exceptions when they occur.</a:t>
            </a:r>
          </a:p>
          <a:p>
            <a:pPr lvl="0">
              <a:lnSpc>
                <a:spcPct val="140000"/>
              </a:lnSpc>
            </a:pPr>
            <a:r>
              <a:rPr lang="en-IE" sz="3000" dirty="0"/>
              <a:t> This is known as </a:t>
            </a:r>
            <a:r>
              <a:rPr lang="en-IE" sz="3000" b="1" dirty="0">
                <a:solidFill>
                  <a:schemeClr val="accent2">
                    <a:lumMod val="60000"/>
                    <a:lumOff val="40000"/>
                  </a:schemeClr>
                </a:solidFill>
              </a:rPr>
              <a:t>structured exception handling</a:t>
            </a:r>
            <a:r>
              <a:rPr lang="en-IE" sz="3000" dirty="0"/>
              <a:t>, and it plays an important role in most applications. </a:t>
            </a:r>
          </a:p>
          <a:p>
            <a:pPr lvl="0">
              <a:lnSpc>
                <a:spcPct val="140000"/>
              </a:lnSpc>
            </a:pPr>
            <a:endParaRPr lang="en-I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catch an exception </a:t>
            </a:r>
            <a:br>
              <a:rPr lang="en-IE" sz="3200"/>
            </a:br>
            <a:endParaRPr lang="en-IE" sz="3200"/>
          </a:p>
        </p:txBody>
      </p:sp>
      <p:sp>
        <p:nvSpPr>
          <p:cNvPr id="3" name="Content Placeholder 2"/>
          <p:cNvSpPr txBox="1">
            <a:spLocks noGrp="1"/>
          </p:cNvSpPr>
          <p:nvPr>
            <p:ph idx="1"/>
          </p:nvPr>
        </p:nvSpPr>
        <p:spPr>
          <a:xfrm>
            <a:off x="649995" y="1652530"/>
            <a:ext cx="10311788" cy="4494882"/>
          </a:xfrm>
        </p:spPr>
        <p:txBody>
          <a:bodyPr>
            <a:normAutofit lnSpcReduction="10000"/>
          </a:bodyPr>
          <a:lstStyle/>
          <a:p>
            <a:pPr lvl="0"/>
            <a:r>
              <a:rPr lang="en-IE" sz="2400" dirty="0"/>
              <a:t>Next slide shows how to use try-catch statements to catch and handle exceptions. </a:t>
            </a:r>
          </a:p>
          <a:p>
            <a:pPr lvl="0"/>
            <a:r>
              <a:rPr lang="en-IE" sz="2400" dirty="0"/>
              <a:t>First, you code a </a:t>
            </a:r>
            <a:r>
              <a:rPr lang="en-IE" sz="2400" b="1" dirty="0">
                <a:solidFill>
                  <a:srgbClr val="92D050"/>
                </a:solidFill>
              </a:rPr>
              <a:t>try block around the statement or statements that may throw an exception</a:t>
            </a:r>
            <a:r>
              <a:rPr lang="en-IE" sz="2400" b="1" dirty="0">
                <a:solidFill>
                  <a:srgbClr val="00B050"/>
                </a:solidFill>
              </a:rPr>
              <a:t>. </a:t>
            </a:r>
          </a:p>
          <a:p>
            <a:pPr lvl="0"/>
            <a:r>
              <a:rPr lang="en-IE" sz="2400" dirty="0"/>
              <a:t>Then, immediately </a:t>
            </a:r>
            <a:r>
              <a:rPr lang="en-IE" sz="2400" b="1" dirty="0">
                <a:solidFill>
                  <a:srgbClr val="00B0F0"/>
                </a:solidFill>
              </a:rPr>
              <a:t>after the try block, you code a catch block that contains the statements that will be executed if an exception is thrown by a statement in the try block</a:t>
            </a:r>
            <a:r>
              <a:rPr lang="en-IE" sz="2400" dirty="0"/>
              <a:t>. This is known as an </a:t>
            </a:r>
            <a:r>
              <a:rPr lang="en-IE" sz="2400" b="1" dirty="0">
                <a:solidFill>
                  <a:srgbClr val="FFFF00"/>
                </a:solidFill>
              </a:rPr>
              <a:t>exception handler</a:t>
            </a:r>
            <a:r>
              <a:rPr lang="en-IE" sz="2400" dirty="0"/>
              <a:t>. </a:t>
            </a:r>
          </a:p>
          <a:p>
            <a:pPr lvl="0">
              <a:lnSpc>
                <a:spcPct val="130000"/>
              </a:lnSpc>
            </a:pPr>
            <a:endParaRPr lang="en-IE"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2679" y="127595"/>
            <a:ext cx="10476847" cy="5847853"/>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800" y="224402"/>
            <a:ext cx="11470608" cy="6409203"/>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019" y="0"/>
            <a:ext cx="11049186" cy="5112727"/>
          </a:xfrm>
          <a:prstGeom prst="rect">
            <a:avLst/>
          </a:prstGeom>
        </p:spPr>
      </p:pic>
      <p:pic>
        <p:nvPicPr>
          <p:cNvPr id="3" name="Picture 2"/>
          <p:cNvPicPr>
            <a:picLocks noChangeAspect="1"/>
          </p:cNvPicPr>
          <p:nvPr/>
        </p:nvPicPr>
        <p:blipFill>
          <a:blip r:embed="rId3"/>
          <a:stretch>
            <a:fillRect/>
          </a:stretch>
        </p:blipFill>
        <p:spPr>
          <a:xfrm>
            <a:off x="188019" y="4964574"/>
            <a:ext cx="11049186" cy="1335600"/>
          </a:xfrm>
          <a:prstGeom prst="rect">
            <a:avLst/>
          </a:prstGeom>
        </p:spPr>
      </p:pic>
    </p:spTree>
    <p:extLst>
      <p:ext uri="{BB962C8B-B14F-4D97-AF65-F5344CB8AC3E}">
        <p14:creationId xmlns:p14="http://schemas.microsoft.com/office/powerpoint/2010/main" val="65280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5692" y="1092460"/>
            <a:ext cx="11021849" cy="4272754"/>
          </a:xfrm>
          <a:prstGeom prst="rect">
            <a:avLst/>
          </a:prstGeom>
        </p:spPr>
      </p:pic>
    </p:spTree>
    <p:extLst>
      <p:ext uri="{BB962C8B-B14F-4D97-AF65-F5344CB8AC3E}">
        <p14:creationId xmlns:p14="http://schemas.microsoft.com/office/powerpoint/2010/main" val="406733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6310" y="0"/>
            <a:ext cx="10992785" cy="5805778"/>
          </a:xfrm>
          <a:prstGeom prst="rect">
            <a:avLst/>
          </a:prstGeom>
        </p:spPr>
      </p:pic>
    </p:spTree>
    <p:extLst>
      <p:ext uri="{BB962C8B-B14F-4D97-AF65-F5344CB8AC3E}">
        <p14:creationId xmlns:p14="http://schemas.microsoft.com/office/powerpoint/2010/main" val="359319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a:xfrm>
            <a:off x="1364577" y="262524"/>
            <a:ext cx="9291218" cy="1049237"/>
          </a:xfrm>
        </p:spPr>
        <p:txBody>
          <a:bodyPr/>
          <a:lstStyle/>
          <a:p>
            <a:pPr lvl="0">
              <a:lnSpc>
                <a:spcPct val="150000"/>
              </a:lnSpc>
            </a:pPr>
            <a:r>
              <a:rPr lang="en-IE" sz="2600"/>
              <a:t>How to catch specific types of exceptions </a:t>
            </a:r>
          </a:p>
        </p:txBody>
      </p:sp>
      <p:sp>
        <p:nvSpPr>
          <p:cNvPr id="3" name="Content Placeholder 2"/>
          <p:cNvSpPr txBox="1">
            <a:spLocks noGrp="1"/>
          </p:cNvSpPr>
          <p:nvPr>
            <p:ph idx="1"/>
          </p:nvPr>
        </p:nvSpPr>
        <p:spPr>
          <a:xfrm>
            <a:off x="621435" y="1580229"/>
            <a:ext cx="10928415" cy="4332299"/>
          </a:xfrm>
        </p:spPr>
        <p:txBody>
          <a:bodyPr/>
          <a:lstStyle/>
          <a:p>
            <a:pPr lvl="0">
              <a:lnSpc>
                <a:spcPct val="140000"/>
              </a:lnSpc>
            </a:pPr>
            <a:r>
              <a:rPr lang="en-IE" dirty="0"/>
              <a:t>In some cases, the statements in the try block of a try-catch statement can throw more than one type of exception.</a:t>
            </a:r>
          </a:p>
          <a:p>
            <a:pPr lvl="0">
              <a:lnSpc>
                <a:spcPct val="140000"/>
              </a:lnSpc>
            </a:pPr>
            <a:r>
              <a:rPr lang="en-IE" dirty="0"/>
              <a:t> Then, you may want to handle each exception differently. To do that, you can code catch blocks like the ones shown in following slide.</a:t>
            </a:r>
          </a:p>
          <a:p>
            <a:pPr lvl="0">
              <a:lnSpc>
                <a:spcPct val="140000"/>
              </a:lnSpc>
            </a:pP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635" y="609348"/>
            <a:ext cx="11866717" cy="3698247"/>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4400" b="1" dirty="0" smtClean="0">
                <a:solidFill>
                  <a:schemeClr val="accent6"/>
                </a:solidFill>
              </a:rPr>
              <a:t>Exception handling</a:t>
            </a:r>
            <a:endParaRPr lang="en-GB" sz="4400" b="1" dirty="0">
              <a:solidFill>
                <a:schemeClr val="accent6"/>
              </a:solidFill>
            </a:endParaRPr>
          </a:p>
        </p:txBody>
      </p:sp>
    </p:spTree>
    <p:extLst>
      <p:ext uri="{BB962C8B-B14F-4D97-AF65-F5344CB8AC3E}">
        <p14:creationId xmlns:p14="http://schemas.microsoft.com/office/powerpoint/2010/main" val="89827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4741" y="1"/>
            <a:ext cx="11347373" cy="6858000"/>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8" name="Rectangle 7"/>
          <p:cNvSpPr/>
          <p:nvPr/>
        </p:nvSpPr>
        <p:spPr>
          <a:xfrm>
            <a:off x="672029" y="5001658"/>
            <a:ext cx="6367749" cy="407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7" name="Rectangle 6"/>
          <p:cNvSpPr/>
          <p:nvPr/>
        </p:nvSpPr>
        <p:spPr>
          <a:xfrm>
            <a:off x="6246564" y="4505899"/>
            <a:ext cx="4979624" cy="495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6" name="Rectangle 5"/>
          <p:cNvSpPr/>
          <p:nvPr/>
        </p:nvSpPr>
        <p:spPr>
          <a:xfrm>
            <a:off x="550843" y="3822853"/>
            <a:ext cx="2853369" cy="429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9595692" y="3360145"/>
            <a:ext cx="1266939" cy="33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5684704" y="3360145"/>
            <a:ext cx="3172857" cy="33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txBox="1">
            <a:spLocks noGrp="1"/>
          </p:cNvSpPr>
          <p:nvPr>
            <p:ph type="title"/>
          </p:nvPr>
        </p:nvSpPr>
        <p:spPr>
          <a:xfrm>
            <a:off x="1451582" y="84838"/>
            <a:ext cx="9291218" cy="1206633"/>
          </a:xfrm>
        </p:spPr>
        <p:txBody>
          <a:bodyPr/>
          <a:lstStyle/>
          <a:p>
            <a:pPr lvl="0"/>
            <a:r>
              <a:rPr lang="en-IE"/>
              <a:t>How to throw an exception</a:t>
            </a:r>
          </a:p>
        </p:txBody>
      </p:sp>
      <p:sp>
        <p:nvSpPr>
          <p:cNvPr id="3" name="Content Placeholder 2"/>
          <p:cNvSpPr txBox="1">
            <a:spLocks noGrp="1"/>
          </p:cNvSpPr>
          <p:nvPr>
            <p:ph idx="1"/>
          </p:nvPr>
        </p:nvSpPr>
        <p:spPr>
          <a:xfrm>
            <a:off x="367643" y="1376309"/>
            <a:ext cx="10991654" cy="4572000"/>
          </a:xfrm>
          <a:ln>
            <a:solidFill>
              <a:schemeClr val="accent2"/>
            </a:solidFill>
          </a:ln>
        </p:spPr>
        <p:txBody>
          <a:bodyPr/>
          <a:lstStyle/>
          <a:p>
            <a:pPr lvl="0">
              <a:lnSpc>
                <a:spcPct val="140000"/>
              </a:lnSpc>
            </a:pPr>
            <a:r>
              <a:rPr lang="en-IE" sz="2400" dirty="0"/>
              <a:t>Now that you've learned how to catch exceptions, you're ready to learn how  to throw exceptions from the methods that you code. </a:t>
            </a:r>
          </a:p>
          <a:p>
            <a:pPr lvl="0">
              <a:lnSpc>
                <a:spcPct val="140000"/>
              </a:lnSpc>
            </a:pPr>
            <a:r>
              <a:rPr lang="en-IE" sz="2400" dirty="0"/>
              <a:t>To do that, you can use the </a:t>
            </a:r>
            <a:r>
              <a:rPr lang="en-IE" sz="2400" dirty="0">
                <a:solidFill>
                  <a:srgbClr val="000000"/>
                </a:solidFill>
                <a:highlight>
                  <a:srgbClr val="FFFF00"/>
                </a:highlight>
              </a:rPr>
              <a:t>throw statement </a:t>
            </a:r>
          </a:p>
          <a:p>
            <a:pPr lvl="0">
              <a:lnSpc>
                <a:spcPct val="140000"/>
              </a:lnSpc>
            </a:pPr>
            <a:r>
              <a:rPr lang="en-IE" sz="2400" dirty="0"/>
              <a:t>You can use this statement either to throw a new exception or to throw an existing exception. </a:t>
            </a:r>
          </a:p>
          <a:p>
            <a:pPr lvl="0">
              <a:lnSpc>
                <a:spcPct val="140000"/>
              </a:lnSpc>
            </a:pPr>
            <a:r>
              <a:rPr lang="en-IE" sz="2400" dirty="0"/>
              <a:t>To throw a new exception, you code the throw keyword followed by the new keyword and the name of the exception class you want to create the exception from.</a:t>
            </a:r>
          </a:p>
          <a:p>
            <a:pPr lvl="0">
              <a:lnSpc>
                <a:spcPct val="140000"/>
              </a:lnSpc>
            </a:pPr>
            <a:endParaRPr lang="en-IE"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164" y="743452"/>
            <a:ext cx="11726155" cy="3520076"/>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771" y="220507"/>
            <a:ext cx="11871609" cy="5605253"/>
          </a:xfrm>
          <a:prstGeom prst="rect">
            <a:avLst/>
          </a:prstGeom>
          <a:noFill/>
          <a:ln cap="flat">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94676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5065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906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466" y="368887"/>
            <a:ext cx="11514920" cy="5334326"/>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2590" y="664467"/>
            <a:ext cx="10348548" cy="4444861"/>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0518" y="985239"/>
            <a:ext cx="11430960" cy="3179138"/>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213065"/>
            <a:ext cx="9291218" cy="1164044"/>
          </a:xfrm>
        </p:spPr>
        <p:txBody>
          <a:bodyPr/>
          <a:lstStyle/>
          <a:p>
            <a:pPr lvl="0"/>
            <a:r>
              <a:rPr lang="en-US" sz="4000"/>
              <a:t>How exceptions work </a:t>
            </a:r>
            <a:endParaRPr lang="en-IE" sz="4000"/>
          </a:p>
        </p:txBody>
      </p:sp>
      <p:sp>
        <p:nvSpPr>
          <p:cNvPr id="3" name="Content Placeholder 2"/>
          <p:cNvSpPr txBox="1">
            <a:spLocks noGrp="1"/>
          </p:cNvSpPr>
          <p:nvPr>
            <p:ph idx="1"/>
          </p:nvPr>
        </p:nvSpPr>
        <p:spPr>
          <a:xfrm>
            <a:off x="195306" y="1651242"/>
            <a:ext cx="11496577" cy="4563130"/>
          </a:xfrm>
        </p:spPr>
        <p:txBody>
          <a:bodyPr/>
          <a:lstStyle/>
          <a:p>
            <a:pPr lvl="0"/>
            <a:r>
              <a:rPr lang="en-IE" sz="2800" dirty="0"/>
              <a:t>An </a:t>
            </a:r>
            <a:r>
              <a:rPr lang="en-IE" sz="2800" b="1" dirty="0">
                <a:solidFill>
                  <a:schemeClr val="accent2">
                    <a:lumMod val="60000"/>
                    <a:lumOff val="40000"/>
                  </a:schemeClr>
                </a:solidFill>
              </a:rPr>
              <a:t>exception is an object </a:t>
            </a:r>
            <a:r>
              <a:rPr lang="en-IE" sz="2800" dirty="0"/>
              <a:t>that's created from the Exception class or one of  its subclasses. </a:t>
            </a:r>
          </a:p>
          <a:p>
            <a:pPr lvl="0"/>
            <a:r>
              <a:rPr lang="en-IE" sz="2800" dirty="0"/>
              <a:t>Exception objects represent errors that have occurred, and they contain information about those errors. </a:t>
            </a:r>
          </a:p>
          <a:p>
            <a:pPr lvl="0"/>
            <a:r>
              <a:rPr lang="en-IE" sz="2800" dirty="0"/>
              <a:t>A well-coded application will </a:t>
            </a:r>
            <a:r>
              <a:rPr lang="en-IE" sz="2800" b="1" dirty="0">
                <a:solidFill>
                  <a:schemeClr val="accent2">
                    <a:lumMod val="60000"/>
                    <a:lumOff val="40000"/>
                  </a:schemeClr>
                </a:solidFill>
              </a:rPr>
              <a:t>catch any exceptions </a:t>
            </a:r>
            <a:r>
              <a:rPr lang="en-IE" sz="2800" dirty="0"/>
              <a:t>that might be thrown and handle them. This is known as </a:t>
            </a:r>
            <a:r>
              <a:rPr lang="en-IE" sz="2800" b="1" dirty="0">
                <a:solidFill>
                  <a:schemeClr val="accent2">
                    <a:lumMod val="60000"/>
                    <a:lumOff val="40000"/>
                  </a:schemeClr>
                </a:solidFill>
              </a:rPr>
              <a:t>exception handling.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89DB3-DC8B-4610-83D9-803E7CBF8077}"/>
              </a:ext>
            </a:extLst>
          </p:cNvPr>
          <p:cNvSpPr>
            <a:spLocks noGrp="1"/>
          </p:cNvSpPr>
          <p:nvPr>
            <p:ph type="title"/>
          </p:nvPr>
        </p:nvSpPr>
        <p:spPr/>
        <p:txBody>
          <a:bodyPr/>
          <a:lstStyle/>
          <a:p>
            <a:r>
              <a:rPr lang="en-IE" dirty="0"/>
              <a:t>Entire code for invoice total with exception handling</a:t>
            </a:r>
          </a:p>
        </p:txBody>
      </p:sp>
    </p:spTree>
    <p:extLst>
      <p:ext uri="{BB962C8B-B14F-4D97-AF65-F5344CB8AC3E}">
        <p14:creationId xmlns:p14="http://schemas.microsoft.com/office/powerpoint/2010/main" val="382801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9DA2E00-8A21-4786-89C2-2B63491FAE4B}"/>
              </a:ext>
            </a:extLst>
          </p:cNvPr>
          <p:cNvPicPr>
            <a:picLocks noChangeAspect="1"/>
          </p:cNvPicPr>
          <p:nvPr/>
        </p:nvPicPr>
        <p:blipFill>
          <a:blip r:embed="rId2"/>
          <a:stretch>
            <a:fillRect/>
          </a:stretch>
        </p:blipFill>
        <p:spPr>
          <a:xfrm>
            <a:off x="388095" y="117118"/>
            <a:ext cx="11191875" cy="5895975"/>
          </a:xfrm>
          <a:prstGeom prst="rect">
            <a:avLst/>
          </a:prstGeom>
        </p:spPr>
      </p:pic>
    </p:spTree>
    <p:extLst>
      <p:ext uri="{BB962C8B-B14F-4D97-AF65-F5344CB8AC3E}">
        <p14:creationId xmlns:p14="http://schemas.microsoft.com/office/powerpoint/2010/main" val="2480985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1874704-059F-4E88-8A4E-D8772E8E806B}"/>
              </a:ext>
            </a:extLst>
          </p:cNvPr>
          <p:cNvPicPr>
            <a:picLocks noChangeAspect="1"/>
          </p:cNvPicPr>
          <p:nvPr/>
        </p:nvPicPr>
        <p:blipFill>
          <a:blip r:embed="rId2"/>
          <a:stretch>
            <a:fillRect/>
          </a:stretch>
        </p:blipFill>
        <p:spPr>
          <a:xfrm>
            <a:off x="323850" y="471487"/>
            <a:ext cx="11544300" cy="5915025"/>
          </a:xfrm>
          <a:prstGeom prst="rect">
            <a:avLst/>
          </a:prstGeom>
        </p:spPr>
      </p:pic>
    </p:spTree>
    <p:extLst>
      <p:ext uri="{BB962C8B-B14F-4D97-AF65-F5344CB8AC3E}">
        <p14:creationId xmlns:p14="http://schemas.microsoft.com/office/powerpoint/2010/main" val="3379204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D880E25-5ADD-4D39-8A3C-9DB813DD554E}"/>
              </a:ext>
            </a:extLst>
          </p:cNvPr>
          <p:cNvPicPr>
            <a:picLocks noChangeAspect="1"/>
          </p:cNvPicPr>
          <p:nvPr/>
        </p:nvPicPr>
        <p:blipFill>
          <a:blip r:embed="rId2"/>
          <a:stretch>
            <a:fillRect/>
          </a:stretch>
        </p:blipFill>
        <p:spPr>
          <a:xfrm>
            <a:off x="1785937" y="52387"/>
            <a:ext cx="8620125" cy="6753225"/>
          </a:xfrm>
          <a:prstGeom prst="rect">
            <a:avLst/>
          </a:prstGeom>
        </p:spPr>
      </p:pic>
    </p:spTree>
    <p:extLst>
      <p:ext uri="{BB962C8B-B14F-4D97-AF65-F5344CB8AC3E}">
        <p14:creationId xmlns:p14="http://schemas.microsoft.com/office/powerpoint/2010/main" val="1320975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4400" b="1" dirty="0" smtClean="0">
                <a:solidFill>
                  <a:schemeClr val="accent6"/>
                </a:solidFill>
              </a:rPr>
              <a:t>Data validation</a:t>
            </a:r>
            <a:endParaRPr lang="en-GB" sz="4400" b="1" dirty="0">
              <a:solidFill>
                <a:schemeClr val="accent6"/>
              </a:solidFill>
            </a:endParaRPr>
          </a:p>
        </p:txBody>
      </p:sp>
    </p:spTree>
    <p:extLst>
      <p:ext uri="{BB962C8B-B14F-4D97-AF65-F5344CB8AC3E}">
        <p14:creationId xmlns:p14="http://schemas.microsoft.com/office/powerpoint/2010/main" val="2701880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How to validate data </a:t>
            </a:r>
            <a:endParaRPr lang="en-IE"/>
          </a:p>
        </p:txBody>
      </p:sp>
      <p:sp>
        <p:nvSpPr>
          <p:cNvPr id="3" name="Content Placeholder 2"/>
          <p:cNvSpPr txBox="1">
            <a:spLocks noGrp="1"/>
          </p:cNvSpPr>
          <p:nvPr>
            <p:ph idx="1"/>
          </p:nvPr>
        </p:nvSpPr>
        <p:spPr>
          <a:xfrm>
            <a:off x="772997" y="1593131"/>
            <a:ext cx="10407188" cy="4308049"/>
          </a:xfrm>
        </p:spPr>
        <p:txBody>
          <a:bodyPr/>
          <a:lstStyle/>
          <a:p>
            <a:pPr marL="0" lvl="0" indent="0">
              <a:lnSpc>
                <a:spcPct val="130000"/>
              </a:lnSpc>
              <a:buNone/>
            </a:pPr>
            <a:endParaRPr lang="en-IE" sz="1800" dirty="0"/>
          </a:p>
          <a:p>
            <a:pPr lvl="0"/>
            <a:r>
              <a:rPr lang="en-US" sz="2400" dirty="0"/>
              <a:t>Whenever a user enters data, that data usually needs to be checked to make sure that it's valid. This is known as </a:t>
            </a:r>
            <a:r>
              <a:rPr lang="en-US" sz="2400" b="1" dirty="0">
                <a:solidFill>
                  <a:schemeClr val="accent2"/>
                </a:solidFill>
              </a:rPr>
              <a:t>data validation</a:t>
            </a:r>
            <a:r>
              <a:rPr lang="en-US" sz="2400" dirty="0"/>
              <a:t>.</a:t>
            </a:r>
          </a:p>
          <a:p>
            <a:pPr lvl="0"/>
            <a:r>
              <a:rPr lang="en-US" sz="2400" dirty="0"/>
              <a:t> When an entry is invalid, the application needs to display an error message and give the user another  chance to enter valid data. This needs to be repeated until all the entries on the form are valid. </a:t>
            </a:r>
            <a:r>
              <a:rPr lang="en-US" sz="1800" dirty="0"/>
              <a:t/>
            </a:r>
            <a:br>
              <a:rPr lang="en-US" sz="1800" dirty="0"/>
            </a:br>
            <a:endParaRPr lang="en-IE"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validate a single entry </a:t>
            </a:r>
            <a:br>
              <a:rPr lang="en-IE" sz="3200"/>
            </a:br>
            <a:endParaRPr lang="en-IE" sz="3200"/>
          </a:p>
        </p:txBody>
      </p:sp>
      <p:sp>
        <p:nvSpPr>
          <p:cNvPr id="3" name="Content Placeholder 2"/>
          <p:cNvSpPr txBox="1">
            <a:spLocks noGrp="1"/>
          </p:cNvSpPr>
          <p:nvPr>
            <p:ph idx="1"/>
          </p:nvPr>
        </p:nvSpPr>
        <p:spPr>
          <a:xfrm>
            <a:off x="1451582" y="2015730"/>
            <a:ext cx="9291218" cy="3294400"/>
          </a:xfrm>
        </p:spPr>
        <p:txBody>
          <a:bodyPr>
            <a:normAutofit/>
          </a:bodyPr>
          <a:lstStyle/>
          <a:p>
            <a:pPr lvl="0">
              <a:lnSpc>
                <a:spcPct val="140000"/>
              </a:lnSpc>
            </a:pPr>
            <a:r>
              <a:rPr lang="en-IE" sz="3000" dirty="0"/>
              <a:t>When a user enters text into a text box, you may want to perform several types of data validation. </a:t>
            </a:r>
          </a:p>
          <a:p>
            <a:pPr lvl="0">
              <a:lnSpc>
                <a:spcPct val="140000"/>
              </a:lnSpc>
            </a:pPr>
            <a:r>
              <a:rPr lang="en-IE" sz="3000" dirty="0"/>
              <a:t>In particular, it's common to perform the three types of  data validation </a:t>
            </a:r>
          </a:p>
          <a:p>
            <a:pPr lvl="0">
              <a:lnSpc>
                <a:spcPct val="140000"/>
              </a:lnSpc>
            </a:pPr>
            <a:endParaRPr lang="en-IE" sz="3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235668"/>
            <a:ext cx="9291218" cy="1168923"/>
          </a:xfrm>
        </p:spPr>
        <p:txBody>
          <a:bodyPr/>
          <a:lstStyle/>
          <a:p>
            <a:pPr lvl="0"/>
            <a:r>
              <a:rPr lang="en-IE"/>
              <a:t>Three common types of validity checking </a:t>
            </a:r>
          </a:p>
        </p:txBody>
      </p:sp>
      <p:sp>
        <p:nvSpPr>
          <p:cNvPr id="3" name="Content Placeholder 2"/>
          <p:cNvSpPr txBox="1">
            <a:spLocks noGrp="1"/>
          </p:cNvSpPr>
          <p:nvPr>
            <p:ph idx="1"/>
          </p:nvPr>
        </p:nvSpPr>
        <p:spPr>
          <a:xfrm>
            <a:off x="273378" y="1404591"/>
            <a:ext cx="11604394" cy="4648891"/>
          </a:xfrm>
        </p:spPr>
        <p:txBody>
          <a:bodyPr/>
          <a:lstStyle/>
          <a:p>
            <a:pPr lvl="0">
              <a:lnSpc>
                <a:spcPct val="130000"/>
              </a:lnSpc>
            </a:pPr>
            <a:r>
              <a:rPr lang="en-IE" sz="2200" dirty="0">
                <a:solidFill>
                  <a:srgbClr val="F4B183"/>
                </a:solidFill>
              </a:rPr>
              <a:t> </a:t>
            </a:r>
            <a:r>
              <a:rPr lang="en-IE" sz="2200" b="1" dirty="0">
                <a:solidFill>
                  <a:srgbClr val="F4B183"/>
                </a:solidFill>
              </a:rPr>
              <a:t>(1) To make sure that a required entry has been made</a:t>
            </a:r>
          </a:p>
          <a:p>
            <a:pPr lvl="1">
              <a:lnSpc>
                <a:spcPct val="130000"/>
              </a:lnSpc>
            </a:pPr>
            <a:r>
              <a:rPr lang="en-IE" sz="2000" dirty="0"/>
              <a:t>To test whether a value has been entered into a text box, you can check whether the Text property of the box is equal to an empty string. </a:t>
            </a:r>
          </a:p>
          <a:p>
            <a:pPr lvl="0">
              <a:lnSpc>
                <a:spcPct val="130000"/>
              </a:lnSpc>
            </a:pPr>
            <a:r>
              <a:rPr lang="en-IE" sz="2200" dirty="0">
                <a:solidFill>
                  <a:schemeClr val="accent6"/>
                </a:solidFill>
              </a:rPr>
              <a:t> (2) To make sure that an entry has a valid numeric format, and </a:t>
            </a:r>
          </a:p>
          <a:p>
            <a:pPr lvl="1">
              <a:lnSpc>
                <a:spcPct val="130000"/>
              </a:lnSpc>
            </a:pPr>
            <a:r>
              <a:rPr lang="en-IE" sz="2000" dirty="0"/>
              <a:t>To test whether a text box contains valid numeric data, you can code an if statement with a condition that tests if a </a:t>
            </a:r>
            <a:r>
              <a:rPr lang="en-IE" sz="2000" dirty="0" err="1"/>
              <a:t>TryParse</a:t>
            </a:r>
            <a:r>
              <a:rPr lang="en-IE" sz="2000" dirty="0"/>
              <a:t> statement that converts the data is successful.</a:t>
            </a:r>
          </a:p>
          <a:p>
            <a:pPr lvl="0">
              <a:lnSpc>
                <a:spcPct val="130000"/>
              </a:lnSpc>
            </a:pPr>
            <a:r>
              <a:rPr lang="en-IE" sz="2200" dirty="0">
                <a:solidFill>
                  <a:srgbClr val="F4B183"/>
                </a:solidFill>
              </a:rPr>
              <a:t> </a:t>
            </a:r>
            <a:r>
              <a:rPr lang="en-IE" sz="2200" dirty="0">
                <a:solidFill>
                  <a:schemeClr val="accent4">
                    <a:lumMod val="40000"/>
                    <a:lumOff val="60000"/>
                  </a:schemeClr>
                </a:solidFill>
              </a:rPr>
              <a:t>(3) To make sure that an entry is within a valid range (known as range checking). </a:t>
            </a:r>
          </a:p>
          <a:p>
            <a:pPr lvl="1">
              <a:lnSpc>
                <a:spcPct val="130000"/>
              </a:lnSpc>
            </a:pPr>
            <a:r>
              <a:rPr lang="en-IE" sz="2000" dirty="0"/>
              <a:t>To test whether a value is within an acceptable range, you can use if-else statements.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670" y="671160"/>
            <a:ext cx="11724674" cy="3212863"/>
          </a:xfrm>
          <a:prstGeom prst="rect">
            <a:avLst/>
          </a:prstGeom>
          <a:noFill/>
          <a:ln cap="flat">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4452" y="482493"/>
            <a:ext cx="11551029" cy="3871794"/>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204185"/>
            <a:ext cx="9291218" cy="1649568"/>
          </a:xfrm>
        </p:spPr>
        <p:txBody>
          <a:bodyPr/>
          <a:lstStyle/>
          <a:p>
            <a:pPr lvl="0"/>
            <a:r>
              <a:rPr lang="en-IE"/>
              <a:t>How exceptions work </a:t>
            </a:r>
          </a:p>
        </p:txBody>
      </p:sp>
      <p:sp>
        <p:nvSpPr>
          <p:cNvPr id="3" name="Content Placeholder 2"/>
          <p:cNvSpPr txBox="1">
            <a:spLocks noGrp="1"/>
          </p:cNvSpPr>
          <p:nvPr>
            <p:ph idx="1"/>
          </p:nvPr>
        </p:nvSpPr>
        <p:spPr>
          <a:xfrm>
            <a:off x="931453" y="1722766"/>
            <a:ext cx="10329089" cy="4198641"/>
          </a:xfrm>
        </p:spPr>
        <p:txBody>
          <a:bodyPr/>
          <a:lstStyle/>
          <a:p>
            <a:pPr lvl="0">
              <a:lnSpc>
                <a:spcPct val="130000"/>
              </a:lnSpc>
            </a:pPr>
            <a:r>
              <a:rPr lang="en-IE" sz="2200" dirty="0"/>
              <a:t>When you're testing an application, it's common to encounter exceptions  that haven't been handled. </a:t>
            </a:r>
          </a:p>
          <a:p>
            <a:pPr lvl="0">
              <a:lnSpc>
                <a:spcPct val="130000"/>
              </a:lnSpc>
            </a:pPr>
            <a:r>
              <a:rPr lang="en-IE" sz="2200" dirty="0"/>
              <a:t>In that case, Visual Studio will enter break mode and display an Exception Assistant dialog box like the one shown in the next slide. </a:t>
            </a:r>
          </a:p>
          <a:p>
            <a:pPr lvl="0">
              <a:lnSpc>
                <a:spcPct val="130000"/>
              </a:lnSpc>
            </a:pPr>
            <a:r>
              <a:rPr lang="en-IE" sz="2200" dirty="0"/>
              <a:t>This dialog box includes the name of the class for the exception, a brief message that describes the cause of the exception, and some troubleshooting tips to help you fix the problem that caused the exception to be thrown. </a:t>
            </a:r>
          </a:p>
          <a:p>
            <a:pPr lvl="0">
              <a:lnSpc>
                <a:spcPct val="130000"/>
              </a:lnSpc>
            </a:pPr>
            <a:endParaRPr lang="en-IE"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22812"/>
            <a:ext cx="12145518" cy="4711337"/>
          </a:xfrm>
          <a:prstGeom prst="rect">
            <a:avLst/>
          </a:prstGeom>
          <a:noFill/>
          <a:ln cap="flat">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429658"/>
            <a:ext cx="9291218" cy="1424095"/>
          </a:xfrm>
        </p:spPr>
        <p:txBody>
          <a:bodyPr>
            <a:normAutofit fontScale="90000"/>
          </a:bodyPr>
          <a:lstStyle/>
          <a:p>
            <a:pPr>
              <a:lnSpc>
                <a:spcPct val="150000"/>
              </a:lnSpc>
            </a:pPr>
            <a:r>
              <a:rPr lang="en-IE" dirty="0"/>
              <a:t>How to write generic methods for data validation</a:t>
            </a:r>
          </a:p>
        </p:txBody>
      </p:sp>
      <p:sp>
        <p:nvSpPr>
          <p:cNvPr id="3" name="Content Placeholder 2"/>
          <p:cNvSpPr txBox="1">
            <a:spLocks noGrp="1"/>
          </p:cNvSpPr>
          <p:nvPr>
            <p:ph idx="1"/>
          </p:nvPr>
        </p:nvSpPr>
        <p:spPr>
          <a:xfrm>
            <a:off x="517793" y="2015730"/>
            <a:ext cx="10961783" cy="4032530"/>
          </a:xfrm>
        </p:spPr>
        <p:txBody>
          <a:bodyPr>
            <a:normAutofit/>
          </a:bodyPr>
          <a:lstStyle/>
          <a:p>
            <a:pPr lvl="0"/>
            <a:r>
              <a:rPr lang="en-IE" sz="2400" dirty="0"/>
              <a:t>Since it's common to check text boxes for valid data, it often makes sense to create generic methods like the ones shown the next slide for data validation. </a:t>
            </a:r>
          </a:p>
          <a:p>
            <a:pPr lvl="0"/>
            <a:r>
              <a:rPr lang="en-IE" sz="2400" dirty="0"/>
              <a:t>These methods perform the same types of validation described in the previous figure, but they work for any text box instead of a specific text box. </a:t>
            </a:r>
          </a:p>
          <a:p>
            <a:pPr lvl="0">
              <a:lnSpc>
                <a:spcPct val="130000"/>
              </a:lnSpc>
            </a:pPr>
            <a:endParaRPr lang="en-IE" sz="2200" dirty="0"/>
          </a:p>
          <a:p>
            <a:pPr lvl="0">
              <a:lnSpc>
                <a:spcPct val="130000"/>
              </a:lnSpc>
            </a:pPr>
            <a:endParaRPr lang="en-IE"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485610" y="515063"/>
            <a:ext cx="11220785" cy="4829933"/>
          </a:xfrm>
          <a:prstGeom prst="rect">
            <a:avLst/>
          </a:prstGeom>
          <a:noFill/>
          <a:ln cap="flat">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02" y="234543"/>
            <a:ext cx="11533555" cy="5657200"/>
          </a:xfrm>
          <a:prstGeom prst="rect">
            <a:avLst/>
          </a:prstGeom>
          <a:noFill/>
          <a:ln cap="flat">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822" y="148946"/>
            <a:ext cx="11358301" cy="5723951"/>
          </a:xfrm>
          <a:prstGeom prst="rect">
            <a:avLst/>
          </a:prstGeom>
          <a:noFill/>
          <a:ln cap="flat">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756" y="878555"/>
            <a:ext cx="11578315" cy="4013959"/>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188540"/>
            <a:ext cx="9291218" cy="1008665"/>
          </a:xfrm>
        </p:spPr>
        <p:txBody>
          <a:bodyPr/>
          <a:lstStyle/>
          <a:p>
            <a:pPr lvl="0"/>
            <a:r>
              <a:rPr lang="en-IE" sz="3200"/>
              <a:t>How to validate multiple entries</a:t>
            </a:r>
          </a:p>
        </p:txBody>
      </p:sp>
      <p:sp>
        <p:nvSpPr>
          <p:cNvPr id="3" name="Content Placeholder 2"/>
          <p:cNvSpPr txBox="1">
            <a:spLocks noGrp="1"/>
          </p:cNvSpPr>
          <p:nvPr>
            <p:ph idx="1"/>
          </p:nvPr>
        </p:nvSpPr>
        <p:spPr>
          <a:xfrm>
            <a:off x="659730" y="989810"/>
            <a:ext cx="10991801" cy="5062191"/>
          </a:xfrm>
        </p:spPr>
        <p:txBody>
          <a:bodyPr/>
          <a:lstStyle/>
          <a:p>
            <a:pPr lvl="0"/>
            <a:r>
              <a:rPr lang="en-IE" sz="2200" dirty="0"/>
              <a:t>Following Figure shows two ways to code a method named Is </a:t>
            </a:r>
            <a:r>
              <a:rPr lang="en-IE" sz="2200" dirty="0" err="1"/>
              <a:t>ValidData</a:t>
            </a:r>
            <a:r>
              <a:rPr lang="en-IE" sz="2200" dirty="0"/>
              <a:t> that  validates multiple entries on a form. </a:t>
            </a:r>
          </a:p>
          <a:p>
            <a:pPr lvl="0"/>
            <a:r>
              <a:rPr lang="en-IE" sz="2200" dirty="0"/>
              <a:t>The methods shown here validate the Monthly Investment and Interest Rate text boxes on the Future Value form using the three methods you saw in slides 38,39 &amp;40.</a:t>
            </a:r>
          </a:p>
          <a:p>
            <a:pPr lvl="0"/>
            <a:r>
              <a:rPr lang="en-IE" sz="2200" dirty="0"/>
              <a:t>Although these methods only check two text boxes, you can use methods like these to check every entry on a form for validity. That way, all the data validation for the form is coded in one location, which makes the code easy to read and maintain.</a:t>
            </a:r>
          </a:p>
          <a:p>
            <a:pPr lvl="0">
              <a:lnSpc>
                <a:spcPct val="130000"/>
              </a:lnSpc>
            </a:pPr>
            <a:endParaRPr lang="en-IE"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40013" cy="6099139"/>
          </a:xfrm>
          <a:prstGeom prst="rect">
            <a:avLst/>
          </a:prstGeom>
          <a:noFill/>
          <a:ln cap="flat">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493" y="83667"/>
            <a:ext cx="11916579" cy="604375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3206" y="49277"/>
            <a:ext cx="10963171" cy="675944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a:xfrm>
            <a:off x="1451582" y="195306"/>
            <a:ext cx="9291218" cy="710214"/>
          </a:xfrm>
        </p:spPr>
        <p:txBody>
          <a:bodyPr/>
          <a:lstStyle/>
          <a:p>
            <a:pPr lvl="0"/>
            <a:r>
              <a:rPr lang="en-IE"/>
              <a:t>The exception class</a:t>
            </a:r>
          </a:p>
        </p:txBody>
      </p:sp>
      <p:sp>
        <p:nvSpPr>
          <p:cNvPr id="3" name="Content Placeholder 2"/>
          <p:cNvSpPr txBox="1">
            <a:spLocks noGrp="1"/>
          </p:cNvSpPr>
          <p:nvPr>
            <p:ph idx="1"/>
          </p:nvPr>
        </p:nvSpPr>
        <p:spPr>
          <a:xfrm>
            <a:off x="328470" y="991518"/>
            <a:ext cx="11425565" cy="5177927"/>
          </a:xfrm>
        </p:spPr>
        <p:txBody>
          <a:bodyPr/>
          <a:lstStyle/>
          <a:p>
            <a:pPr lvl="0"/>
            <a:r>
              <a:rPr lang="en-IE" sz="2000" dirty="0"/>
              <a:t>All exceptions are subclasses of the Exception class. For example, the  </a:t>
            </a:r>
            <a:r>
              <a:rPr lang="en-IE" sz="2000" dirty="0" err="1">
                <a:solidFill>
                  <a:srgbClr val="FFFF00"/>
                </a:solidFill>
              </a:rPr>
              <a:t>FormatException</a:t>
            </a:r>
            <a:r>
              <a:rPr lang="en-IE" sz="2000" dirty="0"/>
              <a:t> class is a subclass of the Exception class that represents a  specific type of exception that occurs when </a:t>
            </a:r>
            <a:r>
              <a:rPr lang="en-IE" sz="2000" dirty="0">
                <a:solidFill>
                  <a:srgbClr val="FFFF00"/>
                </a:solidFill>
              </a:rPr>
              <a:t>a value of one data type can't be converted to another data type</a:t>
            </a:r>
            <a:r>
              <a:rPr lang="en-IE" sz="2000" dirty="0"/>
              <a:t>. This exception can be thrown by the To methods  of the Convert class or the Parse method of any class. </a:t>
            </a:r>
          </a:p>
          <a:p>
            <a:pPr lvl="0"/>
            <a:r>
              <a:rPr lang="en-IE" sz="2000" dirty="0"/>
              <a:t>The </a:t>
            </a:r>
            <a:r>
              <a:rPr lang="en-IE" sz="2000" dirty="0" err="1">
                <a:solidFill>
                  <a:srgbClr val="FFC000"/>
                </a:solidFill>
              </a:rPr>
              <a:t>ArithmeticException</a:t>
            </a:r>
            <a:r>
              <a:rPr lang="en-IE" sz="2000" dirty="0"/>
              <a:t> class is also a subclass of the Exception class. It represents an exception that </a:t>
            </a:r>
            <a:r>
              <a:rPr lang="en-IE" sz="2000" dirty="0">
                <a:solidFill>
                  <a:srgbClr val="FFC000"/>
                </a:solidFill>
              </a:rPr>
              <a:t>occurs during an arithmetic, casting, or conversion operation</a:t>
            </a:r>
            <a:r>
              <a:rPr lang="en-IE" sz="2000" dirty="0"/>
              <a:t>.</a:t>
            </a:r>
          </a:p>
          <a:p>
            <a:pPr lvl="0"/>
            <a:r>
              <a:rPr lang="en-IE" sz="2000" dirty="0"/>
              <a:t> This class contains other subclasses, including the </a:t>
            </a:r>
            <a:r>
              <a:rPr lang="en-IE" sz="2000" dirty="0" err="1">
                <a:solidFill>
                  <a:srgbClr val="92D050"/>
                </a:solidFill>
              </a:rPr>
              <a:t>OverflowException</a:t>
            </a:r>
            <a:r>
              <a:rPr lang="en-IE" sz="2000" dirty="0">
                <a:solidFill>
                  <a:srgbClr val="92D050"/>
                </a:solidFill>
              </a:rPr>
              <a:t> </a:t>
            </a:r>
            <a:r>
              <a:rPr lang="en-IE" sz="2000" dirty="0"/>
              <a:t>and </a:t>
            </a:r>
            <a:r>
              <a:rPr lang="en-IE" sz="2000" dirty="0" err="1">
                <a:solidFill>
                  <a:srgbClr val="92D050"/>
                </a:solidFill>
              </a:rPr>
              <a:t>DivideByZeroException</a:t>
            </a:r>
            <a:r>
              <a:rPr lang="en-IE" sz="2000" dirty="0">
                <a:solidFill>
                  <a:srgbClr val="92D050"/>
                </a:solidFill>
              </a:rPr>
              <a:t> </a:t>
            </a:r>
            <a:r>
              <a:rPr lang="en-IE" sz="2000" dirty="0"/>
              <a:t>classes shown here. An overflow exception occurs when the result of an arithmetic, casting, or conversion operation is too large for the receiving variable. A divide-by-zero exception occurs if an application attempts to divide a number by zero. </a:t>
            </a:r>
          </a:p>
          <a:p>
            <a:pPr lvl="0">
              <a:lnSpc>
                <a:spcPct val="130000"/>
              </a:lnSpc>
            </a:pPr>
            <a:endParaRPr lang="en-IE"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9434" y="270680"/>
            <a:ext cx="10461165" cy="5446541"/>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4319" y="372864"/>
            <a:ext cx="11438074" cy="5078028"/>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5" name="Rectangle 4"/>
          <p:cNvSpPr/>
          <p:nvPr/>
        </p:nvSpPr>
        <p:spPr>
          <a:xfrm>
            <a:off x="1718631" y="4935557"/>
            <a:ext cx="2027104" cy="374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6158429" y="4263528"/>
            <a:ext cx="3238959" cy="55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txBox="1">
            <a:spLocks noGrp="1"/>
          </p:cNvSpPr>
          <p:nvPr>
            <p:ph type="title"/>
          </p:nvPr>
        </p:nvSpPr>
        <p:spPr/>
        <p:txBody>
          <a:bodyPr/>
          <a:lstStyle/>
          <a:p>
            <a:pPr lvl="0"/>
            <a:r>
              <a:rPr lang="en-IE" sz="3200"/>
              <a:t>How to display a dialog box </a:t>
            </a:r>
            <a:br>
              <a:rPr lang="en-IE" sz="3200"/>
            </a:br>
            <a:endParaRPr lang="en-IE" sz="3200"/>
          </a:p>
        </p:txBody>
      </p:sp>
      <p:sp>
        <p:nvSpPr>
          <p:cNvPr id="3" name="Content Placeholder 2"/>
          <p:cNvSpPr txBox="1">
            <a:spLocks noGrp="1"/>
          </p:cNvSpPr>
          <p:nvPr>
            <p:ph idx="1"/>
          </p:nvPr>
        </p:nvSpPr>
        <p:spPr/>
        <p:txBody>
          <a:bodyPr/>
          <a:lstStyle/>
          <a:p>
            <a:pPr lvl="0">
              <a:lnSpc>
                <a:spcPct val="140000"/>
              </a:lnSpc>
            </a:pPr>
            <a:r>
              <a:rPr lang="en-IE" sz="3000" dirty="0"/>
              <a:t>One way an application can communicate with its users is by displaying a dialog box that contains a message.</a:t>
            </a:r>
          </a:p>
          <a:p>
            <a:pPr lvl="0">
              <a:lnSpc>
                <a:spcPct val="140000"/>
              </a:lnSpc>
            </a:pPr>
            <a:r>
              <a:rPr lang="en-IE" sz="3000" dirty="0"/>
              <a:t>Dialog boxes are used to display messages about exceptions that have occurred.</a:t>
            </a:r>
          </a:p>
        </p:txBody>
      </p:sp>
    </p:spTree>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1325</TotalTime>
  <Words>1049</Words>
  <Application>Microsoft Office PowerPoint</Application>
  <PresentationFormat>Widescreen</PresentationFormat>
  <Paragraphs>56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Rockwell</vt:lpstr>
      <vt:lpstr>Gallery</vt:lpstr>
      <vt:lpstr>How to handle exceptions  and validate data  </vt:lpstr>
      <vt:lpstr>Exception handling</vt:lpstr>
      <vt:lpstr>How exceptions work </vt:lpstr>
      <vt:lpstr>How exceptions work </vt:lpstr>
      <vt:lpstr>PowerPoint Presentation</vt:lpstr>
      <vt:lpstr>The exception class</vt:lpstr>
      <vt:lpstr>PowerPoint Presentation</vt:lpstr>
      <vt:lpstr>PowerPoint Presentation</vt:lpstr>
      <vt:lpstr>How to display a dialog box  </vt:lpstr>
      <vt:lpstr>PowerPoint Presentation</vt:lpstr>
      <vt:lpstr>How to use structured  exception handling  </vt:lpstr>
      <vt:lpstr>How to catch an exception  </vt:lpstr>
      <vt:lpstr>PowerPoint Presentation</vt:lpstr>
      <vt:lpstr>PowerPoint Presentation</vt:lpstr>
      <vt:lpstr>PowerPoint Presentation</vt:lpstr>
      <vt:lpstr>PowerPoint Presentation</vt:lpstr>
      <vt:lpstr>PowerPoint Presentation</vt:lpstr>
      <vt:lpstr>How to catch specific types of exceptions </vt:lpstr>
      <vt:lpstr>PowerPoint Presentation</vt:lpstr>
      <vt:lpstr>PowerPoint Presentation</vt:lpstr>
      <vt:lpstr>How to throw an 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Entire code for invoice total with exception handling</vt:lpstr>
      <vt:lpstr>PowerPoint Presentation</vt:lpstr>
      <vt:lpstr>PowerPoint Presentation</vt:lpstr>
      <vt:lpstr>PowerPoint Presentation</vt:lpstr>
      <vt:lpstr>Data validation</vt:lpstr>
      <vt:lpstr>How to validate data </vt:lpstr>
      <vt:lpstr>How to validate a single entry  </vt:lpstr>
      <vt:lpstr>Three common types of validity checking </vt:lpstr>
      <vt:lpstr>PowerPoint Presentation</vt:lpstr>
      <vt:lpstr>PowerPoint Presentation</vt:lpstr>
      <vt:lpstr>PowerPoint Presentation</vt:lpstr>
      <vt:lpstr>How to write generic methods for data validation</vt:lpstr>
      <vt:lpstr>PowerPoint Presentation</vt:lpstr>
      <vt:lpstr>PowerPoint Presentation</vt:lpstr>
      <vt:lpstr>PowerPoint Presentation</vt:lpstr>
      <vt:lpstr>PowerPoint Presentation</vt:lpstr>
      <vt:lpstr>How to validate multiple entries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handle exceptions  and validate data</dc:title>
  <dc:creator>Angela Richard</dc:creator>
  <cp:lastModifiedBy>COB Tutor</cp:lastModifiedBy>
  <cp:revision>46</cp:revision>
  <dcterms:created xsi:type="dcterms:W3CDTF">2018-01-03T14:58:09Z</dcterms:created>
  <dcterms:modified xsi:type="dcterms:W3CDTF">2019-02-27T16:20:37Z</dcterms:modified>
</cp:coreProperties>
</file>