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 id="281" r:id="rId25"/>
    <p:sldId id="280" r:id="rId26"/>
    <p:sldId id="282" r:id="rId27"/>
    <p:sldId id="283" r:id="rId28"/>
    <p:sldId id="279" r:id="rId29"/>
    <p:sldId id="284" r:id="rId30"/>
    <p:sldId id="285" r:id="rId31"/>
    <p:sldId id="286" r:id="rId32"/>
    <p:sldId id="288" r:id="rId33"/>
    <p:sldId id="287" r:id="rId34"/>
    <p:sldId id="290" r:id="rId35"/>
    <p:sldId id="289" r:id="rId36"/>
    <p:sldId id="291" r:id="rId37"/>
    <p:sldId id="293" r:id="rId38"/>
    <p:sldId id="294" r:id="rId39"/>
    <p:sldId id="295" r:id="rId40"/>
    <p:sldId id="292"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2520" autoAdjust="0"/>
  </p:normalViewPr>
  <p:slideViewPr>
    <p:cSldViewPr snapToGrid="0">
      <p:cViewPr varScale="1">
        <p:scale>
          <a:sx n="108" d="100"/>
          <a:sy n="108"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20662-A69C-455A-8227-196A29AD7FEF}" type="datetimeFigureOut">
              <a:rPr lang="en-GB" smtClean="0"/>
              <a:t>27/02/2019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BF192-EBA9-4F94-B1C2-2BD037595FD1}" type="slidenum">
              <a:rPr lang="en-GB" smtClean="0"/>
              <a:t>‹#›</a:t>
            </a:fld>
            <a:endParaRPr lang="en-GB"/>
          </a:p>
        </p:txBody>
      </p:sp>
    </p:spTree>
    <p:extLst>
      <p:ext uri="{BB962C8B-B14F-4D97-AF65-F5344CB8AC3E}">
        <p14:creationId xmlns:p14="http://schemas.microsoft.com/office/powerpoint/2010/main" val="394425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https://docs.microsoft.com/en-us/visualstudio/debugger/debugger-feature-tour?view=vs-2017</a:t>
            </a:r>
            <a:endParaRPr lang="en-GB" dirty="0"/>
          </a:p>
        </p:txBody>
      </p:sp>
      <p:sp>
        <p:nvSpPr>
          <p:cNvPr id="4" name="Slide Number Placeholder 3"/>
          <p:cNvSpPr>
            <a:spLocks noGrp="1"/>
          </p:cNvSpPr>
          <p:nvPr>
            <p:ph type="sldNum" sz="quarter" idx="10"/>
          </p:nvPr>
        </p:nvSpPr>
        <p:spPr/>
        <p:txBody>
          <a:bodyPr/>
          <a:lstStyle/>
          <a:p>
            <a:fld id="{FBEBF192-EBA9-4F94-B1C2-2BD037595FD1}" type="slidenum">
              <a:rPr lang="en-GB" smtClean="0"/>
              <a:t>14</a:t>
            </a:fld>
            <a:endParaRPr lang="en-GB"/>
          </a:p>
        </p:txBody>
      </p:sp>
    </p:spTree>
    <p:extLst>
      <p:ext uri="{BB962C8B-B14F-4D97-AF65-F5344CB8AC3E}">
        <p14:creationId xmlns:p14="http://schemas.microsoft.com/office/powerpoint/2010/main" val="37283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EBF192-EBA9-4F94-B1C2-2BD037595FD1}" type="slidenum">
              <a:rPr lang="en-GB" smtClean="0"/>
              <a:t>19</a:t>
            </a:fld>
            <a:endParaRPr lang="en-GB"/>
          </a:p>
        </p:txBody>
      </p:sp>
    </p:spTree>
    <p:extLst>
      <p:ext uri="{BB962C8B-B14F-4D97-AF65-F5344CB8AC3E}">
        <p14:creationId xmlns:p14="http://schemas.microsoft.com/office/powerpoint/2010/main" val="222951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System;</a:t>
            </a:r>
          </a:p>
          <a:p>
            <a:r>
              <a:rPr lang="en-GB" dirty="0" smtClean="0"/>
              <a:t>using </a:t>
            </a:r>
            <a:r>
              <a:rPr lang="en-GB" dirty="0" err="1" smtClean="0"/>
              <a:t>System.Collections.Generic</a:t>
            </a:r>
            <a:r>
              <a:rPr lang="en-GB" dirty="0" smtClean="0"/>
              <a:t>;</a:t>
            </a:r>
          </a:p>
          <a:p>
            <a:endParaRPr lang="en-GB" dirty="0" smtClean="0"/>
          </a:p>
          <a:p>
            <a:r>
              <a:rPr lang="en-GB" dirty="0" smtClean="0"/>
              <a:t>public class Shape</a:t>
            </a:r>
          </a:p>
          <a:p>
            <a:r>
              <a:rPr lang="en-GB" dirty="0" smtClean="0"/>
              <a:t>{</a:t>
            </a:r>
          </a:p>
          <a:p>
            <a:r>
              <a:rPr lang="en-GB" dirty="0" smtClean="0"/>
              <a:t>    // A few example members</a:t>
            </a:r>
          </a:p>
          <a:p>
            <a:r>
              <a:rPr lang="en-GB" dirty="0" smtClean="0"/>
              <a:t>    public </a:t>
            </a:r>
            <a:r>
              <a:rPr lang="en-GB" dirty="0" err="1" smtClean="0"/>
              <a:t>int</a:t>
            </a:r>
            <a:r>
              <a:rPr lang="en-GB" dirty="0" smtClean="0"/>
              <a:t> X { get; private set; }</a:t>
            </a:r>
          </a:p>
          <a:p>
            <a:r>
              <a:rPr lang="en-GB" dirty="0" smtClean="0"/>
              <a:t>    public </a:t>
            </a:r>
            <a:r>
              <a:rPr lang="en-GB" dirty="0" err="1" smtClean="0"/>
              <a:t>int</a:t>
            </a:r>
            <a:r>
              <a:rPr lang="en-GB" dirty="0" smtClean="0"/>
              <a:t> Y { get; private set; }</a:t>
            </a:r>
          </a:p>
          <a:p>
            <a:r>
              <a:rPr lang="en-GB" dirty="0" smtClean="0"/>
              <a:t>    public </a:t>
            </a:r>
            <a:r>
              <a:rPr lang="en-GB" dirty="0" err="1" smtClean="0"/>
              <a:t>int</a:t>
            </a:r>
            <a:r>
              <a:rPr lang="en-GB" dirty="0" smtClean="0"/>
              <a:t> Height { get; set; }</a:t>
            </a:r>
          </a:p>
          <a:p>
            <a:r>
              <a:rPr lang="en-GB" dirty="0" smtClean="0"/>
              <a:t>    public </a:t>
            </a:r>
            <a:r>
              <a:rPr lang="en-GB" dirty="0" err="1" smtClean="0"/>
              <a:t>int</a:t>
            </a:r>
            <a:r>
              <a:rPr lang="en-GB" dirty="0" smtClean="0"/>
              <a:t> Width { get; set; }</a:t>
            </a:r>
          </a:p>
          <a:p>
            <a:endParaRPr lang="en-GB" dirty="0" smtClean="0"/>
          </a:p>
          <a:p>
            <a:r>
              <a:rPr lang="en-GB" dirty="0" smtClean="0"/>
              <a:t>    // Virtual method</a:t>
            </a:r>
          </a:p>
          <a:p>
            <a:r>
              <a:rPr lang="en-GB" dirty="0" smtClean="0"/>
              <a:t>    public virtual void Draw()</a:t>
            </a:r>
          </a:p>
          <a:p>
            <a:r>
              <a:rPr lang="en-GB" dirty="0" smtClean="0"/>
              <a:t>    {</a:t>
            </a:r>
          </a:p>
          <a:p>
            <a:r>
              <a:rPr lang="en-GB" dirty="0" smtClean="0"/>
              <a:t>        </a:t>
            </a:r>
            <a:r>
              <a:rPr lang="en-GB" dirty="0" err="1" smtClean="0"/>
              <a:t>Console.WriteLine</a:t>
            </a:r>
            <a:r>
              <a:rPr lang="en-GB" dirty="0" smtClean="0"/>
              <a:t>("Performing base class drawing tasks");</a:t>
            </a:r>
          </a:p>
          <a:p>
            <a:r>
              <a:rPr lang="en-GB" dirty="0" smtClean="0"/>
              <a:t>    }</a:t>
            </a:r>
          </a:p>
          <a:p>
            <a:r>
              <a:rPr lang="en-GB" dirty="0" smtClean="0"/>
              <a:t>}</a:t>
            </a:r>
          </a:p>
          <a:p>
            <a:endParaRPr lang="en-GB" dirty="0" smtClean="0"/>
          </a:p>
          <a:p>
            <a:r>
              <a:rPr lang="en-GB" dirty="0" smtClean="0"/>
              <a:t>class Circle : Shape</a:t>
            </a:r>
          </a:p>
          <a:p>
            <a:r>
              <a:rPr lang="en-GB" dirty="0" smtClean="0"/>
              <a:t>{</a:t>
            </a:r>
          </a:p>
          <a:p>
            <a:r>
              <a:rPr lang="en-GB" dirty="0" smtClean="0"/>
              <a:t>    public override void Draw()</a:t>
            </a:r>
          </a:p>
          <a:p>
            <a:r>
              <a:rPr lang="en-GB" dirty="0" smtClean="0"/>
              <a:t>    {</a:t>
            </a:r>
          </a:p>
          <a:p>
            <a:r>
              <a:rPr lang="en-GB" dirty="0" smtClean="0"/>
              <a:t>        // Code to draw a circle...</a:t>
            </a:r>
          </a:p>
          <a:p>
            <a:r>
              <a:rPr lang="en-GB" dirty="0" smtClean="0"/>
              <a:t>        </a:t>
            </a:r>
            <a:r>
              <a:rPr lang="en-GB" dirty="0" err="1" smtClean="0"/>
              <a:t>Console.WriteLine</a:t>
            </a:r>
            <a:r>
              <a:rPr lang="en-GB" dirty="0" smtClean="0"/>
              <a:t>("Drawing a circle");</a:t>
            </a:r>
          </a:p>
          <a:p>
            <a:r>
              <a:rPr lang="en-GB" dirty="0" smtClean="0"/>
              <a:t>        </a:t>
            </a:r>
            <a:r>
              <a:rPr lang="en-GB" dirty="0" err="1" smtClean="0"/>
              <a:t>base.Draw</a:t>
            </a:r>
            <a:r>
              <a:rPr lang="en-GB" dirty="0" smtClean="0"/>
              <a:t>();</a:t>
            </a:r>
          </a:p>
          <a:p>
            <a:r>
              <a:rPr lang="en-GB" dirty="0" smtClean="0"/>
              <a:t>    }</a:t>
            </a:r>
          </a:p>
          <a:p>
            <a:r>
              <a:rPr lang="en-GB" dirty="0" smtClean="0"/>
              <a:t>}</a:t>
            </a:r>
          </a:p>
          <a:p>
            <a:endParaRPr lang="en-GB" dirty="0" smtClean="0"/>
          </a:p>
          <a:p>
            <a:r>
              <a:rPr lang="en-GB" dirty="0" smtClean="0"/>
              <a:t>class Rectangle : Shape</a:t>
            </a:r>
          </a:p>
          <a:p>
            <a:r>
              <a:rPr lang="en-GB" dirty="0" smtClean="0"/>
              <a:t>{</a:t>
            </a:r>
          </a:p>
          <a:p>
            <a:r>
              <a:rPr lang="en-GB" dirty="0" smtClean="0"/>
              <a:t>    public override void Draw()</a:t>
            </a:r>
          </a:p>
          <a:p>
            <a:r>
              <a:rPr lang="en-GB" dirty="0" smtClean="0"/>
              <a:t>    {</a:t>
            </a:r>
          </a:p>
          <a:p>
            <a:r>
              <a:rPr lang="en-GB" dirty="0" smtClean="0"/>
              <a:t>        // Code to draw a rectangle...</a:t>
            </a:r>
          </a:p>
          <a:p>
            <a:r>
              <a:rPr lang="en-GB" dirty="0" smtClean="0"/>
              <a:t>        </a:t>
            </a:r>
            <a:r>
              <a:rPr lang="en-GB" dirty="0" err="1" smtClean="0"/>
              <a:t>Console.WriteLine</a:t>
            </a:r>
            <a:r>
              <a:rPr lang="en-GB" dirty="0" smtClean="0"/>
              <a:t>("Drawing a rectangle");</a:t>
            </a:r>
          </a:p>
          <a:p>
            <a:r>
              <a:rPr lang="en-GB" dirty="0" smtClean="0"/>
              <a:t>        </a:t>
            </a:r>
            <a:r>
              <a:rPr lang="en-GB" dirty="0" err="1" smtClean="0"/>
              <a:t>base.Draw</a:t>
            </a:r>
            <a:r>
              <a:rPr lang="en-GB" dirty="0" smtClean="0"/>
              <a:t>();</a:t>
            </a:r>
          </a:p>
          <a:p>
            <a:r>
              <a:rPr lang="en-GB" dirty="0" smtClean="0"/>
              <a:t>    }</a:t>
            </a:r>
          </a:p>
          <a:p>
            <a:r>
              <a:rPr lang="en-GB" dirty="0" smtClean="0"/>
              <a:t>}</a:t>
            </a:r>
          </a:p>
          <a:p>
            <a:endParaRPr lang="en-GB" dirty="0" smtClean="0"/>
          </a:p>
          <a:p>
            <a:r>
              <a:rPr lang="en-GB" dirty="0" smtClean="0"/>
              <a:t>class Triangle : Shape</a:t>
            </a:r>
          </a:p>
          <a:p>
            <a:r>
              <a:rPr lang="en-GB" dirty="0" smtClean="0"/>
              <a:t>{</a:t>
            </a:r>
          </a:p>
          <a:p>
            <a:r>
              <a:rPr lang="en-GB" dirty="0" smtClean="0"/>
              <a:t>    public override void Draw()</a:t>
            </a:r>
          </a:p>
          <a:p>
            <a:r>
              <a:rPr lang="en-GB" dirty="0" smtClean="0"/>
              <a:t>    {</a:t>
            </a:r>
          </a:p>
          <a:p>
            <a:r>
              <a:rPr lang="en-GB" dirty="0" smtClean="0"/>
              <a:t>        // Code to draw a triangle...</a:t>
            </a:r>
          </a:p>
          <a:p>
            <a:r>
              <a:rPr lang="en-GB" dirty="0" smtClean="0"/>
              <a:t>        </a:t>
            </a:r>
            <a:r>
              <a:rPr lang="en-GB" dirty="0" err="1" smtClean="0"/>
              <a:t>Console.WriteLine</a:t>
            </a:r>
            <a:r>
              <a:rPr lang="en-GB" dirty="0" smtClean="0"/>
              <a:t>("Drawing a </a:t>
            </a:r>
            <a:r>
              <a:rPr lang="en-GB" dirty="0" err="1" smtClean="0"/>
              <a:t>trangle</a:t>
            </a:r>
            <a:r>
              <a:rPr lang="en-GB" dirty="0" smtClean="0"/>
              <a:t>");</a:t>
            </a:r>
          </a:p>
          <a:p>
            <a:r>
              <a:rPr lang="en-GB" dirty="0" smtClean="0"/>
              <a:t>        </a:t>
            </a:r>
            <a:r>
              <a:rPr lang="en-GB" dirty="0" err="1" smtClean="0"/>
              <a:t>base.Draw</a:t>
            </a:r>
            <a:r>
              <a:rPr lang="en-GB" dirty="0" smtClean="0"/>
              <a:t>();</a:t>
            </a:r>
          </a:p>
          <a:p>
            <a:r>
              <a:rPr lang="en-GB" dirty="0" smtClean="0"/>
              <a:t>    }</a:t>
            </a:r>
          </a:p>
          <a:p>
            <a:r>
              <a:rPr lang="en-GB" dirty="0" smtClean="0"/>
              <a:t>}</a:t>
            </a:r>
          </a:p>
          <a:p>
            <a:endParaRPr lang="en-GB" dirty="0" smtClean="0"/>
          </a:p>
          <a:p>
            <a:r>
              <a:rPr lang="en-GB" dirty="0" smtClean="0"/>
              <a:t>class Program</a:t>
            </a:r>
          </a:p>
          <a:p>
            <a:r>
              <a:rPr lang="en-GB" dirty="0" smtClean="0"/>
              <a:t>{</a:t>
            </a:r>
          </a:p>
          <a:p>
            <a:r>
              <a:rPr lang="en-GB" dirty="0" smtClean="0"/>
              <a:t>    static void Main(string[] </a:t>
            </a:r>
            <a:r>
              <a:rPr lang="en-GB" dirty="0" err="1" smtClean="0"/>
              <a:t>args</a:t>
            </a:r>
            <a:r>
              <a:rPr lang="en-GB" dirty="0" smtClean="0"/>
              <a:t>)</a:t>
            </a:r>
          </a:p>
          <a:p>
            <a:r>
              <a:rPr lang="en-GB" dirty="0" smtClean="0"/>
              <a:t>    {</a:t>
            </a:r>
          </a:p>
          <a:p>
            <a:endParaRPr lang="en-GB" dirty="0" smtClean="0"/>
          </a:p>
          <a:p>
            <a:r>
              <a:rPr lang="en-GB" dirty="0" smtClean="0"/>
              <a:t>        </a:t>
            </a:r>
            <a:r>
              <a:rPr lang="en-GB" dirty="0" err="1" smtClean="0"/>
              <a:t>var</a:t>
            </a:r>
            <a:r>
              <a:rPr lang="en-GB" dirty="0" smtClean="0"/>
              <a:t> shapes = new List&lt;Shape&gt;</a:t>
            </a:r>
          </a:p>
          <a:p>
            <a:r>
              <a:rPr lang="en-GB" dirty="0" smtClean="0"/>
              <a:t>        {</a:t>
            </a:r>
          </a:p>
          <a:p>
            <a:r>
              <a:rPr lang="en-GB" dirty="0" smtClean="0"/>
              <a:t>            new Rectangle(),</a:t>
            </a:r>
          </a:p>
          <a:p>
            <a:r>
              <a:rPr lang="en-GB" dirty="0" smtClean="0"/>
              <a:t>            new Triangle(),</a:t>
            </a:r>
          </a:p>
          <a:p>
            <a:r>
              <a:rPr lang="en-GB" dirty="0" smtClean="0"/>
              <a:t>            new Circle()</a:t>
            </a:r>
          </a:p>
          <a:p>
            <a:r>
              <a:rPr lang="en-GB" dirty="0" smtClean="0"/>
              <a:t>        };</a:t>
            </a:r>
          </a:p>
          <a:p>
            <a:endParaRPr lang="en-GB" dirty="0" smtClean="0"/>
          </a:p>
          <a:p>
            <a:r>
              <a:rPr lang="en-GB" dirty="0" smtClean="0"/>
              <a:t>        </a:t>
            </a:r>
            <a:r>
              <a:rPr lang="en-GB" dirty="0" err="1" smtClean="0"/>
              <a:t>foreach</a:t>
            </a:r>
            <a:r>
              <a:rPr lang="en-GB" dirty="0" smtClean="0"/>
              <a:t> (</a:t>
            </a:r>
            <a:r>
              <a:rPr lang="en-GB" dirty="0" err="1" smtClean="0"/>
              <a:t>var</a:t>
            </a:r>
            <a:r>
              <a:rPr lang="en-GB" dirty="0" smtClean="0"/>
              <a:t> shape in shapes)</a:t>
            </a:r>
          </a:p>
          <a:p>
            <a:r>
              <a:rPr lang="en-GB" dirty="0" smtClean="0"/>
              <a:t>        {</a:t>
            </a:r>
          </a:p>
          <a:p>
            <a:r>
              <a:rPr lang="en-GB" dirty="0" smtClean="0"/>
              <a:t>            </a:t>
            </a:r>
            <a:r>
              <a:rPr lang="en-GB" dirty="0" err="1" smtClean="0"/>
              <a:t>shape.Draw</a:t>
            </a:r>
            <a:r>
              <a:rPr lang="en-GB" dirty="0" smtClean="0"/>
              <a:t>();</a:t>
            </a:r>
          </a:p>
          <a:p>
            <a:r>
              <a:rPr lang="en-GB" dirty="0" smtClean="0"/>
              <a:t>        }</a:t>
            </a:r>
          </a:p>
          <a:p>
            <a:endParaRPr lang="en-GB" dirty="0" smtClean="0"/>
          </a:p>
          <a:p>
            <a:r>
              <a:rPr lang="en-GB" dirty="0" smtClean="0"/>
              <a:t>        // Keep the console open in debug mode.</a:t>
            </a:r>
          </a:p>
          <a:p>
            <a:r>
              <a:rPr lang="en-GB" dirty="0" smtClean="0"/>
              <a:t>        </a:t>
            </a:r>
            <a:r>
              <a:rPr lang="en-GB" dirty="0" err="1" smtClean="0"/>
              <a:t>Console.WriteLine</a:t>
            </a:r>
            <a:r>
              <a:rPr lang="en-GB" dirty="0" smtClean="0"/>
              <a:t>("Press any key to exit.");</a:t>
            </a:r>
          </a:p>
          <a:p>
            <a:r>
              <a:rPr lang="en-GB" dirty="0" smtClean="0"/>
              <a:t>        </a:t>
            </a:r>
            <a:r>
              <a:rPr lang="en-GB" dirty="0" err="1" smtClean="0"/>
              <a:t>Console.ReadKey</a:t>
            </a:r>
            <a:r>
              <a:rPr lang="en-GB" dirty="0" smtClean="0"/>
              <a:t>();</a:t>
            </a:r>
          </a:p>
          <a:p>
            <a:r>
              <a:rPr lang="en-GB" dirty="0" smtClean="0"/>
              <a:t>    }</a:t>
            </a:r>
          </a:p>
          <a:p>
            <a:endParaRPr lang="en-GB" dirty="0" smtClean="0"/>
          </a:p>
          <a:p>
            <a:r>
              <a:rPr lang="en-GB" dirty="0" smtClean="0"/>
              <a:t>}</a:t>
            </a:r>
          </a:p>
          <a:p>
            <a:endParaRPr lang="en-GB" dirty="0" smtClean="0"/>
          </a:p>
          <a:p>
            <a:r>
              <a:rPr lang="en-GB" dirty="0" smtClean="0"/>
              <a:t>/* Output:</a:t>
            </a:r>
          </a:p>
          <a:p>
            <a:r>
              <a:rPr lang="en-GB" dirty="0" smtClean="0"/>
              <a:t>    Drawing a rectangle</a:t>
            </a:r>
          </a:p>
          <a:p>
            <a:r>
              <a:rPr lang="en-GB" dirty="0" smtClean="0"/>
              <a:t>    Performing base class drawing tasks</a:t>
            </a:r>
          </a:p>
          <a:p>
            <a:r>
              <a:rPr lang="en-GB" dirty="0" smtClean="0"/>
              <a:t>    Drawing a triangle</a:t>
            </a:r>
          </a:p>
          <a:p>
            <a:r>
              <a:rPr lang="en-GB" dirty="0" smtClean="0"/>
              <a:t>    Performing base class drawing tasks</a:t>
            </a:r>
          </a:p>
          <a:p>
            <a:r>
              <a:rPr lang="en-GB" dirty="0" smtClean="0"/>
              <a:t>    Drawing a circle</a:t>
            </a:r>
          </a:p>
          <a:p>
            <a:r>
              <a:rPr lang="en-GB" dirty="0" smtClean="0"/>
              <a:t>    Performing base class drawing tasks</a:t>
            </a:r>
          </a:p>
          <a:p>
            <a:r>
              <a:rPr lang="en-GB" dirty="0" smtClean="0"/>
              <a:t>*/</a:t>
            </a:r>
            <a:endParaRPr lang="en-GB" dirty="0"/>
          </a:p>
        </p:txBody>
      </p:sp>
      <p:sp>
        <p:nvSpPr>
          <p:cNvPr id="4" name="Slide Number Placeholder 3"/>
          <p:cNvSpPr>
            <a:spLocks noGrp="1"/>
          </p:cNvSpPr>
          <p:nvPr>
            <p:ph type="sldNum" sz="quarter" idx="10"/>
          </p:nvPr>
        </p:nvSpPr>
        <p:spPr/>
        <p:txBody>
          <a:bodyPr/>
          <a:lstStyle/>
          <a:p>
            <a:fld id="{FBEBF192-EBA9-4F94-B1C2-2BD037595FD1}" type="slidenum">
              <a:rPr lang="en-GB" smtClean="0"/>
              <a:t>26</a:t>
            </a:fld>
            <a:endParaRPr lang="en-GB"/>
          </a:p>
        </p:txBody>
      </p:sp>
    </p:spTree>
    <p:extLst>
      <p:ext uri="{BB962C8B-B14F-4D97-AF65-F5344CB8AC3E}">
        <p14:creationId xmlns:p14="http://schemas.microsoft.com/office/powerpoint/2010/main" val="39597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EBF192-EBA9-4F94-B1C2-2BD037595FD1}" type="slidenum">
              <a:rPr lang="en-GB" smtClean="0"/>
              <a:t>33</a:t>
            </a:fld>
            <a:endParaRPr lang="en-GB"/>
          </a:p>
        </p:txBody>
      </p:sp>
    </p:spTree>
    <p:extLst>
      <p:ext uri="{BB962C8B-B14F-4D97-AF65-F5344CB8AC3E}">
        <p14:creationId xmlns:p14="http://schemas.microsoft.com/office/powerpoint/2010/main" val="404968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lgn="ctr">
              <a:defRPr sz="36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21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59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70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normAutofit/>
          </a:bodyPr>
          <a:lstStyle>
            <a:lvl1pPr algn="ct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40287" y="1951896"/>
            <a:ext cx="11309338" cy="4677504"/>
          </a:xfrm>
        </p:spPr>
        <p:txBody>
          <a:bodyPr>
            <a:normAutofit/>
          </a:bodyPr>
          <a:lstStyle>
            <a:lvl1pPr>
              <a:lnSpc>
                <a:spcPct val="150000"/>
              </a:lnSpc>
              <a:defRPr sz="2800"/>
            </a:lvl1pPr>
            <a:lvl2pPr>
              <a:lnSpc>
                <a:spcPct val="150000"/>
              </a:lnSpc>
              <a:defRPr sz="2400"/>
            </a:lvl2pPr>
            <a:lvl3pPr>
              <a:lnSpc>
                <a:spcPct val="150000"/>
              </a:lnSpc>
              <a:defRPr sz="2000"/>
            </a:lvl3pPr>
            <a:lvl4pPr>
              <a:lnSpc>
                <a:spcPct val="150000"/>
              </a:lnSpc>
              <a:defRPr sz="1800"/>
            </a:lvl4pPr>
            <a:lvl5pPr>
              <a:lnSpc>
                <a:spcPct val="15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238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04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12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6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50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96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55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57286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wikipedia.org/wiki/Scope_(computer_scien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b="1" dirty="0" smtClean="0"/>
              <a:t>Debugging an application</a:t>
            </a:r>
            <a:endParaRPr lang="en-GB" b="1" dirty="0"/>
          </a:p>
        </p:txBody>
      </p:sp>
      <p:sp>
        <p:nvSpPr>
          <p:cNvPr id="3" name="Subtitle 2"/>
          <p:cNvSpPr>
            <a:spLocks noGrp="1"/>
          </p:cNvSpPr>
          <p:nvPr>
            <p:ph type="subTitle" idx="1"/>
          </p:nvPr>
        </p:nvSpPr>
        <p:spPr/>
        <p:txBody>
          <a:bodyPr/>
          <a:lstStyle/>
          <a:p>
            <a:r>
              <a:rPr lang="ga-IE" dirty="0" smtClean="0"/>
              <a:t>Chapter - </a:t>
            </a:r>
            <a:endParaRPr lang="en-GB" dirty="0"/>
          </a:p>
        </p:txBody>
      </p:sp>
    </p:spTree>
    <p:extLst>
      <p:ext uri="{BB962C8B-B14F-4D97-AF65-F5344CB8AC3E}">
        <p14:creationId xmlns:p14="http://schemas.microsoft.com/office/powerpoint/2010/main" val="138904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Step into a property</a:t>
            </a:r>
            <a:br>
              <a:rPr lang="en-IE" b="1" dirty="0"/>
            </a:br>
            <a:endParaRPr lang="en-GB" dirty="0"/>
          </a:p>
        </p:txBody>
      </p:sp>
      <p:sp>
        <p:nvSpPr>
          <p:cNvPr id="3" name="Content Placeholder 2"/>
          <p:cNvSpPr>
            <a:spLocks noGrp="1"/>
          </p:cNvSpPr>
          <p:nvPr>
            <p:ph idx="1"/>
          </p:nvPr>
        </p:nvSpPr>
        <p:spPr/>
        <p:txBody>
          <a:bodyPr/>
          <a:lstStyle/>
          <a:p>
            <a:r>
              <a:rPr lang="en-IE" dirty="0" smtClean="0"/>
              <a:t>As </a:t>
            </a:r>
            <a:r>
              <a:rPr lang="en-IE" dirty="0"/>
              <a:t>mentioned earlier, by default the debugger skips over managed properties and fields, but the </a:t>
            </a:r>
            <a:r>
              <a:rPr lang="en-IE" b="1" dirty="0"/>
              <a:t>Step Into Specific</a:t>
            </a:r>
            <a:r>
              <a:rPr lang="en-IE" dirty="0"/>
              <a:t> command allows you to override this </a:t>
            </a:r>
            <a:r>
              <a:rPr lang="en-IE" dirty="0" err="1"/>
              <a:t>behavior</a:t>
            </a:r>
            <a:r>
              <a:rPr lang="en-IE" dirty="0"/>
              <a:t>.</a:t>
            </a:r>
          </a:p>
          <a:p>
            <a:r>
              <a:rPr lang="en-IE" dirty="0"/>
              <a:t>Right-click on a property or field and choose </a:t>
            </a:r>
            <a:r>
              <a:rPr lang="en-IE" b="1" dirty="0"/>
              <a:t>Step Into Specific</a:t>
            </a:r>
            <a:r>
              <a:rPr lang="en-IE" dirty="0"/>
              <a:t>, then choose one of the available options.</a:t>
            </a:r>
          </a:p>
          <a:p>
            <a:endParaRPr lang="en-GB" dirty="0"/>
          </a:p>
        </p:txBody>
      </p:sp>
    </p:spTree>
    <p:extLst>
      <p:ext uri="{BB962C8B-B14F-4D97-AF65-F5344CB8AC3E}">
        <p14:creationId xmlns:p14="http://schemas.microsoft.com/office/powerpoint/2010/main" val="6969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239" y="605481"/>
            <a:ext cx="6515100" cy="3505200"/>
          </a:xfrm>
          <a:prstGeom prst="rect">
            <a:avLst/>
          </a:prstGeom>
        </p:spPr>
      </p:pic>
      <p:sp>
        <p:nvSpPr>
          <p:cNvPr id="3" name="Rectangle 2"/>
          <p:cNvSpPr/>
          <p:nvPr/>
        </p:nvSpPr>
        <p:spPr>
          <a:xfrm>
            <a:off x="313037" y="4209705"/>
            <a:ext cx="7545859" cy="369332"/>
          </a:xfrm>
          <a:prstGeom prst="rect">
            <a:avLst/>
          </a:prstGeom>
        </p:spPr>
        <p:txBody>
          <a:bodyPr wrap="square">
            <a:spAutoFit/>
          </a:bodyPr>
          <a:lstStyle/>
          <a:p>
            <a:r>
              <a:rPr lang="en-IE" dirty="0"/>
              <a:t>In this example, Step Into Specific gets us to the code for </a:t>
            </a:r>
            <a:r>
              <a:rPr lang="en-IE" dirty="0" err="1"/>
              <a:t>Path.set</a:t>
            </a:r>
            <a:r>
              <a:rPr lang="en-IE" dirty="0"/>
              <a:t>.</a:t>
            </a:r>
            <a:endParaRPr lang="en-GB" dirty="0"/>
          </a:p>
        </p:txBody>
      </p:sp>
      <p:pic>
        <p:nvPicPr>
          <p:cNvPr id="2050" name="Picture 2" descr="Step into Specif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64" y="5127153"/>
            <a:ext cx="494347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86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Run to Click</a:t>
            </a:r>
            <a:endParaRPr lang="en-GB" dirty="0"/>
          </a:p>
        </p:txBody>
      </p:sp>
      <p:sp>
        <p:nvSpPr>
          <p:cNvPr id="3" name="Content Placeholder 2"/>
          <p:cNvSpPr>
            <a:spLocks noGrp="1"/>
          </p:cNvSpPr>
          <p:nvPr>
            <p:ph idx="1"/>
          </p:nvPr>
        </p:nvSpPr>
        <p:spPr>
          <a:xfrm>
            <a:off x="441331" y="2050750"/>
            <a:ext cx="11309338" cy="4677504"/>
          </a:xfrm>
        </p:spPr>
        <p:txBody>
          <a:bodyPr>
            <a:normAutofit lnSpcReduction="10000"/>
          </a:bodyPr>
          <a:lstStyle/>
          <a:p>
            <a:r>
              <a:rPr lang="en-IE" dirty="0"/>
              <a:t>The </a:t>
            </a:r>
            <a:r>
              <a:rPr lang="en-IE" b="1" dirty="0"/>
              <a:t>Run to Click</a:t>
            </a:r>
            <a:r>
              <a:rPr lang="en-IE" dirty="0"/>
              <a:t> (Run execution to here) button is new in Visual Studio 2017.</a:t>
            </a:r>
          </a:p>
          <a:p>
            <a:r>
              <a:rPr lang="en-IE" dirty="0"/>
              <a:t>Click the </a:t>
            </a:r>
            <a:r>
              <a:rPr lang="en-IE" b="1" dirty="0"/>
              <a:t>Run to Click</a:t>
            </a:r>
            <a:r>
              <a:rPr lang="en-IE" dirty="0"/>
              <a:t> (Run execution to here) button. The debugger advances to the line of code where you clicked.</a:t>
            </a:r>
          </a:p>
          <a:p>
            <a:r>
              <a:rPr lang="en-IE" dirty="0"/>
              <a:t>Using this button is similar to setting a temporary breakpoint. This command is also handy for getting around quickly within a visible region of app code. You can use </a:t>
            </a:r>
            <a:r>
              <a:rPr lang="en-IE" b="1" dirty="0"/>
              <a:t>Run to Click</a:t>
            </a:r>
            <a:r>
              <a:rPr lang="en-IE" dirty="0"/>
              <a:t> in any open file.</a:t>
            </a:r>
          </a:p>
          <a:p>
            <a:endParaRPr lang="en-GB" dirty="0"/>
          </a:p>
        </p:txBody>
      </p:sp>
    </p:spTree>
    <p:extLst>
      <p:ext uri="{BB962C8B-B14F-4D97-AF65-F5344CB8AC3E}">
        <p14:creationId xmlns:p14="http://schemas.microsoft.com/office/powerpoint/2010/main" val="229663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563249"/>
          </a:xfrm>
        </p:spPr>
        <p:txBody>
          <a:bodyPr>
            <a:normAutofit fontScale="90000"/>
          </a:bodyPr>
          <a:lstStyle/>
          <a:p>
            <a:r>
              <a:rPr lang="ga-IE" dirty="0" smtClean="0"/>
              <a:t/>
            </a:r>
            <a:br>
              <a:rPr lang="ga-IE" dirty="0" smtClean="0"/>
            </a:br>
            <a:r>
              <a:rPr lang="ga-IE" dirty="0"/>
              <a:t/>
            </a:r>
            <a:br>
              <a:rPr lang="ga-IE" dirty="0"/>
            </a:br>
            <a:r>
              <a:rPr lang="ga-IE" dirty="0" smtClean="0"/>
              <a:t/>
            </a:r>
            <a:br>
              <a:rPr lang="ga-IE" dirty="0" smtClean="0"/>
            </a:br>
            <a:r>
              <a:rPr lang="ga-IE" dirty="0"/>
              <a:t/>
            </a:r>
            <a:br>
              <a:rPr lang="ga-IE" dirty="0"/>
            </a:br>
            <a:r>
              <a:rPr lang="ga-IE" dirty="0" smtClean="0"/>
              <a:t/>
            </a:r>
            <a:br>
              <a:rPr lang="ga-IE" dirty="0" smtClean="0"/>
            </a:br>
            <a:r>
              <a:rPr lang="ga-IE" dirty="0"/>
              <a:t/>
            </a:r>
            <a:br>
              <a:rPr lang="ga-IE" dirty="0"/>
            </a:br>
            <a:r>
              <a:rPr lang="en-IE" dirty="0" smtClean="0"/>
              <a:t>Advance </a:t>
            </a:r>
            <a:r>
              <a:rPr lang="en-IE" dirty="0"/>
              <a:t>the debugger out of the current function</a:t>
            </a:r>
            <a:br>
              <a:rPr lang="en-IE" dirty="0"/>
            </a:br>
            <a:endParaRPr lang="en-GB" dirty="0"/>
          </a:p>
        </p:txBody>
      </p:sp>
      <p:sp>
        <p:nvSpPr>
          <p:cNvPr id="3" name="Content Placeholder 2"/>
          <p:cNvSpPr>
            <a:spLocks noGrp="1"/>
          </p:cNvSpPr>
          <p:nvPr>
            <p:ph idx="1"/>
          </p:nvPr>
        </p:nvSpPr>
        <p:spPr/>
        <p:txBody>
          <a:bodyPr/>
          <a:lstStyle/>
          <a:p>
            <a:r>
              <a:rPr lang="en-IE" b="1" dirty="0" smtClean="0"/>
              <a:t>Advance the debugger out of the current function</a:t>
            </a:r>
          </a:p>
          <a:p>
            <a:r>
              <a:rPr lang="en-IE" dirty="0" smtClean="0"/>
              <a:t>Sometimes</a:t>
            </a:r>
            <a:r>
              <a:rPr lang="en-IE" dirty="0"/>
              <a:t>, you might want to continue your debugging session but advance the debugger all the way through the current function.</a:t>
            </a:r>
          </a:p>
          <a:p>
            <a:r>
              <a:rPr lang="en-IE" dirty="0"/>
              <a:t>Press </a:t>
            </a:r>
            <a:r>
              <a:rPr lang="en-IE" b="1" dirty="0"/>
              <a:t>Shift + F11</a:t>
            </a:r>
            <a:r>
              <a:rPr lang="en-IE" dirty="0"/>
              <a:t> (or </a:t>
            </a:r>
            <a:r>
              <a:rPr lang="en-IE" b="1" dirty="0"/>
              <a:t>Debug &gt; Step Out</a:t>
            </a:r>
            <a:r>
              <a:rPr lang="en-IE" dirty="0"/>
              <a:t>).</a:t>
            </a:r>
          </a:p>
          <a:p>
            <a:r>
              <a:rPr lang="en-IE" dirty="0"/>
              <a:t>This command resumes app execution (and advances the debugger) until the current function returns.</a:t>
            </a:r>
          </a:p>
          <a:p>
            <a:endParaRPr lang="en-GB" dirty="0"/>
          </a:p>
        </p:txBody>
      </p:sp>
    </p:spTree>
    <p:extLst>
      <p:ext uri="{BB962C8B-B14F-4D97-AF65-F5344CB8AC3E}">
        <p14:creationId xmlns:p14="http://schemas.microsoft.com/office/powerpoint/2010/main" val="287073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 to cursor</a:t>
            </a:r>
          </a:p>
        </p:txBody>
      </p:sp>
      <p:sp>
        <p:nvSpPr>
          <p:cNvPr id="3" name="Content Placeholder 2"/>
          <p:cNvSpPr>
            <a:spLocks noGrp="1"/>
          </p:cNvSpPr>
          <p:nvPr>
            <p:ph idx="1"/>
          </p:nvPr>
        </p:nvSpPr>
        <p:spPr>
          <a:xfrm>
            <a:off x="440287" y="1951895"/>
            <a:ext cx="5433291" cy="4523045"/>
          </a:xfrm>
        </p:spPr>
        <p:txBody>
          <a:bodyPr>
            <a:normAutofit fontScale="55000" lnSpcReduction="20000"/>
          </a:bodyPr>
          <a:lstStyle/>
          <a:p>
            <a:r>
              <a:rPr lang="en-IE" dirty="0"/>
              <a:t>Stop the debugger by pressing the Stop Debugging red button Stop Debugging or Shift + F5.</a:t>
            </a:r>
          </a:p>
          <a:p>
            <a:r>
              <a:rPr lang="en-IE" dirty="0" smtClean="0"/>
              <a:t>Right-click </a:t>
            </a:r>
            <a:r>
              <a:rPr lang="en-IE" dirty="0"/>
              <a:t>a line of code in your app and choose Run to Cursor. This command starts debugging and sets a temporary breakpoint on the current line of </a:t>
            </a:r>
            <a:r>
              <a:rPr lang="en-IE" dirty="0" smtClean="0"/>
              <a:t>code</a:t>
            </a:r>
            <a:endParaRPr lang="ga-IE" dirty="0" smtClean="0"/>
          </a:p>
          <a:p>
            <a:r>
              <a:rPr lang="en-IE" dirty="0"/>
              <a:t>If you have set breakpoints, the debugger pauses on the first breakpoint that it hits.</a:t>
            </a:r>
          </a:p>
          <a:p>
            <a:r>
              <a:rPr lang="en-IE" dirty="0"/>
              <a:t>Press </a:t>
            </a:r>
            <a:r>
              <a:rPr lang="en-IE" b="1" dirty="0"/>
              <a:t>F5</a:t>
            </a:r>
            <a:r>
              <a:rPr lang="en-IE" dirty="0"/>
              <a:t> until you reach the line of code where you selected </a:t>
            </a:r>
            <a:r>
              <a:rPr lang="en-IE" b="1" dirty="0"/>
              <a:t>Run to Cursor</a:t>
            </a:r>
            <a:r>
              <a:rPr lang="en-IE" dirty="0"/>
              <a:t>.</a:t>
            </a:r>
          </a:p>
          <a:p>
            <a:r>
              <a:rPr lang="en-IE" dirty="0"/>
              <a:t>This command is useful when you are editing code and want to quickly set a temporary breakpoint and start the debugger at the same time.</a:t>
            </a:r>
          </a:p>
          <a:p>
            <a:endParaRPr lang="en-GB" dirty="0"/>
          </a:p>
        </p:txBody>
      </p:sp>
      <p:pic>
        <p:nvPicPr>
          <p:cNvPr id="5" name="Picture 4"/>
          <p:cNvPicPr>
            <a:picLocks noChangeAspect="1"/>
          </p:cNvPicPr>
          <p:nvPr/>
        </p:nvPicPr>
        <p:blipFill>
          <a:blip r:embed="rId3"/>
          <a:stretch>
            <a:fillRect/>
          </a:stretch>
        </p:blipFill>
        <p:spPr>
          <a:xfrm>
            <a:off x="6029158" y="3144665"/>
            <a:ext cx="5581650" cy="2562225"/>
          </a:xfrm>
          <a:prstGeom prst="rect">
            <a:avLst/>
          </a:prstGeom>
        </p:spPr>
      </p:pic>
    </p:spTree>
    <p:extLst>
      <p:ext uri="{BB962C8B-B14F-4D97-AF65-F5344CB8AC3E}">
        <p14:creationId xmlns:p14="http://schemas.microsoft.com/office/powerpoint/2010/main" val="230838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Restart your app quickly</a:t>
            </a:r>
            <a:br>
              <a:rPr lang="en-IE" dirty="0"/>
            </a:br>
            <a:endParaRPr lang="en-GB" dirty="0"/>
          </a:p>
        </p:txBody>
      </p:sp>
      <p:sp>
        <p:nvSpPr>
          <p:cNvPr id="3" name="Content Placeholder 2"/>
          <p:cNvSpPr>
            <a:spLocks noGrp="1"/>
          </p:cNvSpPr>
          <p:nvPr>
            <p:ph idx="1"/>
          </p:nvPr>
        </p:nvSpPr>
        <p:spPr/>
        <p:txBody>
          <a:bodyPr>
            <a:normAutofit/>
          </a:bodyPr>
          <a:lstStyle/>
          <a:p>
            <a:r>
              <a:rPr lang="en-IE" dirty="0" smtClean="0"/>
              <a:t>Click </a:t>
            </a:r>
            <a:r>
              <a:rPr lang="en-IE" dirty="0"/>
              <a:t>the Restart </a:t>
            </a:r>
            <a:r>
              <a:rPr lang="en-IE" dirty="0" smtClean="0"/>
              <a:t>App </a:t>
            </a:r>
            <a:r>
              <a:rPr lang="en-IE" dirty="0"/>
              <a:t>button in the Debug Toolbar (Ctrl + Shift +F5).</a:t>
            </a:r>
          </a:p>
          <a:p>
            <a:r>
              <a:rPr lang="en-IE" dirty="0" smtClean="0"/>
              <a:t>When </a:t>
            </a:r>
            <a:r>
              <a:rPr lang="en-IE" dirty="0"/>
              <a:t>you press Restart, it saves time versus stopping the app and restarting the debugger. The debugger pauses at the first breakpoint that is hit by executing code.</a:t>
            </a:r>
          </a:p>
          <a:p>
            <a:r>
              <a:rPr lang="en-IE" dirty="0" smtClean="0"/>
              <a:t>If </a:t>
            </a:r>
            <a:r>
              <a:rPr lang="en-IE" dirty="0"/>
              <a:t>you do want to stop the debugger and get back into the code editor, you can press the red stop </a:t>
            </a:r>
            <a:r>
              <a:rPr lang="en-IE" dirty="0" err="1"/>
              <a:t>Stop</a:t>
            </a:r>
            <a:r>
              <a:rPr lang="en-IE" dirty="0"/>
              <a:t> Debugging button instead of Restart.</a:t>
            </a:r>
            <a:endParaRPr lang="en-GB" dirty="0"/>
          </a:p>
        </p:txBody>
      </p:sp>
    </p:spTree>
    <p:extLst>
      <p:ext uri="{BB962C8B-B14F-4D97-AF65-F5344CB8AC3E}">
        <p14:creationId xmlns:p14="http://schemas.microsoft.com/office/powerpoint/2010/main" val="53012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Inspect variables with data tips</a:t>
            </a:r>
            <a:br>
              <a:rPr lang="en-IE" dirty="0"/>
            </a:br>
            <a:endParaRPr lang="en-GB" dirty="0"/>
          </a:p>
        </p:txBody>
      </p:sp>
      <p:sp>
        <p:nvSpPr>
          <p:cNvPr id="3" name="Content Placeholder 2"/>
          <p:cNvSpPr>
            <a:spLocks noGrp="1"/>
          </p:cNvSpPr>
          <p:nvPr>
            <p:ph idx="1"/>
          </p:nvPr>
        </p:nvSpPr>
        <p:spPr/>
        <p:txBody>
          <a:bodyPr>
            <a:normAutofit fontScale="77500" lnSpcReduction="20000"/>
          </a:bodyPr>
          <a:lstStyle/>
          <a:p>
            <a:r>
              <a:rPr lang="en-IE" dirty="0" smtClean="0"/>
              <a:t>Now </a:t>
            </a:r>
            <a:r>
              <a:rPr lang="en-IE" dirty="0"/>
              <a:t>that you know your way around a little, you have a good opportunity to start inspecting your app state (variables) with the debugger. Features that allow you to inspect variables are some of the most useful features of the debugger, and there are different ways to do it. Often, when you try to debug an issue, you are attempting to find out whether variables are storing the values that you expect them to have in a particular app state.</a:t>
            </a:r>
          </a:p>
          <a:p>
            <a:r>
              <a:rPr lang="en-IE" dirty="0" smtClean="0"/>
              <a:t>While </a:t>
            </a:r>
            <a:r>
              <a:rPr lang="en-IE" dirty="0"/>
              <a:t>paused in the debugger, hover over an object with the mouse and you see its default property value (in this example, the file name market 031.jpg is the default property value</a:t>
            </a:r>
            <a:r>
              <a:rPr lang="en-IE" dirty="0" smtClean="0"/>
              <a:t>).</a:t>
            </a:r>
            <a:endParaRPr lang="ga-IE" dirty="0" smtClean="0"/>
          </a:p>
          <a:p>
            <a:r>
              <a:rPr lang="en-IE" dirty="0"/>
              <a:t>Often, when debugging, you want a quick way to check property values on objects, and the data tips are a good way to do it.</a:t>
            </a:r>
            <a:endParaRPr lang="en-GB" dirty="0"/>
          </a:p>
        </p:txBody>
      </p:sp>
    </p:spTree>
    <p:extLst>
      <p:ext uri="{BB962C8B-B14F-4D97-AF65-F5344CB8AC3E}">
        <p14:creationId xmlns:p14="http://schemas.microsoft.com/office/powerpoint/2010/main" val="140687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3491" y="3657600"/>
            <a:ext cx="7391400" cy="3200400"/>
          </a:xfrm>
          <a:prstGeom prst="rect">
            <a:avLst/>
          </a:prstGeom>
        </p:spPr>
      </p:pic>
      <p:pic>
        <p:nvPicPr>
          <p:cNvPr id="5" name="Picture 4"/>
          <p:cNvPicPr>
            <a:picLocks noChangeAspect="1"/>
          </p:cNvPicPr>
          <p:nvPr/>
        </p:nvPicPr>
        <p:blipFill>
          <a:blip r:embed="rId3"/>
          <a:stretch>
            <a:fillRect/>
          </a:stretch>
        </p:blipFill>
        <p:spPr>
          <a:xfrm>
            <a:off x="1529615" y="585679"/>
            <a:ext cx="5794463" cy="2827958"/>
          </a:xfrm>
          <a:prstGeom prst="rect">
            <a:avLst/>
          </a:prstGeom>
        </p:spPr>
      </p:pic>
    </p:spTree>
    <p:extLst>
      <p:ext uri="{BB962C8B-B14F-4D97-AF65-F5344CB8AC3E}">
        <p14:creationId xmlns:p14="http://schemas.microsoft.com/office/powerpoint/2010/main" val="398666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535017"/>
          </a:xfrm>
        </p:spPr>
        <p:txBody>
          <a:bodyPr>
            <a:normAutofit fontScale="90000"/>
          </a:bodyPr>
          <a:lstStyle/>
          <a:p>
            <a:r>
              <a:rPr lang="en-IE" b="1" dirty="0"/>
              <a:t>Inspect variables with the Autos and Locals windows</a:t>
            </a:r>
            <a:br>
              <a:rPr lang="en-IE" b="1" dirty="0"/>
            </a:br>
            <a:endParaRPr lang="en-GB" dirty="0"/>
          </a:p>
        </p:txBody>
      </p:sp>
      <p:sp>
        <p:nvSpPr>
          <p:cNvPr id="3" name="Content Placeholder 2"/>
          <p:cNvSpPr>
            <a:spLocks noGrp="1"/>
          </p:cNvSpPr>
          <p:nvPr>
            <p:ph idx="1"/>
          </p:nvPr>
        </p:nvSpPr>
        <p:spPr>
          <a:xfrm>
            <a:off x="440287" y="1951896"/>
            <a:ext cx="5152645" cy="4677504"/>
          </a:xfrm>
        </p:spPr>
        <p:txBody>
          <a:bodyPr>
            <a:normAutofit fontScale="70000" lnSpcReduction="20000"/>
          </a:bodyPr>
          <a:lstStyle/>
          <a:p>
            <a:r>
              <a:rPr lang="en-IE" dirty="0" smtClean="0"/>
              <a:t>While </a:t>
            </a:r>
            <a:r>
              <a:rPr lang="en-IE" dirty="0"/>
              <a:t>debugging, look at the </a:t>
            </a:r>
            <a:r>
              <a:rPr lang="en-IE" b="1" dirty="0"/>
              <a:t>Autos</a:t>
            </a:r>
            <a:r>
              <a:rPr lang="en-IE" dirty="0"/>
              <a:t> window at the bottom of the code editor</a:t>
            </a:r>
            <a:r>
              <a:rPr lang="en-IE" dirty="0" smtClean="0"/>
              <a:t>.</a:t>
            </a:r>
            <a:endParaRPr lang="ga-IE" dirty="0" smtClean="0"/>
          </a:p>
          <a:p>
            <a:r>
              <a:rPr lang="en-IE" dirty="0" smtClean="0"/>
              <a:t>In </a:t>
            </a:r>
            <a:r>
              <a:rPr lang="en-IE" dirty="0"/>
              <a:t>the </a:t>
            </a:r>
            <a:r>
              <a:rPr lang="en-IE" b="1" dirty="0"/>
              <a:t>Autos</a:t>
            </a:r>
            <a:r>
              <a:rPr lang="en-IE" dirty="0"/>
              <a:t> window, you see variables along with their current value and their type. The </a:t>
            </a:r>
            <a:r>
              <a:rPr lang="en-IE" b="1" dirty="0"/>
              <a:t>Autos</a:t>
            </a:r>
            <a:r>
              <a:rPr lang="en-IE" dirty="0"/>
              <a:t> window shows all variables used on the current line or the preceding </a:t>
            </a:r>
            <a:r>
              <a:rPr lang="en-IE" dirty="0" smtClean="0"/>
              <a:t>line</a:t>
            </a:r>
            <a:r>
              <a:rPr lang="ga-IE" dirty="0" smtClean="0"/>
              <a:t>.</a:t>
            </a:r>
          </a:p>
          <a:p>
            <a:r>
              <a:rPr lang="en-IE" dirty="0"/>
              <a:t>Next, look at the </a:t>
            </a:r>
            <a:r>
              <a:rPr lang="en-IE" b="1" dirty="0"/>
              <a:t>Locals</a:t>
            </a:r>
            <a:r>
              <a:rPr lang="en-IE" dirty="0"/>
              <a:t> window. The </a:t>
            </a:r>
            <a:r>
              <a:rPr lang="en-IE" b="1" dirty="0"/>
              <a:t>Locals</a:t>
            </a:r>
            <a:r>
              <a:rPr lang="en-IE" dirty="0"/>
              <a:t> window shows you the variables that are currently in scope.</a:t>
            </a:r>
          </a:p>
          <a:p>
            <a:endParaRPr lang="ga-IE" dirty="0" smtClean="0"/>
          </a:p>
        </p:txBody>
      </p:sp>
      <p:pic>
        <p:nvPicPr>
          <p:cNvPr id="4" name="Picture 3"/>
          <p:cNvPicPr>
            <a:picLocks noChangeAspect="1"/>
          </p:cNvPicPr>
          <p:nvPr/>
        </p:nvPicPr>
        <p:blipFill>
          <a:blip r:embed="rId2"/>
          <a:stretch>
            <a:fillRect/>
          </a:stretch>
        </p:blipFill>
        <p:spPr>
          <a:xfrm>
            <a:off x="7037448" y="1951896"/>
            <a:ext cx="3987274" cy="2122954"/>
          </a:xfrm>
          <a:prstGeom prst="rect">
            <a:avLst/>
          </a:prstGeom>
        </p:spPr>
      </p:pic>
      <p:pic>
        <p:nvPicPr>
          <p:cNvPr id="5" name="Picture 4"/>
          <p:cNvPicPr>
            <a:picLocks noChangeAspect="1"/>
          </p:cNvPicPr>
          <p:nvPr/>
        </p:nvPicPr>
        <p:blipFill>
          <a:blip r:embed="rId3"/>
          <a:stretch>
            <a:fillRect/>
          </a:stretch>
        </p:blipFill>
        <p:spPr>
          <a:xfrm>
            <a:off x="7037448" y="4466392"/>
            <a:ext cx="4072194" cy="2163008"/>
          </a:xfrm>
          <a:prstGeom prst="rect">
            <a:avLst/>
          </a:prstGeom>
        </p:spPr>
      </p:pic>
    </p:spTree>
    <p:extLst>
      <p:ext uri="{BB962C8B-B14F-4D97-AF65-F5344CB8AC3E}">
        <p14:creationId xmlns:p14="http://schemas.microsoft.com/office/powerpoint/2010/main" val="192186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Set a watch</a:t>
            </a:r>
            <a:br>
              <a:rPr lang="en-IE" b="1" dirty="0"/>
            </a:br>
            <a:endParaRPr lang="en-GB" dirty="0"/>
          </a:p>
        </p:txBody>
      </p:sp>
      <p:sp>
        <p:nvSpPr>
          <p:cNvPr id="3" name="Content Placeholder 2"/>
          <p:cNvSpPr>
            <a:spLocks noGrp="1"/>
          </p:cNvSpPr>
          <p:nvPr>
            <p:ph idx="1"/>
          </p:nvPr>
        </p:nvSpPr>
        <p:spPr>
          <a:xfrm>
            <a:off x="440287" y="1951895"/>
            <a:ext cx="6774530" cy="4564315"/>
          </a:xfrm>
        </p:spPr>
        <p:txBody>
          <a:bodyPr>
            <a:normAutofit fontScale="77500" lnSpcReduction="20000"/>
          </a:bodyPr>
          <a:lstStyle/>
          <a:p>
            <a:r>
              <a:rPr lang="en-IE" dirty="0" smtClean="0"/>
              <a:t>You </a:t>
            </a:r>
            <a:r>
              <a:rPr lang="en-IE" dirty="0"/>
              <a:t>can use a </a:t>
            </a:r>
            <a:r>
              <a:rPr lang="en-IE" b="1" dirty="0"/>
              <a:t>Watch</a:t>
            </a:r>
            <a:r>
              <a:rPr lang="en-IE" dirty="0"/>
              <a:t> window to specify a variable (or an expression) that you want to keep an eye on.</a:t>
            </a:r>
          </a:p>
          <a:p>
            <a:r>
              <a:rPr lang="en-IE" dirty="0"/>
              <a:t>While debugging, right-click an object and choose </a:t>
            </a:r>
            <a:r>
              <a:rPr lang="en-IE" b="1" dirty="0"/>
              <a:t>Add </a:t>
            </a:r>
            <a:r>
              <a:rPr lang="en-IE" b="1" dirty="0" smtClean="0"/>
              <a:t>Watch</a:t>
            </a:r>
            <a:r>
              <a:rPr lang="ga-IE" b="1" dirty="0" smtClean="0"/>
              <a:t>.</a:t>
            </a:r>
          </a:p>
          <a:p>
            <a:r>
              <a:rPr lang="en-IE" dirty="0"/>
              <a:t>In this example, you have a watch set on the f object, and you can see its value change as you move through the debugger. Unlike the other variable windows, the Watch windows always show the variables that you are watching (they're </a:t>
            </a:r>
            <a:r>
              <a:rPr lang="en-IE" dirty="0" smtClean="0"/>
              <a:t>greyed </a:t>
            </a:r>
            <a:r>
              <a:rPr lang="en-IE" dirty="0"/>
              <a:t>out when out of scope).</a:t>
            </a:r>
          </a:p>
          <a:p>
            <a:endParaRPr lang="en-GB" dirty="0"/>
          </a:p>
        </p:txBody>
      </p:sp>
      <p:pic>
        <p:nvPicPr>
          <p:cNvPr id="4" name="Picture 3"/>
          <p:cNvPicPr>
            <a:picLocks noChangeAspect="1"/>
          </p:cNvPicPr>
          <p:nvPr/>
        </p:nvPicPr>
        <p:blipFill>
          <a:blip r:embed="rId3"/>
          <a:stretch>
            <a:fillRect/>
          </a:stretch>
        </p:blipFill>
        <p:spPr>
          <a:xfrm>
            <a:off x="7658238" y="3958053"/>
            <a:ext cx="4246573" cy="2300704"/>
          </a:xfrm>
          <a:prstGeom prst="rect">
            <a:avLst/>
          </a:prstGeom>
        </p:spPr>
      </p:pic>
    </p:spTree>
    <p:extLst>
      <p:ext uri="{BB962C8B-B14F-4D97-AF65-F5344CB8AC3E}">
        <p14:creationId xmlns:p14="http://schemas.microsoft.com/office/powerpoint/2010/main" val="361937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What is debugging</a:t>
            </a:r>
            <a:endParaRPr lang="en-GB" dirty="0"/>
          </a:p>
        </p:txBody>
      </p:sp>
      <p:sp>
        <p:nvSpPr>
          <p:cNvPr id="3" name="Content Placeholder 2"/>
          <p:cNvSpPr>
            <a:spLocks noGrp="1"/>
          </p:cNvSpPr>
          <p:nvPr>
            <p:ph idx="1"/>
          </p:nvPr>
        </p:nvSpPr>
        <p:spPr/>
        <p:txBody>
          <a:bodyPr>
            <a:normAutofit fontScale="62500" lnSpcReduction="20000"/>
          </a:bodyPr>
          <a:lstStyle/>
          <a:p>
            <a:r>
              <a:rPr lang="en-IE" dirty="0"/>
              <a:t>Without fail, the code we write as software developers doesn’t always do what we expected it to do. Sometimes it does something completely different! When this happens, the next task is to figure out why, and although we might be tempted to just keep staring at our code for hours, it’s much easier and efficient to use a debugging tool, or debugger.</a:t>
            </a:r>
          </a:p>
          <a:p>
            <a:r>
              <a:rPr lang="en-IE" dirty="0"/>
              <a:t>A debugger, unfortunately, isn’t something that can magically reveal all the problems or “bugs” in our code. </a:t>
            </a:r>
            <a:r>
              <a:rPr lang="en-IE" i="1" dirty="0"/>
              <a:t>Debugging</a:t>
            </a:r>
            <a:r>
              <a:rPr lang="en-IE" dirty="0"/>
              <a:t> means to run your code step by step in a debugging tool like Visual Studio, to find the exact point where you made a programming mistake. You then understand what corrections you need to make in your code, and debugging tools often allow you to make temporary changes so you can continue running the program.</a:t>
            </a:r>
          </a:p>
          <a:p>
            <a:r>
              <a:rPr lang="en-IE" dirty="0"/>
              <a:t>Using a debugger effectively is also a skill that takes time and practice to learn but is ultimately a fundamental task for every software developer. </a:t>
            </a:r>
          </a:p>
          <a:p>
            <a:endParaRPr lang="en-GB" dirty="0"/>
          </a:p>
        </p:txBody>
      </p:sp>
    </p:spTree>
    <p:extLst>
      <p:ext uri="{BB962C8B-B14F-4D97-AF65-F5344CB8AC3E}">
        <p14:creationId xmlns:p14="http://schemas.microsoft.com/office/powerpoint/2010/main" val="273131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Examine the call stack</a:t>
            </a:r>
            <a:br>
              <a:rPr lang="en-IE" dirty="0"/>
            </a:br>
            <a:endParaRPr lang="en-GB" dirty="0"/>
          </a:p>
        </p:txBody>
      </p:sp>
      <p:sp>
        <p:nvSpPr>
          <p:cNvPr id="3" name="Content Placeholder 2"/>
          <p:cNvSpPr>
            <a:spLocks noGrp="1"/>
          </p:cNvSpPr>
          <p:nvPr>
            <p:ph idx="1"/>
          </p:nvPr>
        </p:nvSpPr>
        <p:spPr>
          <a:xfrm>
            <a:off x="440288" y="1951896"/>
            <a:ext cx="4850804" cy="4906104"/>
          </a:xfrm>
        </p:spPr>
        <p:txBody>
          <a:bodyPr>
            <a:normAutofit fontScale="62500" lnSpcReduction="20000"/>
          </a:bodyPr>
          <a:lstStyle/>
          <a:p>
            <a:r>
              <a:rPr lang="en-IE" dirty="0" smtClean="0"/>
              <a:t>Click </a:t>
            </a:r>
            <a:r>
              <a:rPr lang="en-IE" dirty="0"/>
              <a:t>the Call Stack window while you are debugging, which is by default open in the lower right pane</a:t>
            </a:r>
            <a:r>
              <a:rPr lang="en-IE" dirty="0" smtClean="0"/>
              <a:t>.</a:t>
            </a:r>
            <a:endParaRPr lang="ga-IE" dirty="0" smtClean="0"/>
          </a:p>
          <a:p>
            <a:r>
              <a:rPr lang="en-IE" dirty="0"/>
              <a:t>The Call Stack window shows the order in which methods and functions are getting called. The top line shows the current function (the Update method in this example). The second line shows that Update was called from the </a:t>
            </a:r>
            <a:r>
              <a:rPr lang="en-IE" dirty="0" err="1"/>
              <a:t>Path.set</a:t>
            </a:r>
            <a:r>
              <a:rPr lang="en-IE" dirty="0"/>
              <a:t> property, and so on. The call stack is a good way to examine and understand the execution flow of an app.</a:t>
            </a:r>
            <a:endParaRPr lang="en-GB" dirty="0"/>
          </a:p>
        </p:txBody>
      </p:sp>
      <p:pic>
        <p:nvPicPr>
          <p:cNvPr id="4" name="Picture 3"/>
          <p:cNvPicPr>
            <a:picLocks noChangeAspect="1"/>
          </p:cNvPicPr>
          <p:nvPr/>
        </p:nvPicPr>
        <p:blipFill>
          <a:blip r:embed="rId2"/>
          <a:stretch>
            <a:fillRect/>
          </a:stretch>
        </p:blipFill>
        <p:spPr>
          <a:xfrm>
            <a:off x="5690587" y="5001105"/>
            <a:ext cx="6217606" cy="1681086"/>
          </a:xfrm>
          <a:prstGeom prst="rect">
            <a:avLst/>
          </a:prstGeom>
        </p:spPr>
      </p:pic>
      <p:sp>
        <p:nvSpPr>
          <p:cNvPr id="6" name="Rectangle 5"/>
          <p:cNvSpPr/>
          <p:nvPr/>
        </p:nvSpPr>
        <p:spPr>
          <a:xfrm>
            <a:off x="5291092" y="2606894"/>
            <a:ext cx="6096000" cy="1200329"/>
          </a:xfrm>
          <a:prstGeom prst="rect">
            <a:avLst/>
          </a:prstGeom>
        </p:spPr>
        <p:txBody>
          <a:bodyPr>
            <a:spAutoFit/>
          </a:bodyPr>
          <a:lstStyle/>
          <a:p>
            <a:r>
              <a:rPr lang="en-IE" b="1" dirty="0">
                <a:solidFill>
                  <a:srgbClr val="C00000"/>
                </a:solidFill>
              </a:rPr>
              <a:t> Note</a:t>
            </a:r>
          </a:p>
          <a:p>
            <a:endParaRPr lang="en-IE" dirty="0">
              <a:solidFill>
                <a:srgbClr val="ED8428"/>
              </a:solidFill>
            </a:endParaRPr>
          </a:p>
          <a:p>
            <a:r>
              <a:rPr lang="en-IE" dirty="0">
                <a:solidFill>
                  <a:srgbClr val="ED8428"/>
                </a:solidFill>
              </a:rPr>
              <a:t>The Call Stack window is similar to the Debug perspective in some IDEs like Eclipse.</a:t>
            </a:r>
            <a:endParaRPr lang="en-GB" dirty="0">
              <a:solidFill>
                <a:srgbClr val="ED8428"/>
              </a:solidFill>
            </a:endParaRPr>
          </a:p>
        </p:txBody>
      </p:sp>
    </p:spTree>
    <p:extLst>
      <p:ext uri="{BB962C8B-B14F-4D97-AF65-F5344CB8AC3E}">
        <p14:creationId xmlns:p14="http://schemas.microsoft.com/office/powerpoint/2010/main" val="191474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148" y="938096"/>
            <a:ext cx="11029616" cy="1013800"/>
          </a:xfrm>
        </p:spPr>
        <p:txBody>
          <a:bodyPr>
            <a:normAutofit fontScale="90000"/>
          </a:bodyPr>
          <a:lstStyle/>
          <a:p>
            <a:r>
              <a:rPr lang="en-IE" dirty="0"/>
              <a:t>Examine an exception</a:t>
            </a:r>
            <a:br>
              <a:rPr lang="en-IE" dirty="0"/>
            </a:br>
            <a:endParaRPr lang="en-GB" dirty="0"/>
          </a:p>
        </p:txBody>
      </p:sp>
      <p:sp>
        <p:nvSpPr>
          <p:cNvPr id="3" name="Content Placeholder 2"/>
          <p:cNvSpPr>
            <a:spLocks noGrp="1"/>
          </p:cNvSpPr>
          <p:nvPr>
            <p:ph idx="1"/>
          </p:nvPr>
        </p:nvSpPr>
        <p:spPr/>
        <p:txBody>
          <a:bodyPr/>
          <a:lstStyle/>
          <a:p>
            <a:r>
              <a:rPr lang="en-IE" dirty="0" smtClean="0"/>
              <a:t>When </a:t>
            </a:r>
            <a:r>
              <a:rPr lang="en-IE" dirty="0"/>
              <a:t>your app throws an exception, the debugger takes you to the line of code that threw the exception</a:t>
            </a:r>
            <a:r>
              <a:rPr lang="en-IE" dirty="0" smtClean="0"/>
              <a:t>.</a:t>
            </a:r>
            <a:endParaRPr lang="ga-IE" dirty="0" smtClean="0"/>
          </a:p>
          <a:p>
            <a:endParaRPr lang="ga-IE" dirty="0"/>
          </a:p>
          <a:p>
            <a:endParaRPr lang="ga-IE" dirty="0" smtClean="0"/>
          </a:p>
          <a:p>
            <a:endParaRPr lang="en-GB" dirty="0"/>
          </a:p>
        </p:txBody>
      </p:sp>
      <p:pic>
        <p:nvPicPr>
          <p:cNvPr id="4" name="Picture 3"/>
          <p:cNvPicPr>
            <a:picLocks noChangeAspect="1"/>
          </p:cNvPicPr>
          <p:nvPr/>
        </p:nvPicPr>
        <p:blipFill>
          <a:blip r:embed="rId2"/>
          <a:stretch>
            <a:fillRect/>
          </a:stretch>
        </p:blipFill>
        <p:spPr>
          <a:xfrm>
            <a:off x="1827756" y="3860168"/>
            <a:ext cx="8534400" cy="2333625"/>
          </a:xfrm>
          <a:prstGeom prst="rect">
            <a:avLst/>
          </a:prstGeom>
        </p:spPr>
      </p:pic>
    </p:spTree>
    <p:extLst>
      <p:ext uri="{BB962C8B-B14F-4D97-AF65-F5344CB8AC3E}">
        <p14:creationId xmlns:p14="http://schemas.microsoft.com/office/powerpoint/2010/main" val="284036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IE" dirty="0"/>
              <a:t>In this example, the Exception Helper shows you a </a:t>
            </a:r>
            <a:r>
              <a:rPr lang="en-IE" dirty="0" err="1"/>
              <a:t>System.Argument</a:t>
            </a:r>
            <a:r>
              <a:rPr lang="en-IE" dirty="0"/>
              <a:t> exception and an error message that says that the path is not a legal form. So, we know the error occurred on a method or function argument.</a:t>
            </a:r>
          </a:p>
          <a:p>
            <a:r>
              <a:rPr lang="en-IE" dirty="0" smtClean="0"/>
              <a:t>In </a:t>
            </a:r>
            <a:r>
              <a:rPr lang="en-IE" dirty="0"/>
              <a:t>this example, the </a:t>
            </a:r>
            <a:r>
              <a:rPr lang="en-IE" dirty="0" err="1"/>
              <a:t>DirectoryInfo</a:t>
            </a:r>
            <a:r>
              <a:rPr lang="en-IE" dirty="0"/>
              <a:t> call gave the error on the empty string stored in the value variable.</a:t>
            </a:r>
          </a:p>
          <a:p>
            <a:r>
              <a:rPr lang="en-IE" dirty="0" smtClean="0"/>
              <a:t>The </a:t>
            </a:r>
            <a:r>
              <a:rPr lang="en-IE" dirty="0"/>
              <a:t>Exception Helper is a great feature that can help you debug errors. You can also do things like view error details and add a watch from the Exception Helper. Or, if needed, you can change conditions for throwing the particular exception. </a:t>
            </a:r>
            <a:endParaRPr lang="en-GB" dirty="0"/>
          </a:p>
        </p:txBody>
      </p:sp>
    </p:spTree>
    <p:extLst>
      <p:ext uri="{BB962C8B-B14F-4D97-AF65-F5344CB8AC3E}">
        <p14:creationId xmlns:p14="http://schemas.microsoft.com/office/powerpoint/2010/main" val="128286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923330"/>
          </a:xfrm>
          <a:prstGeom prst="rect">
            <a:avLst/>
          </a:prstGeom>
        </p:spPr>
        <p:txBody>
          <a:bodyPr>
            <a:spAutoFit/>
          </a:bodyPr>
          <a:lstStyle/>
          <a:p>
            <a:r>
              <a:rPr lang="en-GB" dirty="0"/>
              <a:t>https://docs.microsoft.com/en-us/visualstudio/get-started/csharp/tutorial-debugger?toc=/visualstudio/debugger/toc.json&amp;view=vs-2017</a:t>
            </a:r>
          </a:p>
        </p:txBody>
      </p:sp>
    </p:spTree>
    <p:extLst>
      <p:ext uri="{BB962C8B-B14F-4D97-AF65-F5344CB8AC3E}">
        <p14:creationId xmlns:p14="http://schemas.microsoft.com/office/powerpoint/2010/main" val="1435441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b="1" dirty="0" smtClean="0">
                <a:solidFill>
                  <a:srgbClr val="ED8428"/>
                </a:solidFill>
              </a:rPr>
              <a:t>Learn to debug c#</a:t>
            </a:r>
            <a:endParaRPr lang="en-GB" b="1" dirty="0">
              <a:solidFill>
                <a:srgbClr val="ED8428"/>
              </a:solidFill>
            </a:endParaRPr>
          </a:p>
        </p:txBody>
      </p:sp>
    </p:spTree>
    <p:extLst>
      <p:ext uri="{BB962C8B-B14F-4D97-AF65-F5344CB8AC3E}">
        <p14:creationId xmlns:p14="http://schemas.microsoft.com/office/powerpoint/2010/main" val="213697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Create a project</a:t>
            </a:r>
            <a:br>
              <a:rPr lang="en-IE" b="1" dirty="0"/>
            </a:b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IE" dirty="0" smtClean="0"/>
              <a:t>In </a:t>
            </a:r>
            <a:r>
              <a:rPr lang="en-IE" dirty="0"/>
              <a:t>Visual Studio, choose </a:t>
            </a:r>
            <a:r>
              <a:rPr lang="en-IE" b="1" dirty="0"/>
              <a:t>File &gt; New Project</a:t>
            </a:r>
            <a:r>
              <a:rPr lang="en-IE" dirty="0"/>
              <a:t>.</a:t>
            </a:r>
          </a:p>
          <a:p>
            <a:r>
              <a:rPr lang="en-IE" dirty="0"/>
              <a:t>Under </a:t>
            </a:r>
            <a:r>
              <a:rPr lang="en-IE" b="1" dirty="0"/>
              <a:t>Visual C#</a:t>
            </a:r>
            <a:r>
              <a:rPr lang="en-IE" dirty="0"/>
              <a:t>, choose </a:t>
            </a:r>
            <a:r>
              <a:rPr lang="en-IE" b="1" dirty="0"/>
              <a:t>Windows Desktop</a:t>
            </a:r>
            <a:r>
              <a:rPr lang="en-IE" dirty="0"/>
              <a:t>, and then in the middle pane choose </a:t>
            </a:r>
            <a:r>
              <a:rPr lang="en-IE" b="1" dirty="0"/>
              <a:t>Console App</a:t>
            </a:r>
            <a:r>
              <a:rPr lang="en-IE" dirty="0"/>
              <a:t>.</a:t>
            </a:r>
          </a:p>
          <a:p>
            <a:r>
              <a:rPr lang="en-IE" dirty="0"/>
              <a:t>If you don't see the </a:t>
            </a:r>
            <a:r>
              <a:rPr lang="en-IE" b="1" dirty="0"/>
              <a:t>Console Application</a:t>
            </a:r>
            <a:r>
              <a:rPr lang="en-IE" dirty="0"/>
              <a:t> project template, click the </a:t>
            </a:r>
            <a:r>
              <a:rPr lang="en-IE" b="1" dirty="0"/>
              <a:t>Open Visual Studio Installer</a:t>
            </a:r>
            <a:r>
              <a:rPr lang="en-IE" dirty="0"/>
              <a:t> link in the left pane of the </a:t>
            </a:r>
            <a:r>
              <a:rPr lang="en-IE" b="1" dirty="0"/>
              <a:t>New Project</a:t>
            </a:r>
            <a:r>
              <a:rPr lang="en-IE" dirty="0"/>
              <a:t> dialog box. The Visual Studio Installer launches. Choose the </a:t>
            </a:r>
            <a:r>
              <a:rPr lang="en-IE" i="1" dirty="0"/>
              <a:t>.NET desktop development</a:t>
            </a:r>
            <a:r>
              <a:rPr lang="en-IE" dirty="0"/>
              <a:t>* workload, then choose </a:t>
            </a:r>
            <a:r>
              <a:rPr lang="en-IE" b="1" dirty="0"/>
              <a:t>Modify</a:t>
            </a:r>
            <a:r>
              <a:rPr lang="en-IE" dirty="0"/>
              <a:t>.</a:t>
            </a:r>
          </a:p>
          <a:p>
            <a:r>
              <a:rPr lang="en-IE" dirty="0"/>
              <a:t>Type a name like </a:t>
            </a:r>
            <a:r>
              <a:rPr lang="en-IE" b="1" dirty="0"/>
              <a:t>get-started-debugging</a:t>
            </a:r>
            <a:r>
              <a:rPr lang="en-IE" dirty="0"/>
              <a:t> and click </a:t>
            </a:r>
            <a:r>
              <a:rPr lang="en-IE" b="1" dirty="0"/>
              <a:t>OK</a:t>
            </a:r>
            <a:r>
              <a:rPr lang="en-IE" dirty="0"/>
              <a:t>.</a:t>
            </a:r>
          </a:p>
          <a:p>
            <a:pPr marL="0" indent="0">
              <a:buNone/>
            </a:pPr>
            <a:r>
              <a:rPr lang="ga-IE" dirty="0" smtClean="0"/>
              <a:t>	</a:t>
            </a:r>
            <a:r>
              <a:rPr lang="en-IE" dirty="0" smtClean="0"/>
              <a:t>Visual </a:t>
            </a:r>
            <a:r>
              <a:rPr lang="en-IE" dirty="0"/>
              <a:t>Studio creates the project.</a:t>
            </a:r>
          </a:p>
          <a:p>
            <a:endParaRPr lang="en-GB" dirty="0"/>
          </a:p>
        </p:txBody>
      </p:sp>
    </p:spTree>
    <p:extLst>
      <p:ext uri="{BB962C8B-B14F-4D97-AF65-F5344CB8AC3E}">
        <p14:creationId xmlns:p14="http://schemas.microsoft.com/office/powerpoint/2010/main" val="327202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Create a project</a:t>
            </a:r>
            <a:endParaRPr lang="en-GB" dirty="0"/>
          </a:p>
        </p:txBody>
      </p:sp>
      <p:sp>
        <p:nvSpPr>
          <p:cNvPr id="3" name="Content Placeholder 2"/>
          <p:cNvSpPr>
            <a:spLocks noGrp="1"/>
          </p:cNvSpPr>
          <p:nvPr>
            <p:ph idx="1"/>
          </p:nvPr>
        </p:nvSpPr>
        <p:spPr/>
        <p:txBody>
          <a:bodyPr/>
          <a:lstStyle/>
          <a:p>
            <a:r>
              <a:rPr lang="en-IE" dirty="0"/>
              <a:t>In </a:t>
            </a:r>
            <a:r>
              <a:rPr lang="en-IE" i="1" dirty="0" err="1"/>
              <a:t>Program.cs</a:t>
            </a:r>
            <a:r>
              <a:rPr lang="en-IE" dirty="0"/>
              <a:t>, replace the following </a:t>
            </a:r>
            <a:r>
              <a:rPr lang="en-IE" dirty="0" smtClean="0"/>
              <a:t>code</a:t>
            </a:r>
            <a:endParaRPr lang="ga-IE" dirty="0" smtClean="0"/>
          </a:p>
          <a:p>
            <a:r>
              <a:rPr lang="ga-IE" dirty="0" smtClean="0"/>
              <a:t>With </a:t>
            </a:r>
            <a:r>
              <a:rPr lang="ga-IE" dirty="0"/>
              <a:t>this </a:t>
            </a:r>
            <a:r>
              <a:rPr lang="ga-IE" dirty="0" smtClean="0"/>
              <a:t>code showm in the next slide</a:t>
            </a:r>
            <a:endParaRPr lang="ga-IE" dirty="0"/>
          </a:p>
          <a:p>
            <a:endParaRPr lang="ga-IE" dirty="0" smtClean="0"/>
          </a:p>
          <a:p>
            <a:endParaRPr lang="en-GB" dirty="0"/>
          </a:p>
        </p:txBody>
      </p:sp>
      <p:pic>
        <p:nvPicPr>
          <p:cNvPr id="4" name="Picture 3"/>
          <p:cNvPicPr>
            <a:picLocks noChangeAspect="1"/>
          </p:cNvPicPr>
          <p:nvPr/>
        </p:nvPicPr>
        <p:blipFill>
          <a:blip r:embed="rId3"/>
          <a:stretch>
            <a:fillRect/>
          </a:stretch>
        </p:blipFill>
        <p:spPr>
          <a:xfrm>
            <a:off x="6847965" y="3022384"/>
            <a:ext cx="3343275" cy="3305175"/>
          </a:xfrm>
          <a:prstGeom prst="rect">
            <a:avLst/>
          </a:prstGeom>
        </p:spPr>
      </p:pic>
    </p:spTree>
    <p:extLst>
      <p:ext uri="{BB962C8B-B14F-4D97-AF65-F5344CB8AC3E}">
        <p14:creationId xmlns:p14="http://schemas.microsoft.com/office/powerpoint/2010/main" val="399747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897" y="842315"/>
            <a:ext cx="5543550" cy="5191125"/>
          </a:xfrm>
          <a:prstGeom prst="rect">
            <a:avLst/>
          </a:prstGeom>
        </p:spPr>
      </p:pic>
      <p:pic>
        <p:nvPicPr>
          <p:cNvPr id="5" name="Picture 4"/>
          <p:cNvPicPr>
            <a:picLocks noChangeAspect="1"/>
          </p:cNvPicPr>
          <p:nvPr/>
        </p:nvPicPr>
        <p:blipFill>
          <a:blip r:embed="rId3"/>
          <a:stretch>
            <a:fillRect/>
          </a:stretch>
        </p:blipFill>
        <p:spPr>
          <a:xfrm>
            <a:off x="6461926" y="842315"/>
            <a:ext cx="4162425" cy="3676650"/>
          </a:xfrm>
          <a:prstGeom prst="rect">
            <a:avLst/>
          </a:prstGeom>
        </p:spPr>
      </p:pic>
    </p:spTree>
    <p:extLst>
      <p:ext uri="{BB962C8B-B14F-4D97-AF65-F5344CB8AC3E}">
        <p14:creationId xmlns:p14="http://schemas.microsoft.com/office/powerpoint/2010/main" val="2478259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9424" y="790575"/>
            <a:ext cx="4410075" cy="6067425"/>
          </a:xfrm>
          <a:prstGeom prst="rect">
            <a:avLst/>
          </a:prstGeom>
        </p:spPr>
      </p:pic>
    </p:spTree>
    <p:extLst>
      <p:ext uri="{BB962C8B-B14F-4D97-AF65-F5344CB8AC3E}">
        <p14:creationId xmlns:p14="http://schemas.microsoft.com/office/powerpoint/2010/main" val="314153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249740"/>
          </a:xfrm>
        </p:spPr>
        <p:txBody>
          <a:bodyPr>
            <a:normAutofit/>
          </a:bodyPr>
          <a:lstStyle/>
          <a:p>
            <a:r>
              <a:rPr lang="en-IE" dirty="0"/>
              <a:t>Start the debugger!</a:t>
            </a:r>
            <a:br>
              <a:rPr lang="en-IE" dirty="0"/>
            </a:br>
            <a:endParaRPr lang="en-GB" dirty="0"/>
          </a:p>
        </p:txBody>
      </p:sp>
      <p:sp>
        <p:nvSpPr>
          <p:cNvPr id="3" name="Content Placeholder 2"/>
          <p:cNvSpPr>
            <a:spLocks noGrp="1"/>
          </p:cNvSpPr>
          <p:nvPr>
            <p:ph idx="1"/>
          </p:nvPr>
        </p:nvSpPr>
        <p:spPr>
          <a:xfrm>
            <a:off x="440287" y="1951896"/>
            <a:ext cx="6848280" cy="4342372"/>
          </a:xfrm>
        </p:spPr>
        <p:txBody>
          <a:bodyPr>
            <a:normAutofit fontScale="77500" lnSpcReduction="20000"/>
          </a:bodyPr>
          <a:lstStyle/>
          <a:p>
            <a:r>
              <a:rPr lang="en-IE" dirty="0" smtClean="0"/>
              <a:t>Press </a:t>
            </a:r>
            <a:r>
              <a:rPr lang="en-IE" dirty="0"/>
              <a:t>F5 (Debug &gt; Start Debugging) or the Start Debugging button Start Debugging in the Debug Toolbar.</a:t>
            </a:r>
          </a:p>
          <a:p>
            <a:r>
              <a:rPr lang="en-IE" dirty="0" smtClean="0"/>
              <a:t>F5 </a:t>
            </a:r>
            <a:r>
              <a:rPr lang="en-IE" dirty="0"/>
              <a:t>starts the app with the debugger attached to the app process, but right now we haven't done anything special to examine the code. So the app just loads and you see the console output</a:t>
            </a:r>
            <a:r>
              <a:rPr lang="en-IE" dirty="0" smtClean="0"/>
              <a:t>.</a:t>
            </a:r>
            <a:endParaRPr lang="ga-IE" dirty="0" smtClean="0"/>
          </a:p>
          <a:p>
            <a:r>
              <a:rPr lang="en-IE" dirty="0"/>
              <a:t>Stop the debugger by pressing the red stop </a:t>
            </a:r>
            <a:r>
              <a:rPr lang="en-IE" dirty="0" smtClean="0"/>
              <a:t> </a:t>
            </a:r>
            <a:r>
              <a:rPr lang="en-IE" dirty="0"/>
              <a:t>Debugging button.</a:t>
            </a:r>
            <a:endParaRPr lang="en-GB" dirty="0"/>
          </a:p>
        </p:txBody>
      </p:sp>
      <p:pic>
        <p:nvPicPr>
          <p:cNvPr id="5" name="Picture 4"/>
          <p:cNvPicPr>
            <a:picLocks noChangeAspect="1"/>
          </p:cNvPicPr>
          <p:nvPr/>
        </p:nvPicPr>
        <p:blipFill>
          <a:blip r:embed="rId2"/>
          <a:stretch>
            <a:fillRect/>
          </a:stretch>
        </p:blipFill>
        <p:spPr>
          <a:xfrm>
            <a:off x="7791542" y="4191601"/>
            <a:ext cx="2876550" cy="1724025"/>
          </a:xfrm>
          <a:prstGeom prst="rect">
            <a:avLst/>
          </a:prstGeom>
        </p:spPr>
      </p:pic>
      <p:pic>
        <p:nvPicPr>
          <p:cNvPr id="7" name="Picture 6"/>
          <p:cNvPicPr>
            <a:picLocks noChangeAspect="1"/>
          </p:cNvPicPr>
          <p:nvPr/>
        </p:nvPicPr>
        <p:blipFill>
          <a:blip r:embed="rId3"/>
          <a:stretch>
            <a:fillRect/>
          </a:stretch>
        </p:blipFill>
        <p:spPr>
          <a:xfrm>
            <a:off x="5741771" y="5556404"/>
            <a:ext cx="104775" cy="95250"/>
          </a:xfrm>
          <a:prstGeom prst="rect">
            <a:avLst/>
          </a:prstGeom>
        </p:spPr>
      </p:pic>
    </p:spTree>
    <p:extLst>
      <p:ext uri="{BB962C8B-B14F-4D97-AF65-F5344CB8AC3E}">
        <p14:creationId xmlns:p14="http://schemas.microsoft.com/office/powerpoint/2010/main" val="140777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Debugging mode</a:t>
            </a:r>
            <a:endParaRPr lang="en-GB" dirty="0"/>
          </a:p>
        </p:txBody>
      </p:sp>
      <p:sp>
        <p:nvSpPr>
          <p:cNvPr id="3" name="Content Placeholder 2"/>
          <p:cNvSpPr>
            <a:spLocks noGrp="1"/>
          </p:cNvSpPr>
          <p:nvPr>
            <p:ph idx="1"/>
          </p:nvPr>
        </p:nvSpPr>
        <p:spPr/>
        <p:txBody>
          <a:bodyPr>
            <a:normAutofit fontScale="85000" lnSpcReduction="10000"/>
          </a:bodyPr>
          <a:lstStyle/>
          <a:p>
            <a:r>
              <a:rPr lang="en-IE" b="1" dirty="0"/>
              <a:t>Step through your code in debugging mode to find where the problem occurred</a:t>
            </a:r>
          </a:p>
          <a:p>
            <a:r>
              <a:rPr lang="en-IE" dirty="0"/>
              <a:t>When you normally run an app, you see errors and incorrect results only after the code has run. A program might also terminate unexpectedly without telling you why.</a:t>
            </a:r>
          </a:p>
          <a:p>
            <a:r>
              <a:rPr lang="en-IE" dirty="0"/>
              <a:t>Running an app within a debugger, also called </a:t>
            </a:r>
            <a:r>
              <a:rPr lang="en-IE" b="1" i="1" dirty="0">
                <a:solidFill>
                  <a:srgbClr val="ED8428"/>
                </a:solidFill>
              </a:rPr>
              <a:t>debugging mode</a:t>
            </a:r>
            <a:r>
              <a:rPr lang="en-IE" dirty="0"/>
              <a:t>, means that the debugger actively monitors everything that’s happening as the program runs. It also allows you to pause the app at any point to examine its state, and to then step through your code line by line to watch every detail as it happens.</a:t>
            </a:r>
          </a:p>
          <a:p>
            <a:endParaRPr lang="en-GB" dirty="0"/>
          </a:p>
        </p:txBody>
      </p:sp>
    </p:spTree>
    <p:extLst>
      <p:ext uri="{BB962C8B-B14F-4D97-AF65-F5344CB8AC3E}">
        <p14:creationId xmlns:p14="http://schemas.microsoft.com/office/powerpoint/2010/main" val="125234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Set a breakpoint and start the debugger</a:t>
            </a:r>
            <a:br>
              <a:rPr lang="en-IE" b="1" dirty="0"/>
            </a:br>
            <a:endParaRPr lang="en-GB" dirty="0"/>
          </a:p>
        </p:txBody>
      </p:sp>
      <p:sp>
        <p:nvSpPr>
          <p:cNvPr id="6" name="Rectangle 3"/>
          <p:cNvSpPr>
            <a:spLocks noChangeArrowheads="1"/>
          </p:cNvSpPr>
          <p:nvPr/>
        </p:nvSpPr>
        <p:spPr bwMode="auto">
          <a:xfrm>
            <a:off x="0" y="-333392"/>
            <a:ext cx="243644" cy="6667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
        <p:nvSpPr>
          <p:cNvPr id="7" name="AutoShape 4" descr="Start Debugging"/>
          <p:cNvSpPr>
            <a:spLocks noChangeAspect="1" noChangeArrowheads="1"/>
          </p:cNvSpPr>
          <p:nvPr/>
        </p:nvSpPr>
        <p:spPr bwMode="auto">
          <a:xfrm>
            <a:off x="2917825"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Content Placeholder 9"/>
          <p:cNvSpPr>
            <a:spLocks noGrp="1"/>
          </p:cNvSpPr>
          <p:nvPr>
            <p:ph idx="1"/>
          </p:nvPr>
        </p:nvSpPr>
        <p:spPr/>
        <p:txBody>
          <a:bodyPr>
            <a:normAutofit fontScale="70000" lnSpcReduction="20000"/>
          </a:bodyPr>
          <a:lstStyle/>
          <a:p>
            <a:r>
              <a:rPr lang="en-IE" dirty="0"/>
              <a:t>In the </a:t>
            </a:r>
            <a:r>
              <a:rPr lang="en-IE" dirty="0" err="1"/>
              <a:t>foreach</a:t>
            </a:r>
            <a:r>
              <a:rPr lang="en-IE" dirty="0"/>
              <a:t> loop of the Main function, set a breakpoint by clicking the left margin of the following line of code:</a:t>
            </a:r>
          </a:p>
          <a:p>
            <a:pPr lvl="1"/>
            <a:r>
              <a:rPr lang="en-IE" dirty="0" err="1" smtClean="0"/>
              <a:t>shape.Draw</a:t>
            </a:r>
            <a:r>
              <a:rPr lang="en-IE" dirty="0"/>
              <a:t>()</a:t>
            </a:r>
          </a:p>
          <a:p>
            <a:r>
              <a:rPr lang="en-IE" dirty="0" smtClean="0"/>
              <a:t>A </a:t>
            </a:r>
            <a:r>
              <a:rPr lang="en-IE" dirty="0"/>
              <a:t>red circle appears where you set the breakpoint.</a:t>
            </a:r>
          </a:p>
          <a:p>
            <a:r>
              <a:rPr lang="en-IE" dirty="0" smtClean="0"/>
              <a:t>Breakpoints </a:t>
            </a:r>
            <a:r>
              <a:rPr lang="en-IE" dirty="0"/>
              <a:t>are the most basic and essential feature of reliable debugging. A breakpoint indicates where Visual Studio should suspend your running code so you can take a look at the values of variables, or the </a:t>
            </a:r>
            <a:r>
              <a:rPr lang="en-IE" dirty="0" err="1"/>
              <a:t>behavior</a:t>
            </a:r>
            <a:r>
              <a:rPr lang="en-IE" dirty="0"/>
              <a:t> of memory, or whether or not a branch of code is getting run.</a:t>
            </a:r>
          </a:p>
          <a:p>
            <a:r>
              <a:rPr lang="en-IE" dirty="0" smtClean="0"/>
              <a:t>Press </a:t>
            </a:r>
            <a:r>
              <a:rPr lang="en-IE" dirty="0"/>
              <a:t>F5 or the Start Debugging button Start Debugging, the app starts, and the debugger runs to the line of code where you set the breakpoint.</a:t>
            </a:r>
            <a:endParaRPr lang="en-GB" dirty="0"/>
          </a:p>
        </p:txBody>
      </p:sp>
    </p:spTree>
    <p:extLst>
      <p:ext uri="{BB962C8B-B14F-4D97-AF65-F5344CB8AC3E}">
        <p14:creationId xmlns:p14="http://schemas.microsoft.com/office/powerpoint/2010/main" val="3794823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818" y="628649"/>
            <a:ext cx="8606364" cy="5600701"/>
          </a:xfrm>
          <a:prstGeom prst="rect">
            <a:avLst/>
          </a:prstGeom>
        </p:spPr>
      </p:pic>
      <p:sp>
        <p:nvSpPr>
          <p:cNvPr id="3" name="Right Arrow 2"/>
          <p:cNvSpPr/>
          <p:nvPr/>
        </p:nvSpPr>
        <p:spPr>
          <a:xfrm>
            <a:off x="816746" y="3320249"/>
            <a:ext cx="1145219" cy="124287"/>
          </a:xfrm>
          <a:prstGeom prst="right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0935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148" y="1128284"/>
            <a:ext cx="11029616" cy="1013800"/>
          </a:xfrm>
        </p:spPr>
        <p:txBody>
          <a:bodyPr>
            <a:normAutofit fontScale="90000"/>
          </a:bodyPr>
          <a:lstStyle/>
          <a:p>
            <a:r>
              <a:rPr lang="en-IE" dirty="0"/>
              <a:t>Navigate code in the debugger using step commands</a:t>
            </a:r>
            <a:br>
              <a:rPr lang="en-IE" dirty="0"/>
            </a:br>
            <a:endParaRPr lang="en-GB" dirty="0"/>
          </a:p>
        </p:txBody>
      </p:sp>
      <p:sp>
        <p:nvSpPr>
          <p:cNvPr id="3" name="Content Placeholder 2"/>
          <p:cNvSpPr>
            <a:spLocks noGrp="1"/>
          </p:cNvSpPr>
          <p:nvPr>
            <p:ph idx="1"/>
          </p:nvPr>
        </p:nvSpPr>
        <p:spPr/>
        <p:txBody>
          <a:bodyPr>
            <a:normAutofit fontScale="85000" lnSpcReduction="20000"/>
          </a:bodyPr>
          <a:lstStyle/>
          <a:p>
            <a:r>
              <a:rPr lang="en-IE" dirty="0" smtClean="0"/>
              <a:t>Mostly</a:t>
            </a:r>
            <a:r>
              <a:rPr lang="en-IE" dirty="0"/>
              <a:t>, we use the keyboard shortcuts here, because it's a good way to get fast at executing your app in the debugger (equivalent commands such as menu commands are shown in parentheses</a:t>
            </a:r>
            <a:r>
              <a:rPr lang="en-IE" dirty="0" smtClean="0"/>
              <a:t>).</a:t>
            </a:r>
            <a:endParaRPr lang="ga-IE" dirty="0" smtClean="0"/>
          </a:p>
          <a:p>
            <a:r>
              <a:rPr lang="en-IE" dirty="0"/>
              <a:t>F11 is the </a:t>
            </a:r>
            <a:r>
              <a:rPr lang="en-IE" b="1" dirty="0"/>
              <a:t>Step Into</a:t>
            </a:r>
            <a:r>
              <a:rPr lang="en-IE" dirty="0"/>
              <a:t> command and advances the app execution one statement at a time. F11 is a good way to examine the execution flow in the most detail</a:t>
            </a:r>
            <a:r>
              <a:rPr lang="en-IE" dirty="0" smtClean="0"/>
              <a:t>.</a:t>
            </a:r>
            <a:endParaRPr lang="ga-IE" dirty="0" smtClean="0"/>
          </a:p>
          <a:p>
            <a:r>
              <a:rPr lang="en-IE" dirty="0"/>
              <a:t>Notice this time that the debugger does not step into the Draw method of the base class (Shape). F10 advances the debugger without stepping into functions or methods in your app code (the code still executes). By pressing F10 on the </a:t>
            </a:r>
            <a:r>
              <a:rPr lang="en-IE" dirty="0" err="1"/>
              <a:t>base.Draw</a:t>
            </a:r>
            <a:r>
              <a:rPr lang="en-IE" dirty="0"/>
              <a:t> method call (instead of F11), we skipped over the implementation code for </a:t>
            </a:r>
            <a:r>
              <a:rPr lang="en-IE" dirty="0" err="1"/>
              <a:t>base.Draw</a:t>
            </a:r>
            <a:r>
              <a:rPr lang="en-IE" dirty="0"/>
              <a:t> </a:t>
            </a:r>
            <a:endParaRPr lang="en-GB" dirty="0"/>
          </a:p>
        </p:txBody>
      </p:sp>
    </p:spTree>
    <p:extLst>
      <p:ext uri="{BB962C8B-B14F-4D97-AF65-F5344CB8AC3E}">
        <p14:creationId xmlns:p14="http://schemas.microsoft.com/office/powerpoint/2010/main" val="287180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62172" y="600861"/>
            <a:ext cx="8772525" cy="3152775"/>
          </a:xfrm>
          <a:prstGeom prst="rect">
            <a:avLst/>
          </a:prstGeom>
        </p:spPr>
      </p:pic>
      <p:pic>
        <p:nvPicPr>
          <p:cNvPr id="3" name="Picture 2"/>
          <p:cNvPicPr>
            <a:picLocks noChangeAspect="1"/>
          </p:cNvPicPr>
          <p:nvPr/>
        </p:nvPicPr>
        <p:blipFill>
          <a:blip r:embed="rId4"/>
          <a:stretch>
            <a:fillRect/>
          </a:stretch>
        </p:blipFill>
        <p:spPr>
          <a:xfrm>
            <a:off x="662172" y="3753636"/>
            <a:ext cx="8820150" cy="3028950"/>
          </a:xfrm>
          <a:prstGeom prst="rect">
            <a:avLst/>
          </a:prstGeom>
        </p:spPr>
      </p:pic>
    </p:spTree>
    <p:extLst>
      <p:ext uri="{BB962C8B-B14F-4D97-AF65-F5344CB8AC3E}">
        <p14:creationId xmlns:p14="http://schemas.microsoft.com/office/powerpoint/2010/main" val="3723304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Navigate code using Run to Click</a:t>
            </a:r>
            <a:br>
              <a:rPr lang="en-IE" b="1" dirty="0"/>
            </a:br>
            <a:endParaRPr lang="en-GB" dirty="0"/>
          </a:p>
        </p:txBody>
      </p:sp>
      <p:sp>
        <p:nvSpPr>
          <p:cNvPr id="3" name="Content Placeholder 2"/>
          <p:cNvSpPr>
            <a:spLocks noGrp="1"/>
          </p:cNvSpPr>
          <p:nvPr>
            <p:ph idx="1"/>
          </p:nvPr>
        </p:nvSpPr>
        <p:spPr/>
        <p:txBody>
          <a:bodyPr>
            <a:normAutofit lnSpcReduction="10000"/>
          </a:bodyPr>
          <a:lstStyle/>
          <a:p>
            <a:r>
              <a:rPr lang="en-IE" dirty="0"/>
              <a:t>Using this button is similar to setting a temporary breakpoint. Run to Click is handy for getting around quickly within a visible region of app code (you can click in any open file).</a:t>
            </a:r>
          </a:p>
          <a:p>
            <a:r>
              <a:rPr lang="en-IE" dirty="0" smtClean="0"/>
              <a:t>The </a:t>
            </a:r>
            <a:r>
              <a:rPr lang="en-IE" dirty="0"/>
              <a:t>debugger advances to the </a:t>
            </a:r>
            <a:r>
              <a:rPr lang="en-IE" dirty="0" err="1"/>
              <a:t>Console.WriteLine</a:t>
            </a:r>
            <a:r>
              <a:rPr lang="en-IE" dirty="0"/>
              <a:t> method implementation for the Triangle class.</a:t>
            </a:r>
          </a:p>
          <a:p>
            <a:r>
              <a:rPr lang="en-IE" dirty="0" smtClean="0"/>
              <a:t>While </a:t>
            </a:r>
            <a:r>
              <a:rPr lang="en-IE" dirty="0"/>
              <a:t>paused, you notice a typo! The output "Drawing a </a:t>
            </a:r>
            <a:r>
              <a:rPr lang="en-IE" dirty="0" err="1"/>
              <a:t>trangle</a:t>
            </a:r>
            <a:r>
              <a:rPr lang="en-IE" dirty="0"/>
              <a:t>" is misspelled. We can fix it right here while running the app in the debugger.</a:t>
            </a:r>
            <a:endParaRPr lang="en-GB" dirty="0"/>
          </a:p>
        </p:txBody>
      </p:sp>
    </p:spTree>
    <p:extLst>
      <p:ext uri="{BB962C8B-B14F-4D97-AF65-F5344CB8AC3E}">
        <p14:creationId xmlns:p14="http://schemas.microsoft.com/office/powerpoint/2010/main" val="337222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1637" y="538162"/>
            <a:ext cx="8848725" cy="5781675"/>
          </a:xfrm>
          <a:prstGeom prst="rect">
            <a:avLst/>
          </a:prstGeom>
        </p:spPr>
      </p:pic>
    </p:spTree>
    <p:extLst>
      <p:ext uri="{BB962C8B-B14F-4D97-AF65-F5344CB8AC3E}">
        <p14:creationId xmlns:p14="http://schemas.microsoft.com/office/powerpoint/2010/main" val="66139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Edit code and continue debugging</a:t>
            </a:r>
            <a:endParaRPr lang="en-GB" dirty="0"/>
          </a:p>
        </p:txBody>
      </p:sp>
      <p:sp>
        <p:nvSpPr>
          <p:cNvPr id="3" name="Content Placeholder 2"/>
          <p:cNvSpPr>
            <a:spLocks noGrp="1"/>
          </p:cNvSpPr>
          <p:nvPr>
            <p:ph idx="1"/>
          </p:nvPr>
        </p:nvSpPr>
        <p:spPr/>
        <p:txBody>
          <a:bodyPr/>
          <a:lstStyle/>
          <a:p>
            <a:r>
              <a:rPr lang="en-IE" dirty="0"/>
              <a:t>Click into "Drawing a </a:t>
            </a:r>
            <a:r>
              <a:rPr lang="en-IE" dirty="0" err="1"/>
              <a:t>trangle</a:t>
            </a:r>
            <a:r>
              <a:rPr lang="en-IE" dirty="0"/>
              <a:t>" and type a correction, changing "</a:t>
            </a:r>
            <a:r>
              <a:rPr lang="en-IE" dirty="0" err="1"/>
              <a:t>trangle</a:t>
            </a:r>
            <a:r>
              <a:rPr lang="en-IE" dirty="0"/>
              <a:t>" to "triangle".</a:t>
            </a:r>
          </a:p>
          <a:p>
            <a:r>
              <a:rPr lang="en-IE" dirty="0"/>
              <a:t>Press </a:t>
            </a:r>
            <a:r>
              <a:rPr lang="en-IE" b="1" dirty="0"/>
              <a:t>F11</a:t>
            </a:r>
            <a:r>
              <a:rPr lang="en-IE" dirty="0"/>
              <a:t> once and you see that the debugger advances again.</a:t>
            </a:r>
          </a:p>
          <a:p>
            <a:endParaRPr lang="en-GB" dirty="0"/>
          </a:p>
        </p:txBody>
      </p:sp>
    </p:spTree>
    <p:extLst>
      <p:ext uri="{BB962C8B-B14F-4D97-AF65-F5344CB8AC3E}">
        <p14:creationId xmlns:p14="http://schemas.microsoft.com/office/powerpoint/2010/main" val="668847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ga-IE" dirty="0" smtClean="0"/>
              <a:t/>
            </a:r>
            <a:br>
              <a:rPr lang="ga-IE" dirty="0" smtClean="0"/>
            </a:br>
            <a:r>
              <a:rPr lang="ga-IE" dirty="0"/>
              <a:t/>
            </a:r>
            <a:br>
              <a:rPr lang="ga-IE" dirty="0"/>
            </a:br>
            <a:r>
              <a:rPr lang="en-IE" dirty="0" smtClean="0"/>
              <a:t>Step </a:t>
            </a:r>
            <a:r>
              <a:rPr lang="en-IE" dirty="0"/>
              <a:t>out</a:t>
            </a:r>
            <a:br>
              <a:rPr lang="en-IE" dirty="0"/>
            </a:br>
            <a:endParaRPr lang="en-GB" dirty="0"/>
          </a:p>
        </p:txBody>
      </p:sp>
      <p:sp>
        <p:nvSpPr>
          <p:cNvPr id="3" name="Content Placeholder 2"/>
          <p:cNvSpPr>
            <a:spLocks noGrp="1"/>
          </p:cNvSpPr>
          <p:nvPr>
            <p:ph idx="1"/>
          </p:nvPr>
        </p:nvSpPr>
        <p:spPr/>
        <p:txBody>
          <a:bodyPr>
            <a:normAutofit fontScale="92500" lnSpcReduction="10000"/>
          </a:bodyPr>
          <a:lstStyle/>
          <a:p>
            <a:r>
              <a:rPr lang="en-IE" dirty="0" smtClean="0"/>
              <a:t>Let's </a:t>
            </a:r>
            <a:r>
              <a:rPr lang="en-IE" dirty="0"/>
              <a:t>say that you are done examining the Draw method in the Triangle class, and you want to get out of the function but stay in the debugger. You can do this using the Step Out command.</a:t>
            </a:r>
          </a:p>
          <a:p>
            <a:r>
              <a:rPr lang="en-IE" b="1" dirty="0" smtClean="0"/>
              <a:t>Press </a:t>
            </a:r>
            <a:r>
              <a:rPr lang="en-IE" b="1" dirty="0"/>
              <a:t>Shift + F11 (or Debug &gt; Step Out).</a:t>
            </a:r>
          </a:p>
          <a:p>
            <a:r>
              <a:rPr lang="en-IE" dirty="0" smtClean="0"/>
              <a:t>This </a:t>
            </a:r>
            <a:r>
              <a:rPr lang="en-IE" dirty="0"/>
              <a:t>command resumes app execution (and advances the debugger) until the current function returns.</a:t>
            </a:r>
          </a:p>
          <a:p>
            <a:r>
              <a:rPr lang="en-IE" dirty="0" smtClean="0"/>
              <a:t>You </a:t>
            </a:r>
            <a:r>
              <a:rPr lang="en-IE" dirty="0"/>
              <a:t>should be back in the </a:t>
            </a:r>
            <a:r>
              <a:rPr lang="en-IE" dirty="0" err="1"/>
              <a:t>foreach</a:t>
            </a:r>
            <a:r>
              <a:rPr lang="en-IE" dirty="0"/>
              <a:t> loop in the Main method.</a:t>
            </a:r>
            <a:endParaRPr lang="en-GB" dirty="0"/>
          </a:p>
        </p:txBody>
      </p:sp>
    </p:spTree>
    <p:extLst>
      <p:ext uri="{BB962C8B-B14F-4D97-AF65-F5344CB8AC3E}">
        <p14:creationId xmlns:p14="http://schemas.microsoft.com/office/powerpoint/2010/main" val="1175192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Restart your app quickly</a:t>
            </a:r>
            <a:br>
              <a:rPr lang="en-IE" dirty="0"/>
            </a:br>
            <a:endParaRPr lang="en-GB" dirty="0"/>
          </a:p>
        </p:txBody>
      </p:sp>
      <p:sp>
        <p:nvSpPr>
          <p:cNvPr id="3" name="Content Placeholder 2"/>
          <p:cNvSpPr>
            <a:spLocks noGrp="1"/>
          </p:cNvSpPr>
          <p:nvPr>
            <p:ph idx="1"/>
          </p:nvPr>
        </p:nvSpPr>
        <p:spPr/>
        <p:txBody>
          <a:bodyPr>
            <a:normAutofit lnSpcReduction="10000"/>
          </a:bodyPr>
          <a:lstStyle/>
          <a:p>
            <a:r>
              <a:rPr lang="en-IE" dirty="0" smtClean="0"/>
              <a:t>Click </a:t>
            </a:r>
            <a:r>
              <a:rPr lang="en-IE" dirty="0"/>
              <a:t>the Restart </a:t>
            </a:r>
            <a:r>
              <a:rPr lang="en-IE" dirty="0" err="1"/>
              <a:t>Restart</a:t>
            </a:r>
            <a:r>
              <a:rPr lang="en-IE" dirty="0"/>
              <a:t> App button in the Debug Toolbar (Ctrl + Shift + F5).</a:t>
            </a:r>
          </a:p>
          <a:p>
            <a:r>
              <a:rPr lang="en-IE" dirty="0" smtClean="0"/>
              <a:t>When </a:t>
            </a:r>
            <a:r>
              <a:rPr lang="en-IE" dirty="0"/>
              <a:t>you press Restart, it saves time versus stopping the app and restarting the debugger. The debugger pauses at the first breakpoint that is hit by executing code.</a:t>
            </a:r>
          </a:p>
          <a:p>
            <a:r>
              <a:rPr lang="en-IE" dirty="0" smtClean="0"/>
              <a:t>The </a:t>
            </a:r>
            <a:r>
              <a:rPr lang="en-IE" dirty="0"/>
              <a:t>debugger stops again at the breakpoint you set, on the </a:t>
            </a:r>
            <a:r>
              <a:rPr lang="en-IE" dirty="0" err="1"/>
              <a:t>shape.Draw</a:t>
            </a:r>
            <a:r>
              <a:rPr lang="en-IE" dirty="0"/>
              <a:t>() method.</a:t>
            </a:r>
            <a:endParaRPr lang="en-GB" dirty="0"/>
          </a:p>
        </p:txBody>
      </p:sp>
    </p:spTree>
    <p:extLst>
      <p:ext uri="{BB962C8B-B14F-4D97-AF65-F5344CB8AC3E}">
        <p14:creationId xmlns:p14="http://schemas.microsoft.com/office/powerpoint/2010/main" val="1341205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364388"/>
          </a:xfrm>
        </p:spPr>
        <p:txBody>
          <a:bodyPr>
            <a:noAutofit/>
          </a:bodyPr>
          <a:lstStyle/>
          <a:p>
            <a:r>
              <a:rPr lang="en-US" altLang="en-US" b="1" cap="none" dirty="0">
                <a:latin typeface="Segoe UI" panose="020B0502040204020203" pitchFamily="34" charset="0"/>
                <a:cs typeface="Segoe UI" panose="020B0502040204020203" pitchFamily="34" charset="0"/>
              </a:rPr>
              <a:t>Inspect variables with data tips</a:t>
            </a:r>
            <a:br>
              <a:rPr lang="en-US" altLang="en-US" b="1" cap="none" dirty="0">
                <a:latin typeface="Segoe UI" panose="020B0502040204020203" pitchFamily="34" charset="0"/>
                <a:cs typeface="Segoe UI" panose="020B0502040204020203" pitchFamily="34" charset="0"/>
              </a:rPr>
            </a:br>
            <a:endParaRPr lang="en-GB" dirty="0"/>
          </a:p>
        </p:txBody>
      </p:sp>
      <p:sp>
        <p:nvSpPr>
          <p:cNvPr id="4" name="Rectangle 1"/>
          <p:cNvSpPr>
            <a:spLocks noGrp="1" noChangeArrowheads="1"/>
          </p:cNvSpPr>
          <p:nvPr>
            <p:ph idx="1"/>
          </p:nvPr>
        </p:nvSpPr>
        <p:spPr bwMode="auto">
          <a:xfrm>
            <a:off x="512064" y="2027049"/>
            <a:ext cx="11320272" cy="4437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Features that allow you to inspect variables are one of the most useful features of the debugger, and there are different ways to do it. Often, when you try to debug an issue, you are attempting to find out whether variables are storing the values that you expect them to have at a particular time.</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AutoNum type="arabicPeriod"/>
              <a:tabLst/>
            </a:pP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While paused on the </a:t>
            </a:r>
            <a:r>
              <a:rPr kumimoji="0" lang="en-US" altLang="en-US" sz="16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shape.Draw</a:t>
            </a:r>
            <a:r>
              <a:rPr kumimoji="0" lang="en-US" altLang="en-US" sz="16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C00000"/>
                </a:solidFill>
                <a:effectLst/>
                <a:latin typeface="Segoe UI" panose="020B0502040204020203" pitchFamily="34" charset="0"/>
                <a:cs typeface="Segoe UI" panose="020B0502040204020203" pitchFamily="34" charset="0"/>
              </a:rPr>
              <a:t> </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method, hover over the </a:t>
            </a:r>
            <a:r>
              <a:rPr kumimoji="0" lang="en-US" altLang="en-US" sz="1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shape</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object and you see its default property value, which is the object type </a:t>
            </a:r>
            <a:r>
              <a:rPr kumimoji="0" lang="en-US" altLang="en-US" sz="16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Rectangle</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Expand the </a:t>
            </a:r>
            <a:r>
              <a:rPr kumimoji="0" lang="en-US" altLang="en-US" sz="1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shape</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object to see its properties, such as the </a:t>
            </a:r>
            <a:r>
              <a:rPr kumimoji="0" lang="en-US" altLang="en-US" sz="1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Height</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property, which has a value of 0.</a:t>
            </a: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Press </a:t>
            </a:r>
            <a:r>
              <a:rPr kumimoji="0" lang="en-US" altLang="en-US" sz="1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F10</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(or </a:t>
            </a:r>
            <a:r>
              <a:rPr kumimoji="0" lang="en-US" altLang="en-US" sz="1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Debug</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&gt; </a:t>
            </a:r>
            <a:r>
              <a:rPr kumimoji="0" lang="en-US" altLang="en-US" sz="1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Step Over</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a few times to iterate once through the </a:t>
            </a:r>
            <a:r>
              <a:rPr kumimoji="0" lang="en-US" altLang="en-US" sz="16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foreach</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loop, pausing again on </a:t>
            </a:r>
            <a:r>
              <a:rPr kumimoji="0" lang="en-US" altLang="en-US" sz="1400"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shape.Draw</a:t>
            </a:r>
            <a:r>
              <a:rPr kumimoji="0" lang="en-US" altLang="en-US" sz="1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smtClean="0">
                <a:ln>
                  <a:noFill/>
                </a:ln>
                <a:solidFill>
                  <a:srgbClr val="C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spcBef>
                <a:spcPct val="0"/>
              </a:spcBef>
              <a:spcAft>
                <a:spcPct val="0"/>
              </a:spcAft>
              <a:buClrTx/>
              <a:buSzTx/>
              <a:buFontTx/>
              <a:buAutoNum type="arabicPeriod" startAt="4"/>
              <a:tabLst/>
            </a:pP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Hover over the shape object again, and this time you see that you have a new object with a type </a:t>
            </a:r>
            <a:r>
              <a:rPr kumimoji="0" lang="en-US" altLang="en-US" sz="1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Triangle</a:t>
            </a:r>
            <a:r>
              <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483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Debugging mode</a:t>
            </a:r>
            <a:endParaRPr lang="en-GB" dirty="0"/>
          </a:p>
        </p:txBody>
      </p:sp>
      <p:sp>
        <p:nvSpPr>
          <p:cNvPr id="3" name="Content Placeholder 2"/>
          <p:cNvSpPr>
            <a:spLocks noGrp="1"/>
          </p:cNvSpPr>
          <p:nvPr>
            <p:ph idx="1"/>
          </p:nvPr>
        </p:nvSpPr>
        <p:spPr/>
        <p:txBody>
          <a:bodyPr/>
          <a:lstStyle/>
          <a:p>
            <a:r>
              <a:rPr lang="en-IE" dirty="0"/>
              <a:t>In Visual Studio, you enter debugging mode by using F5 (or the Debug &gt; Start Debugging menu command or the Start Debugging button Start Debugging in the Debug Toolbar). </a:t>
            </a:r>
            <a:endParaRPr lang="ga-IE" dirty="0" smtClean="0"/>
          </a:p>
          <a:p>
            <a:r>
              <a:rPr lang="en-IE" dirty="0" smtClean="0"/>
              <a:t>If </a:t>
            </a:r>
            <a:r>
              <a:rPr lang="en-IE" dirty="0"/>
              <a:t>any exceptions occur, Visual Studio’s Exception Helper takes you to the exact point where the exception occurred and provides other helpful information.</a:t>
            </a:r>
            <a:endParaRPr lang="en-GB" dirty="0"/>
          </a:p>
        </p:txBody>
      </p:sp>
    </p:spTree>
    <p:extLst>
      <p:ext uri="{BB962C8B-B14F-4D97-AF65-F5344CB8AC3E}">
        <p14:creationId xmlns:p14="http://schemas.microsoft.com/office/powerpoint/2010/main" val="501492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5272" y="601745"/>
            <a:ext cx="5759072" cy="3348086"/>
          </a:xfrm>
          <a:prstGeom prst="rect">
            <a:avLst/>
          </a:prstGeom>
        </p:spPr>
      </p:pic>
      <p:pic>
        <p:nvPicPr>
          <p:cNvPr id="3" name="Picture 2"/>
          <p:cNvPicPr>
            <a:picLocks noChangeAspect="1"/>
          </p:cNvPicPr>
          <p:nvPr/>
        </p:nvPicPr>
        <p:blipFill>
          <a:blip r:embed="rId3"/>
          <a:stretch>
            <a:fillRect/>
          </a:stretch>
        </p:blipFill>
        <p:spPr>
          <a:xfrm>
            <a:off x="6268825" y="3406215"/>
            <a:ext cx="5826650" cy="3187833"/>
          </a:xfrm>
          <a:prstGeom prst="rect">
            <a:avLst/>
          </a:prstGeom>
        </p:spPr>
      </p:pic>
    </p:spTree>
    <p:extLst>
      <p:ext uri="{BB962C8B-B14F-4D97-AF65-F5344CB8AC3E}">
        <p14:creationId xmlns:p14="http://schemas.microsoft.com/office/powerpoint/2010/main" val="1126218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635691"/>
          </a:xfrm>
        </p:spPr>
        <p:txBody>
          <a:bodyPr>
            <a:normAutofit fontScale="90000"/>
          </a:bodyPr>
          <a:lstStyle/>
          <a:p>
            <a:r>
              <a:rPr lang="en-IE" b="1" dirty="0"/>
              <a:t>Inspect variables with the Autos and Locals windows</a:t>
            </a:r>
            <a:br>
              <a:rPr lang="en-IE" b="1" dirty="0"/>
            </a:br>
            <a:endParaRPr lang="en-IE" dirty="0"/>
          </a:p>
        </p:txBody>
      </p:sp>
      <p:sp>
        <p:nvSpPr>
          <p:cNvPr id="3" name="Content Placeholder 2"/>
          <p:cNvSpPr>
            <a:spLocks noGrp="1"/>
          </p:cNvSpPr>
          <p:nvPr>
            <p:ph idx="1"/>
          </p:nvPr>
        </p:nvSpPr>
        <p:spPr/>
        <p:txBody>
          <a:bodyPr>
            <a:normAutofit fontScale="70000" lnSpcReduction="20000"/>
          </a:bodyPr>
          <a:lstStyle/>
          <a:p>
            <a:r>
              <a:rPr lang="en-IE" dirty="0"/>
              <a:t>Look at the Autos window at the bottom of the code editor.</a:t>
            </a:r>
          </a:p>
          <a:p>
            <a:r>
              <a:rPr lang="en-IE" dirty="0" smtClean="0"/>
              <a:t>If </a:t>
            </a:r>
            <a:r>
              <a:rPr lang="en-IE" dirty="0"/>
              <a:t>it is closed, open it while paused in the debugger by choosing Debug &gt; Windows &gt; Autos.</a:t>
            </a:r>
          </a:p>
          <a:p>
            <a:r>
              <a:rPr lang="en-IE" dirty="0" smtClean="0"/>
              <a:t>Expand </a:t>
            </a:r>
            <a:r>
              <a:rPr lang="en-IE" dirty="0"/>
              <a:t>the shapes object</a:t>
            </a:r>
            <a:r>
              <a:rPr lang="en-IE" dirty="0" smtClean="0"/>
              <a:t>.</a:t>
            </a:r>
          </a:p>
          <a:p>
            <a:r>
              <a:rPr lang="en-IE" dirty="0"/>
              <a:t>In the </a:t>
            </a:r>
            <a:r>
              <a:rPr lang="en-IE" b="1" dirty="0"/>
              <a:t>Autos</a:t>
            </a:r>
            <a:r>
              <a:rPr lang="en-IE" dirty="0"/>
              <a:t> window, you see variables and their current value. The </a:t>
            </a:r>
            <a:r>
              <a:rPr lang="en-IE" b="1" dirty="0"/>
              <a:t>Autos</a:t>
            </a:r>
            <a:r>
              <a:rPr lang="en-IE" dirty="0"/>
              <a:t> window shows all variables used on the current line or the preceding line (Check documentation for language-specific </a:t>
            </a:r>
            <a:r>
              <a:rPr lang="en-IE" dirty="0" err="1"/>
              <a:t>behavior</a:t>
            </a:r>
            <a:r>
              <a:rPr lang="en-IE" dirty="0"/>
              <a:t>).</a:t>
            </a:r>
          </a:p>
          <a:p>
            <a:r>
              <a:rPr lang="en-IE" dirty="0"/>
              <a:t>Next, look at the </a:t>
            </a:r>
            <a:r>
              <a:rPr lang="en-IE" b="1" dirty="0"/>
              <a:t>Locals</a:t>
            </a:r>
            <a:r>
              <a:rPr lang="en-IE" dirty="0"/>
              <a:t> window, in a tab next to the </a:t>
            </a:r>
            <a:r>
              <a:rPr lang="en-IE" b="1" dirty="0"/>
              <a:t>Autos</a:t>
            </a:r>
            <a:r>
              <a:rPr lang="en-IE" dirty="0"/>
              <a:t> window.</a:t>
            </a:r>
          </a:p>
          <a:p>
            <a:r>
              <a:rPr lang="en-IE" dirty="0"/>
              <a:t>The </a:t>
            </a:r>
            <a:r>
              <a:rPr lang="en-IE" b="1" dirty="0"/>
              <a:t>Locals</a:t>
            </a:r>
            <a:r>
              <a:rPr lang="en-IE" dirty="0"/>
              <a:t> window shows you the variables that are in the current </a:t>
            </a:r>
            <a:r>
              <a:rPr lang="en-IE" u="sng" dirty="0">
                <a:hlinkClick r:id="rId2"/>
              </a:rPr>
              <a:t>scope</a:t>
            </a:r>
            <a:r>
              <a:rPr lang="en-IE" dirty="0"/>
              <a:t>, that is, the current execution context</a:t>
            </a:r>
          </a:p>
          <a:p>
            <a:endParaRPr lang="en-IE" dirty="0"/>
          </a:p>
        </p:txBody>
      </p:sp>
    </p:spTree>
    <p:extLst>
      <p:ext uri="{BB962C8B-B14F-4D97-AF65-F5344CB8AC3E}">
        <p14:creationId xmlns:p14="http://schemas.microsoft.com/office/powerpoint/2010/main" val="126924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6412" y="2109787"/>
            <a:ext cx="8639175" cy="2638425"/>
          </a:xfrm>
          <a:prstGeom prst="rect">
            <a:avLst/>
          </a:prstGeom>
        </p:spPr>
      </p:pic>
    </p:spTree>
    <p:extLst>
      <p:ext uri="{BB962C8B-B14F-4D97-AF65-F5344CB8AC3E}">
        <p14:creationId xmlns:p14="http://schemas.microsoft.com/office/powerpoint/2010/main" val="2672301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Set a watch</a:t>
            </a:r>
            <a:br>
              <a:rPr lang="en-IE" dirty="0"/>
            </a:b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In </a:t>
            </a:r>
            <a:r>
              <a:rPr lang="en-IE" dirty="0"/>
              <a:t>the main code editor window, right-click the shapes object and choose Add Watch.</a:t>
            </a:r>
          </a:p>
          <a:p>
            <a:r>
              <a:rPr lang="en-IE" dirty="0" smtClean="0"/>
              <a:t>The </a:t>
            </a:r>
            <a:r>
              <a:rPr lang="en-IE" dirty="0"/>
              <a:t>Watch window opens at the bottom of the code editor. You can use a Watch window to specify a variable (or an expression) that you want to keep an eye on.</a:t>
            </a:r>
          </a:p>
          <a:p>
            <a:r>
              <a:rPr lang="en-IE" dirty="0" smtClean="0"/>
              <a:t>Now</a:t>
            </a:r>
            <a:r>
              <a:rPr lang="en-IE" dirty="0"/>
              <a:t>, you have a watch set on the shapes object, and you can see its value change as you move through the debugger. Unlike the other variable windows, the Watch window always shows the variables that you are watching (they're </a:t>
            </a:r>
            <a:r>
              <a:rPr lang="en-IE" dirty="0" err="1"/>
              <a:t>grayed</a:t>
            </a:r>
            <a:r>
              <a:rPr lang="en-IE" dirty="0"/>
              <a:t> out when out of scope).</a:t>
            </a:r>
          </a:p>
        </p:txBody>
      </p:sp>
    </p:spTree>
    <p:extLst>
      <p:ext uri="{BB962C8B-B14F-4D97-AF65-F5344CB8AC3E}">
        <p14:creationId xmlns:p14="http://schemas.microsoft.com/office/powerpoint/2010/main" val="11468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Examine the call stack</a:t>
            </a:r>
            <a:br>
              <a:rPr lang="en-IE" dirty="0"/>
            </a:br>
            <a:endParaRPr lang="en-IE" dirty="0"/>
          </a:p>
        </p:txBody>
      </p:sp>
      <p:sp>
        <p:nvSpPr>
          <p:cNvPr id="3" name="Content Placeholder 2"/>
          <p:cNvSpPr>
            <a:spLocks noGrp="1"/>
          </p:cNvSpPr>
          <p:nvPr>
            <p:ph idx="1"/>
          </p:nvPr>
        </p:nvSpPr>
        <p:spPr/>
        <p:txBody>
          <a:bodyPr>
            <a:normAutofit lnSpcReduction="10000"/>
          </a:bodyPr>
          <a:lstStyle/>
          <a:p>
            <a:r>
              <a:rPr lang="en-IE" dirty="0" smtClean="0"/>
              <a:t>While </a:t>
            </a:r>
            <a:r>
              <a:rPr lang="en-IE" dirty="0"/>
              <a:t>paused in the </a:t>
            </a:r>
            <a:r>
              <a:rPr lang="en-IE" dirty="0" err="1"/>
              <a:t>foreach</a:t>
            </a:r>
            <a:r>
              <a:rPr lang="en-IE" dirty="0"/>
              <a:t> loop, click the Call Stack window, which is by default open in the lower right pane.</a:t>
            </a:r>
          </a:p>
          <a:p>
            <a:r>
              <a:rPr lang="en-IE" dirty="0" smtClean="0"/>
              <a:t>If </a:t>
            </a:r>
            <a:r>
              <a:rPr lang="en-IE" dirty="0"/>
              <a:t>it is closed, open it while paused in the debugger by choosing Debug &gt; Windows &gt; Call Stack.</a:t>
            </a:r>
          </a:p>
          <a:p>
            <a:r>
              <a:rPr lang="en-IE" dirty="0" smtClean="0"/>
              <a:t>Click </a:t>
            </a:r>
            <a:r>
              <a:rPr lang="en-IE" dirty="0"/>
              <a:t>F11 a few times until you see the debugger pause in the </a:t>
            </a:r>
            <a:r>
              <a:rPr lang="en-IE" dirty="0" err="1"/>
              <a:t>Base.Draw</a:t>
            </a:r>
            <a:r>
              <a:rPr lang="en-IE" dirty="0"/>
              <a:t> method for the Triangle class in the code editor. Look at the Call Stack window.</a:t>
            </a:r>
          </a:p>
        </p:txBody>
      </p:sp>
    </p:spTree>
    <p:extLst>
      <p:ext uri="{BB962C8B-B14F-4D97-AF65-F5344CB8AC3E}">
        <p14:creationId xmlns:p14="http://schemas.microsoft.com/office/powerpoint/2010/main" val="3394433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2290" y="641660"/>
            <a:ext cx="8858250" cy="5819775"/>
          </a:xfrm>
          <a:prstGeom prst="rect">
            <a:avLst/>
          </a:prstGeom>
        </p:spPr>
      </p:pic>
    </p:spTree>
    <p:extLst>
      <p:ext uri="{BB962C8B-B14F-4D97-AF65-F5344CB8AC3E}">
        <p14:creationId xmlns:p14="http://schemas.microsoft.com/office/powerpoint/2010/main" val="1352903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Change the execution flow</a:t>
            </a:r>
            <a:br>
              <a:rPr lang="en-IE" dirty="0"/>
            </a:br>
            <a:endParaRPr lang="en-IE" dirty="0"/>
          </a:p>
        </p:txBody>
      </p:sp>
      <p:sp>
        <p:nvSpPr>
          <p:cNvPr id="3" name="Content Placeholder 2"/>
          <p:cNvSpPr>
            <a:spLocks noGrp="1"/>
          </p:cNvSpPr>
          <p:nvPr>
            <p:ph idx="1"/>
          </p:nvPr>
        </p:nvSpPr>
        <p:spPr/>
        <p:txBody>
          <a:bodyPr>
            <a:normAutofit fontScale="62500" lnSpcReduction="20000"/>
          </a:bodyPr>
          <a:lstStyle/>
          <a:p>
            <a:r>
              <a:rPr lang="en-IE" dirty="0" smtClean="0"/>
              <a:t>With the debugger paused in the </a:t>
            </a:r>
            <a:r>
              <a:rPr lang="en-IE" dirty="0" err="1" smtClean="0"/>
              <a:t>Circle.Draw</a:t>
            </a:r>
            <a:r>
              <a:rPr lang="en-IE" dirty="0" smtClean="0"/>
              <a:t> method call, use the mouse to grab the yellow arrow (the execution pointer) on the left and move the yellow arrow up one line to the </a:t>
            </a:r>
            <a:r>
              <a:rPr lang="en-IE" dirty="0" err="1" smtClean="0"/>
              <a:t>Console.WriteLine</a:t>
            </a:r>
            <a:r>
              <a:rPr lang="en-IE" dirty="0" smtClean="0"/>
              <a:t> method call.</a:t>
            </a:r>
          </a:p>
          <a:p>
            <a:r>
              <a:rPr lang="en-IE" dirty="0" smtClean="0"/>
              <a:t>Press </a:t>
            </a:r>
            <a:r>
              <a:rPr lang="en-IE" dirty="0"/>
              <a:t>F11.</a:t>
            </a:r>
          </a:p>
          <a:p>
            <a:r>
              <a:rPr lang="en-IE" dirty="0" smtClean="0"/>
              <a:t>The </a:t>
            </a:r>
            <a:r>
              <a:rPr lang="en-IE" dirty="0"/>
              <a:t>debugger reruns the </a:t>
            </a:r>
            <a:r>
              <a:rPr lang="en-IE" dirty="0" err="1"/>
              <a:t>Console.WriteLine</a:t>
            </a:r>
            <a:r>
              <a:rPr lang="en-IE" dirty="0"/>
              <a:t> method (you see this in the console window output).</a:t>
            </a:r>
          </a:p>
          <a:p>
            <a:r>
              <a:rPr lang="en-IE" dirty="0" smtClean="0"/>
              <a:t>By </a:t>
            </a:r>
            <a:r>
              <a:rPr lang="en-IE" dirty="0"/>
              <a:t>changing the execution flow, you can do things like test different code execution paths or rerun code without restarting the debugger.</a:t>
            </a:r>
          </a:p>
          <a:p>
            <a:r>
              <a:rPr lang="en-IE" dirty="0" smtClean="0"/>
              <a:t> </a:t>
            </a:r>
            <a:r>
              <a:rPr lang="en-IE" dirty="0"/>
              <a:t>Warning</a:t>
            </a:r>
          </a:p>
          <a:p>
            <a:pPr lvl="1"/>
            <a:r>
              <a:rPr lang="en-IE" dirty="0" smtClean="0"/>
              <a:t>Often </a:t>
            </a:r>
            <a:r>
              <a:rPr lang="en-IE" dirty="0"/>
              <a:t>you need to be careful with this feature, and you see a warning in the tooltip. You may see other warnings, too. Moving the pointer cannot revert your application to an earlier app state.</a:t>
            </a:r>
          </a:p>
          <a:p>
            <a:r>
              <a:rPr lang="en-IE" dirty="0" smtClean="0"/>
              <a:t>Press F5 to continue running the app.</a:t>
            </a:r>
            <a:endParaRPr lang="en-IE" dirty="0"/>
          </a:p>
        </p:txBody>
      </p:sp>
    </p:spTree>
    <p:extLst>
      <p:ext uri="{BB962C8B-B14F-4D97-AF65-F5344CB8AC3E}">
        <p14:creationId xmlns:p14="http://schemas.microsoft.com/office/powerpoint/2010/main" val="338231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breakpoints</a:t>
            </a:r>
            <a:endParaRPr lang="en-GB" dirty="0"/>
          </a:p>
        </p:txBody>
      </p:sp>
      <p:sp>
        <p:nvSpPr>
          <p:cNvPr id="3" name="Content Placeholder 2"/>
          <p:cNvSpPr>
            <a:spLocks noGrp="1"/>
          </p:cNvSpPr>
          <p:nvPr>
            <p:ph idx="1"/>
          </p:nvPr>
        </p:nvSpPr>
        <p:spPr/>
        <p:txBody>
          <a:bodyPr>
            <a:normAutofit fontScale="85000" lnSpcReduction="10000"/>
          </a:bodyPr>
          <a:lstStyle/>
          <a:p>
            <a:r>
              <a:rPr lang="en-IE" dirty="0"/>
              <a:t>If you didn't get an exception, you probably have a good idea where to look for the problem in your code. This is where you use </a:t>
            </a:r>
            <a:r>
              <a:rPr lang="en-IE" b="1" i="1" dirty="0">
                <a:solidFill>
                  <a:srgbClr val="ED8428"/>
                </a:solidFill>
              </a:rPr>
              <a:t>breakpoints</a:t>
            </a:r>
            <a:r>
              <a:rPr lang="en-IE" dirty="0"/>
              <a:t> with the debugger to give yourself a chance to examine your code more carefully. Breakpoints are the most basic and essential feature of reliable debugging. A breakpoint indicates where Visual Studio should pause your running code so you can take a look at the values of variables, or the </a:t>
            </a:r>
            <a:r>
              <a:rPr lang="en-IE" dirty="0" err="1"/>
              <a:t>behavior</a:t>
            </a:r>
            <a:r>
              <a:rPr lang="en-IE" dirty="0"/>
              <a:t> of memory, or the sequence in which code runs.</a:t>
            </a:r>
          </a:p>
          <a:p>
            <a:r>
              <a:rPr lang="en-IE" dirty="0"/>
              <a:t>In Visual Studio, you can quickly set a breakpoint by clicking in the left margin next to a line of code. Or place the cursor on a line and press </a:t>
            </a:r>
            <a:r>
              <a:rPr lang="en-IE" b="1" dirty="0"/>
              <a:t>F9</a:t>
            </a:r>
            <a:r>
              <a:rPr lang="en-IE" dirty="0"/>
              <a:t>.</a:t>
            </a:r>
          </a:p>
          <a:p>
            <a:endParaRPr lang="en-GB" dirty="0"/>
          </a:p>
        </p:txBody>
      </p:sp>
    </p:spTree>
    <p:extLst>
      <p:ext uri="{BB962C8B-B14F-4D97-AF65-F5344CB8AC3E}">
        <p14:creationId xmlns:p14="http://schemas.microsoft.com/office/powerpoint/2010/main" val="410084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https://docs.microsoft.com/en-us/visualstudio/debugger/debugging-absolute-beginners?view=vs-2017</a:t>
            </a:r>
          </a:p>
        </p:txBody>
      </p:sp>
    </p:spTree>
    <p:extLst>
      <p:ext uri="{BB962C8B-B14F-4D97-AF65-F5344CB8AC3E}">
        <p14:creationId xmlns:p14="http://schemas.microsoft.com/office/powerpoint/2010/main" val="133563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Navigate code in the debugger using step commands</a:t>
            </a:r>
            <a:endParaRPr lang="en-GB" dirty="0"/>
          </a:p>
        </p:txBody>
      </p:sp>
      <p:sp>
        <p:nvSpPr>
          <p:cNvPr id="5" name="Content Placeholder 4"/>
          <p:cNvSpPr>
            <a:spLocks noGrp="1"/>
          </p:cNvSpPr>
          <p:nvPr>
            <p:ph idx="1"/>
          </p:nvPr>
        </p:nvSpPr>
        <p:spPr/>
        <p:txBody>
          <a:bodyPr>
            <a:normAutofit fontScale="92500" lnSpcReduction="20000"/>
          </a:bodyPr>
          <a:lstStyle/>
          <a:p>
            <a:r>
              <a:rPr lang="en-IE" dirty="0"/>
              <a:t>To start your app with the debugger attached, press </a:t>
            </a:r>
            <a:r>
              <a:rPr lang="en-IE" b="1" dirty="0"/>
              <a:t>F11</a:t>
            </a:r>
            <a:r>
              <a:rPr lang="en-IE" dirty="0"/>
              <a:t> (</a:t>
            </a:r>
            <a:r>
              <a:rPr lang="en-IE" b="1" dirty="0"/>
              <a:t>Debug &gt; Step Into</a:t>
            </a:r>
            <a:r>
              <a:rPr lang="en-IE" dirty="0"/>
              <a:t>). F11 is the </a:t>
            </a:r>
            <a:r>
              <a:rPr lang="en-IE" b="1" dirty="0"/>
              <a:t>Step Into</a:t>
            </a:r>
            <a:r>
              <a:rPr lang="en-IE" dirty="0"/>
              <a:t> command and advances the app execution one statement at a time. When you start the app with F11, the debugger breaks on the first statement that gets executed</a:t>
            </a:r>
            <a:r>
              <a:rPr lang="en-IE" dirty="0" smtClean="0"/>
              <a:t>.</a:t>
            </a:r>
            <a:endParaRPr lang="ga-IE" dirty="0" smtClean="0"/>
          </a:p>
          <a:p>
            <a:r>
              <a:rPr lang="en-IE" dirty="0"/>
              <a:t>The yellow arrow represents the statement on which the debugger paused, which also suspends app execution at the same point (this statement has not yet executed).</a:t>
            </a:r>
          </a:p>
          <a:p>
            <a:r>
              <a:rPr lang="en-IE" dirty="0"/>
              <a:t>F11 is a good way to examine the execution flow in the most detail. </a:t>
            </a:r>
          </a:p>
          <a:p>
            <a:endParaRPr lang="en-GB" dirty="0"/>
          </a:p>
        </p:txBody>
      </p:sp>
    </p:spTree>
    <p:extLst>
      <p:ext uri="{BB962C8B-B14F-4D97-AF65-F5344CB8AC3E}">
        <p14:creationId xmlns:p14="http://schemas.microsoft.com/office/powerpoint/2010/main" val="172695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6335" y="2826736"/>
            <a:ext cx="8148643" cy="2214820"/>
          </a:xfrm>
          <a:prstGeom prst="rect">
            <a:avLst/>
          </a:prstGeom>
        </p:spPr>
      </p:pic>
    </p:spTree>
    <p:extLst>
      <p:ext uri="{BB962C8B-B14F-4D97-AF65-F5344CB8AC3E}">
        <p14:creationId xmlns:p14="http://schemas.microsoft.com/office/powerpoint/2010/main" val="407821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Step over code to skip functions</a:t>
            </a:r>
            <a:br>
              <a:rPr lang="en-IE" b="1" dirty="0"/>
            </a:br>
            <a:endParaRPr lang="en-GB" dirty="0"/>
          </a:p>
        </p:txBody>
      </p:sp>
      <p:sp>
        <p:nvSpPr>
          <p:cNvPr id="3" name="Content Placeholder 2"/>
          <p:cNvSpPr>
            <a:spLocks noGrp="1"/>
          </p:cNvSpPr>
          <p:nvPr>
            <p:ph idx="1"/>
          </p:nvPr>
        </p:nvSpPr>
        <p:spPr/>
        <p:txBody>
          <a:bodyPr>
            <a:normAutofit/>
          </a:bodyPr>
          <a:lstStyle/>
          <a:p>
            <a:r>
              <a:rPr lang="en-IE" dirty="0" smtClean="0"/>
              <a:t>When </a:t>
            </a:r>
            <a:r>
              <a:rPr lang="en-IE" dirty="0"/>
              <a:t>you are on a line of code that is a function or method call, you can press </a:t>
            </a:r>
            <a:r>
              <a:rPr lang="en-IE" b="1" dirty="0"/>
              <a:t>F10</a:t>
            </a:r>
            <a:r>
              <a:rPr lang="en-IE" dirty="0"/>
              <a:t> (</a:t>
            </a:r>
            <a:r>
              <a:rPr lang="en-IE" b="1" dirty="0"/>
              <a:t>Debug &gt; Step Over</a:t>
            </a:r>
            <a:r>
              <a:rPr lang="en-IE" dirty="0"/>
              <a:t>) instead of F11.</a:t>
            </a:r>
          </a:p>
          <a:p>
            <a:r>
              <a:rPr lang="en-IE" dirty="0"/>
              <a:t>F10 advances the debugger without stepping into functions or methods in your app code (the code still executes). By pressing F10, you can skip over code that you're not interested in. This way, you can quickly get to code that you are more interested in.</a:t>
            </a:r>
          </a:p>
          <a:p>
            <a:endParaRPr lang="en-GB" dirty="0"/>
          </a:p>
        </p:txBody>
      </p:sp>
    </p:spTree>
    <p:extLst>
      <p:ext uri="{BB962C8B-B14F-4D97-AF65-F5344CB8AC3E}">
        <p14:creationId xmlns:p14="http://schemas.microsoft.com/office/powerpoint/2010/main" val="39083796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148</TotalTime>
  <Words>2199</Words>
  <Application>Microsoft Office PowerPoint</Application>
  <PresentationFormat>Widescreen</PresentationFormat>
  <Paragraphs>226</Paragraphs>
  <Slides>46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Gill Sans MT</vt:lpstr>
      <vt:lpstr>Segoe UI</vt:lpstr>
      <vt:lpstr>Wingdings 2</vt:lpstr>
      <vt:lpstr>Dividend</vt:lpstr>
      <vt:lpstr>Debugging an application</vt:lpstr>
      <vt:lpstr>What is debugging</vt:lpstr>
      <vt:lpstr>Debugging mode</vt:lpstr>
      <vt:lpstr>Debugging mode</vt:lpstr>
      <vt:lpstr>breakpoints</vt:lpstr>
      <vt:lpstr>PowerPoint Presentation</vt:lpstr>
      <vt:lpstr>Navigate code in the debugger using step commands</vt:lpstr>
      <vt:lpstr>PowerPoint Presentation</vt:lpstr>
      <vt:lpstr>Step over code to skip functions </vt:lpstr>
      <vt:lpstr>Step into a property </vt:lpstr>
      <vt:lpstr>PowerPoint Presentation</vt:lpstr>
      <vt:lpstr>Run to Click</vt:lpstr>
      <vt:lpstr>      Advance the debugger out of the current function </vt:lpstr>
      <vt:lpstr>Run to cursor</vt:lpstr>
      <vt:lpstr>Restart your app quickly </vt:lpstr>
      <vt:lpstr>Inspect variables with data tips </vt:lpstr>
      <vt:lpstr>PowerPoint Presentation</vt:lpstr>
      <vt:lpstr>Inspect variables with the Autos and Locals windows </vt:lpstr>
      <vt:lpstr>Set a watch </vt:lpstr>
      <vt:lpstr>Examine the call stack </vt:lpstr>
      <vt:lpstr>Examine an exception </vt:lpstr>
      <vt:lpstr>PowerPoint Presentation</vt:lpstr>
      <vt:lpstr>PowerPoint Presentation</vt:lpstr>
      <vt:lpstr>Learn to debug c#</vt:lpstr>
      <vt:lpstr>Create a project </vt:lpstr>
      <vt:lpstr>Create a project</vt:lpstr>
      <vt:lpstr>PowerPoint Presentation</vt:lpstr>
      <vt:lpstr>PowerPoint Presentation</vt:lpstr>
      <vt:lpstr>Start the debugger! </vt:lpstr>
      <vt:lpstr>Set a breakpoint and start the debugger </vt:lpstr>
      <vt:lpstr>PowerPoint Presentation</vt:lpstr>
      <vt:lpstr>Navigate code in the debugger using step commands </vt:lpstr>
      <vt:lpstr>PowerPoint Presentation</vt:lpstr>
      <vt:lpstr>Navigate code using Run to Click </vt:lpstr>
      <vt:lpstr>PowerPoint Presentation</vt:lpstr>
      <vt:lpstr>Edit code and continue debugging</vt:lpstr>
      <vt:lpstr>  Step out </vt:lpstr>
      <vt:lpstr>Restart your app quickly </vt:lpstr>
      <vt:lpstr>Inspect variables with data tips </vt:lpstr>
      <vt:lpstr>PowerPoint Presentation</vt:lpstr>
      <vt:lpstr>Inspect variables with the Autos and Locals windows </vt:lpstr>
      <vt:lpstr>PowerPoint Presentation</vt:lpstr>
      <vt:lpstr>Set a watch </vt:lpstr>
      <vt:lpstr>Examine the call stack </vt:lpstr>
      <vt:lpstr>PowerPoint Presentation</vt:lpstr>
      <vt:lpstr>Change the execution flow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an application</dc:title>
  <dc:creator>COB Tutor</dc:creator>
  <cp:lastModifiedBy>COB Tutor</cp:lastModifiedBy>
  <cp:revision>46</cp:revision>
  <dcterms:created xsi:type="dcterms:W3CDTF">2019-02-14T16:22:35Z</dcterms:created>
  <dcterms:modified xsi:type="dcterms:W3CDTF">2019-02-27T13:07:59Z</dcterms:modified>
</cp:coreProperties>
</file>