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94" r:id="rId3"/>
    <p:sldId id="280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347" autoAdjust="0"/>
  </p:normalViewPr>
  <p:slideViewPr>
    <p:cSldViewPr snapToGrid="0">
      <p:cViewPr varScale="1">
        <p:scale>
          <a:sx n="102" d="100"/>
          <a:sy n="102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E9055-21AC-4140-B04A-BAFEBBD7CF0F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92FC0-1414-4C51-BE3F-3A0B79A3F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2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сообщество впервые познакомилось с функциональными компонентами, они служили только для того, чтобы выводить информацию. У них не было ни состояния, ни методов жизненного цикла. Они были очень простыми – в этом и заключалась их проблема. Часто возникала ситуация, что компонент, написанный в функциональном стиле, должен был в дальнейшем иметь состояние или методы жизненного цикла, а такой возможности не было. Приходилось переписывать их в классовые компоненты, а это далеко не самое интересное занятие для разработчика. </a:t>
            </a:r>
          </a:p>
          <a:p>
            <a:r>
              <a:rPr lang="ru-RU" dirty="0"/>
              <a:t>Такое положение дел подтолкнуло разработчиков </a:t>
            </a:r>
            <a:r>
              <a:rPr lang="ru-RU" dirty="0" err="1"/>
              <a:t>React</a:t>
            </a:r>
            <a:r>
              <a:rPr lang="ru-RU" dirty="0"/>
              <a:t> к созданию хуков, позволяющих расширить возможности функциональных компонентов либо нивелировать некоторые проблемы, которые могут возникать из-за их специфики. Хуки оказались настолько удобны, что стали основой </a:t>
            </a:r>
            <a:r>
              <a:rPr lang="ru-RU" dirty="0" err="1"/>
              <a:t>React</a:t>
            </a:r>
            <a:r>
              <a:rPr lang="ru-RU" dirty="0"/>
              <a:t>-разработки. Рассмотрим подробнее.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92FC0-1414-4C51-BE3F-3A0B79A3F06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46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(СТРОЧКА 4) В ней создается состояние и метод, который будет менять это значение. Хук </a:t>
            </a:r>
            <a:r>
              <a:rPr lang="ru-RU" dirty="0" err="1"/>
              <a:t>useState</a:t>
            </a:r>
            <a:r>
              <a:rPr lang="ru-RU" dirty="0"/>
              <a:t> по сути принимает в качестве параметра начальное значение, то есть на начальном этапе наш </a:t>
            </a:r>
            <a:r>
              <a:rPr lang="ru-RU" dirty="0" err="1"/>
              <a:t>value</a:t>
            </a:r>
            <a:r>
              <a:rPr lang="ru-RU" dirty="0"/>
              <a:t> будет иметь значение 1. И возвращает </a:t>
            </a:r>
            <a:r>
              <a:rPr lang="ru-RU" dirty="0" err="1"/>
              <a:t>useState</a:t>
            </a:r>
            <a:r>
              <a:rPr lang="ru-RU" dirty="0"/>
              <a:t> массив из двух элементов: первый – состояние, второй – метод, который будет его изменять. Разработчики хуков использовали довольно изящный подход. При использовании деструктуризации он позволяет задать любое значение состояния и метода минимальным количеством кода.</a:t>
            </a:r>
          </a:p>
          <a:p>
            <a:endParaRPr lang="ru-RU" dirty="0"/>
          </a:p>
          <a:p>
            <a:r>
              <a:rPr lang="ru-RU" dirty="0"/>
              <a:t>(СТРОКИ 9-11) Тут добавлен обработчик события нажатия на кнопку. Поясню: при нажатии на кнопку мы вызываем метод </a:t>
            </a:r>
            <a:r>
              <a:rPr lang="ru-RU" dirty="0" err="1"/>
              <a:t>valueChange</a:t>
            </a:r>
            <a:r>
              <a:rPr lang="ru-RU" dirty="0"/>
              <a:t> и отправляем туда новое значение – в нашем случае увеличенное на один.</a:t>
            </a:r>
          </a:p>
          <a:p>
            <a:r>
              <a:rPr lang="ru-RU" dirty="0"/>
              <a:t>В остальном всё как с обычным состоянием компонента. Основное отличие: в классовом компоненте мы можем создать только одно общее состояние компонента, а в функциональном – несколько, и они будут независимы друг от друга, но каждое из них будет вызывать рендеринг компонентов.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92FC0-1414-4C51-BE3F-3A0B79A3F06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815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передать какие-то данные в компонент, мы можем использовать </a:t>
            </a:r>
            <a:r>
              <a:rPr lang="ru-RU" dirty="0" err="1"/>
              <a:t>props</a:t>
            </a:r>
            <a:r>
              <a:rPr lang="ru-RU" dirty="0"/>
              <a:t>. Но есть и альтернативный способ – </a:t>
            </a:r>
            <a:r>
              <a:rPr lang="ru-RU" dirty="0" err="1"/>
              <a:t>context</a:t>
            </a:r>
            <a:r>
              <a:rPr lang="ru-RU" dirty="0"/>
              <a:t>.</a:t>
            </a:r>
          </a:p>
          <a:p>
            <a:r>
              <a:rPr lang="ru-RU" dirty="0"/>
              <a:t>Если вы ранее его не использовали, то контекст позволяет передавать данные от родительского компонента к дочернему, минуя промежуточные.</a:t>
            </a:r>
          </a:p>
          <a:p>
            <a:r>
              <a:rPr lang="ru-RU" dirty="0"/>
              <a:t>Чтобы было понятнее, создали небольшой пример, который позволит понять его работу. У нас есть три компонента. Первый из них </a:t>
            </a:r>
            <a:r>
              <a:rPr lang="ru-RU" dirty="0" err="1"/>
              <a:t>External</a:t>
            </a:r>
            <a:r>
              <a:rPr lang="ru-RU" dirty="0"/>
              <a:t> – внешний, второй – </a:t>
            </a:r>
            <a:r>
              <a:rPr lang="ru-RU" dirty="0" err="1"/>
              <a:t>Intermediate</a:t>
            </a:r>
            <a:r>
              <a:rPr lang="ru-RU" dirty="0"/>
              <a:t>, то есть промежуточный, а третий назовем </a:t>
            </a:r>
            <a:r>
              <a:rPr lang="ru-RU" dirty="0" err="1"/>
              <a:t>Internal</a:t>
            </a:r>
            <a:r>
              <a:rPr lang="ru-RU" dirty="0"/>
              <a:t>, и он будет внутренним. По сути, все они будут вложены друг в друга. Наша задача – передача данных из компонента </a:t>
            </a:r>
            <a:r>
              <a:rPr lang="ru-RU" dirty="0" err="1"/>
              <a:t>External</a:t>
            </a:r>
            <a:r>
              <a:rPr lang="ru-RU" dirty="0"/>
              <a:t> в компонент </a:t>
            </a:r>
            <a:r>
              <a:rPr lang="ru-RU" dirty="0" err="1"/>
              <a:t>Internal</a:t>
            </a:r>
            <a:r>
              <a:rPr lang="ru-RU" dirty="0"/>
              <a:t>, минуя </a:t>
            </a:r>
            <a:r>
              <a:rPr lang="ru-RU" dirty="0" err="1"/>
              <a:t>Intermediate</a:t>
            </a:r>
            <a:r>
              <a:rPr lang="ru-RU" dirty="0"/>
              <a:t>, так как к нему эти данные отношения не имеют.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92FC0-1414-4C51-BE3F-3A0B79A3F06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47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Компонентный подход к CSS.</a:t>
            </a:r>
            <a:r>
              <a:rPr lang="ru-RU" dirty="0"/>
              <a:t> Больше нет необходимости в поддержке множества CSS-файлов. CSS-</a:t>
            </a:r>
            <a:r>
              <a:rPr lang="ru-RU" dirty="0" err="1"/>
              <a:t>in</a:t>
            </a:r>
            <a:r>
              <a:rPr lang="ru-RU" dirty="0"/>
              <a:t>-JS делает логику CSS абстракцией уровня компонента, а не уровня документа (используя принцип модульности). «</a:t>
            </a:r>
            <a:r>
              <a:rPr lang="ru-RU" b="1" dirty="0"/>
              <a:t>Настоящая изоляция CSS-правил</a:t>
            </a:r>
            <a:r>
              <a:rPr lang="ru-RU" dirty="0"/>
              <a:t>». Ограничения видимости селекторов недостаточно. В CSS есть свойства, которые, если не заданы явно, автоматически наследуются от родительских элементов. </a:t>
            </a:r>
            <a:r>
              <a:rPr lang="ru-RU" b="1" dirty="0"/>
              <a:t>Селекторы с ограниченной областью видимости</a:t>
            </a:r>
            <a:r>
              <a:rPr lang="ru-RU" dirty="0"/>
              <a:t>. В CSS есть только одно глобальное пространство имен. Невозможно избежать коллизий селекторов, если только речь идет не об элементарном проекте. Соглашения о наименованиях, вроде БЭМ, могут помочь в рамках одного проекта, но не тогда, когда мы включаем в него сторонний код. JSS генерирует уникальные имена классов по умолчанию при компиляции JSON-представления в CSS. </a:t>
            </a:r>
            <a:r>
              <a:rPr lang="ru-RU" b="1" dirty="0"/>
              <a:t>Браузерные префиксы</a:t>
            </a:r>
            <a:r>
              <a:rPr lang="ru-RU" dirty="0"/>
              <a:t> автоматически проставляются в CSS-правила, так что вам не нужно вообще о них думать. </a:t>
            </a:r>
            <a:r>
              <a:rPr lang="ru-RU" b="1" dirty="0"/>
              <a:t>В DOM находятся только те стили, которые на данный момент используются</a:t>
            </a:r>
            <a:r>
              <a:rPr lang="ru-RU" dirty="0"/>
              <a:t> для отображения элементов на экран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92FC0-1414-4C51-BE3F-3A0B79A3F06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0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rgbClr val="102D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293CB-1E36-45B6-9F32-DA782497C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31D0E7-1C15-42A0-9ABA-7E1628107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6D6E87-60BE-4259-B205-F597E521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E9A37E-18E0-4B60-AC9C-1CF05DA8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122720-7B9D-421F-84D7-01A1E4D2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40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Pr>
        <a:solidFill>
          <a:srgbClr val="102D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EBB71-0B53-40CC-BBE7-F2265017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A8AD74-E4C4-43E8-A3E4-F41A87C5D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09553E-F1B8-4BA9-9D6F-CC5D121E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D9CD03-4204-4787-A470-9EA4A721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6FCDD8-4923-4223-9BCB-D6004130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03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bg>
      <p:bgPr>
        <a:solidFill>
          <a:srgbClr val="102D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E31CA6-2A4E-4C54-8641-13D0FF5FE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938F4E-2BB2-4733-A7B3-E35EEF73D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149DF1-022D-4BA9-B250-24D8C6D7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4D829F-DE06-410A-B98A-BCD68896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22DB33-0793-412A-8DE4-79E895DE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rgbClr val="102D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5519F-65B4-4A44-B76F-1F1039C2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F37DB5-9DB0-46EE-A951-86848A955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FECD58-6DCE-4FBD-8AF5-6FF665BA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65A7BF-C236-49F7-8376-4A953C73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E19A5-F38E-4B97-B575-8A92AEBB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75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rgbClr val="102D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A51B0-32EE-4CD8-AF56-0C9B9E27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9BDF98-04AB-4966-AD82-CDB6EE61C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0C4A21-39E1-4EDA-9C4D-BD9A29E4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C24309-8B5E-46E2-A972-BD6993B9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9CD1A3-0543-47AC-8872-96EA6FF4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10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Pr>
        <a:solidFill>
          <a:srgbClr val="102D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C6C77-2422-453D-B818-7CA6D244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94E0B1-F377-45D3-9A4E-656978BEC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F75D0C-0D51-4610-A6E6-9C45779C8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180820-7CA0-42C4-92E6-B62ED7B5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8F692-D1C2-42B8-9BF5-70E1C7BA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D8E1F9-8E8D-41FF-92D9-A6646A6A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19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bg>
      <p:bgPr>
        <a:solidFill>
          <a:srgbClr val="102D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9BFAE-7E4A-43D0-8CDE-18961CE7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ABCF33-585A-4B13-BD30-09E5E33E7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581285-BB3C-4CCE-9474-DCBBFF716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DDA8DA-A79B-4DAF-BFD8-298CD436F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13CA5D-D318-4085-921E-3FF9213D9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F66136E-5E7C-419C-8FB2-0F7327E5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399F75-6F7F-44FF-B9AC-77283888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0CCED6-EFE5-432A-9BB1-80686208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09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solidFill>
          <a:srgbClr val="102D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2AB6C-0373-4950-8647-C2446C24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4C530D-BBF6-40F4-AB2D-46C6BA7D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E6D52D-9333-40D3-A113-050D66B0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9CD759-4E23-4FE0-815C-1E72406D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75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rgbClr val="102D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C14510-7650-4C7A-80E9-2EA2D7C8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786337-0AA8-4451-9332-4C52E623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418632-B2D4-4C40-81CE-3671A221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39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solidFill>
          <a:srgbClr val="102D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86C82-8BB7-40E5-B70A-81B0E6C7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8B5502-5DA4-4A58-B854-2E7BE8C7D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3FDC08-EBF9-4150-B3F0-8267B53B0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312B6-6186-4BF6-B61B-AEF82044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C75C64-903D-41C8-A424-8C440501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11488D-F1AD-4E40-BE63-22677FD2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48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rgbClr val="102D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9BC63-34FF-49A3-932B-464BC784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18E564-8301-4A43-82CB-2FC93EDAB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2F04FB-9EA9-4464-B9CE-80E59B1B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2C28A4-C197-45FA-9970-BA81215C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4F49E2-C43A-4727-BEC2-C80B7EC1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66665-457F-4524-AFB5-50C7B7EE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57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D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1AE77-B18B-4A4F-804D-B1E6F4CF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6F5389-B2C4-41DC-8659-FFCB81A83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34B7A9-3B31-4A16-86FA-1CCD655BB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1631D1-AF20-46B0-B6E2-6801BBC73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8B29ED-0528-418F-A4BF-3E7DAAF73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9B58-B4E7-4967-B719-602FC0A35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8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ui.com/material-u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ui.com/material-ui/getting-started/templates/pricin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ru/docs/Web/JavaScript/Reference/Template_literals#tagged_templates" TargetMode="External"/><Relationship Id="rId3" Type="http://schemas.openxmlformats.org/officeDocument/2006/relationships/hyperlink" Target="https://react.dev/" TargetMode="External"/><Relationship Id="rId7" Type="http://schemas.openxmlformats.org/officeDocument/2006/relationships/hyperlink" Target="https://habr.com/ru/articles/417707/" TargetMode="External"/><Relationship Id="rId2" Type="http://schemas.openxmlformats.org/officeDocument/2006/relationships/hyperlink" Target="https://legacy.reactjs.org/docs/hooks-intr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companies/simbirsoft/articles/652321/" TargetMode="External"/><Relationship Id="rId5" Type="http://schemas.openxmlformats.org/officeDocument/2006/relationships/hyperlink" Target="https://styled-components.com/" TargetMode="External"/><Relationship Id="rId4" Type="http://schemas.openxmlformats.org/officeDocument/2006/relationships/hyperlink" Target="https://mui.com/material-ui" TargetMode="External"/><Relationship Id="rId9" Type="http://schemas.openxmlformats.org/officeDocument/2006/relationships/hyperlink" Target="https://blog.logrocket.com/top-10-react-ui-libraries-kit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444F1-DDC5-457E-8BA3-BA1596B14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Функциональные компоненты. Хуки. Стилизация компонентов. Библиотеки компонентов</a:t>
            </a:r>
            <a:r>
              <a:rPr lang="en-US" sz="4000" dirty="0"/>
              <a:t>.</a:t>
            </a:r>
            <a:r>
              <a:rPr lang="ru-RU" sz="4000" dirty="0"/>
              <a:t> </a:t>
            </a:r>
            <a:r>
              <a:rPr lang="en-US" sz="4000" dirty="0"/>
              <a:t>Material UI.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200503-5814-460A-B86D-95235754F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Преподаватель: Гурин Семен Борисович</a:t>
            </a:r>
          </a:p>
          <a:p>
            <a:r>
              <a:rPr lang="ru-RU" dirty="0"/>
              <a:t>НИС «Кроссплатформенные облачные веб-приложения»</a:t>
            </a:r>
          </a:p>
          <a:p>
            <a:r>
              <a:rPr lang="ru-RU" dirty="0"/>
              <a:t>НИУ ВШЭ г. Москва</a:t>
            </a:r>
          </a:p>
          <a:p>
            <a:r>
              <a:rPr lang="ru-RU" dirty="0"/>
              <a:t>2023г.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58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795A8-D1D5-4FF1-8BDF-1E58584A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useReducer</a:t>
            </a:r>
            <a:r>
              <a:rPr lang="en-US" dirty="0"/>
              <a:t> – </a:t>
            </a:r>
            <a:r>
              <a:rPr lang="ru-RU" dirty="0"/>
              <a:t>хук поведения состояния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F96111-961F-4B34-B2C5-CDA66BFE8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64"/>
            <a:ext cx="4538133" cy="482538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Этот хук позволяет разделить данные и </a:t>
            </a:r>
            <a:r>
              <a:rPr lang="en-US" dirty="0"/>
              <a:t>UI </a:t>
            </a:r>
            <a:r>
              <a:rPr lang="ru-RU" dirty="0"/>
              <a:t>внутри компонента через типизированные события (англ. </a:t>
            </a:r>
            <a:r>
              <a:rPr lang="en-US" i="1" dirty="0"/>
              <a:t>actions</a:t>
            </a:r>
            <a:r>
              <a:rPr lang="en-US" dirty="0"/>
              <a:t>), </a:t>
            </a:r>
            <a:r>
              <a:rPr lang="ru-RU" dirty="0"/>
              <a:t>в которых можно описать изменение состояния</a:t>
            </a:r>
            <a:endParaRPr lang="en-US" dirty="0"/>
          </a:p>
          <a:p>
            <a:r>
              <a:rPr lang="ru-RU" dirty="0"/>
              <a:t>Для изменения состояния используется функция (</a:t>
            </a:r>
            <a:r>
              <a:rPr lang="en-US" dirty="0"/>
              <a:t>reducer), </a:t>
            </a:r>
            <a:r>
              <a:rPr lang="ru-RU" dirty="0"/>
              <a:t>которая по типу события непосредственно контролирует изменение состояния.</a:t>
            </a:r>
          </a:p>
          <a:p>
            <a:r>
              <a:rPr lang="ru-RU" dirty="0"/>
              <a:t>События негласно имеют тип с 2 свойствами: </a:t>
            </a:r>
            <a:r>
              <a:rPr lang="en-US" sz="24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type</a:t>
            </a:r>
            <a:r>
              <a:rPr lang="en-US" dirty="0"/>
              <a:t> – </a:t>
            </a:r>
            <a:r>
              <a:rPr lang="ru-RU" dirty="0"/>
              <a:t>строка с названием события и </a:t>
            </a:r>
            <a:r>
              <a:rPr lang="en-US" sz="24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payload</a:t>
            </a:r>
            <a:r>
              <a:rPr lang="en-US" dirty="0"/>
              <a:t> – </a:t>
            </a:r>
            <a:r>
              <a:rPr lang="ru-RU" dirty="0"/>
              <a:t>данные о событии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AB1BDE-3D4E-4861-8664-F3E793A8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2CF9AB-A234-4577-84B0-4F64D255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7437AC-DE33-4C53-B133-63CA7C8A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10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147432-A731-45B4-9D45-1D658F1DC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27" y="1530964"/>
            <a:ext cx="5554973" cy="482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660F5-E373-4DB8-9627-2E533140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useMemo</a:t>
            </a:r>
            <a:r>
              <a:rPr lang="en-US" dirty="0"/>
              <a:t> – </a:t>
            </a:r>
            <a:r>
              <a:rPr lang="ru-RU" dirty="0"/>
              <a:t>хук оптимизации вычислений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3DB8A9-FA92-46F6-AD46-571E53FAD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5867" cy="4351338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Мемоизация</a:t>
            </a:r>
            <a:r>
              <a:rPr lang="ru-RU" dirty="0"/>
              <a:t> – механизм, позволяющий не производить сложные вычисления тогда, когда условия их вычисления не изменяются.</a:t>
            </a:r>
          </a:p>
          <a:p>
            <a:r>
              <a:rPr lang="en-US" dirty="0" err="1"/>
              <a:t>useMemo</a:t>
            </a:r>
            <a:r>
              <a:rPr lang="en-US" dirty="0"/>
              <a:t> </a:t>
            </a:r>
            <a:r>
              <a:rPr lang="ru-RU" dirty="0"/>
              <a:t>позволяет предотвратить повторные вычисления каких-либо выражений, если исходные данные не изменились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3CE236-C5A4-42AA-8391-6534E2CB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4D3D6C-3377-4E87-B47A-78AED80A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DFF878-9AC1-45AE-884D-96520C88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11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49BBEC-96C1-4DB8-9FC7-55597E6F3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86" y="2365551"/>
            <a:ext cx="6229227" cy="272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4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48897-2D36-4A23-AAA1-5D0A6EE6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useCallback</a:t>
            </a:r>
            <a:r>
              <a:rPr lang="en-US" dirty="0"/>
              <a:t> – </a:t>
            </a:r>
            <a:r>
              <a:rPr lang="ru-RU" dirty="0"/>
              <a:t>хук оптимизации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B7902A-D847-4706-8C10-15E345BE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useCallback</a:t>
            </a:r>
            <a:r>
              <a:rPr lang="en-US" dirty="0"/>
              <a:t> </a:t>
            </a:r>
            <a:r>
              <a:rPr lang="ru-RU" dirty="0"/>
              <a:t>позволяет сохранять ссылку на созданную внутри компонента функцию, если внешние условия, необходимые для работы функции, не изменились.</a:t>
            </a:r>
          </a:p>
          <a:p>
            <a:r>
              <a:rPr lang="ru-RU" dirty="0"/>
              <a:t>Полезен при передачи функции как </a:t>
            </a:r>
            <a:r>
              <a:rPr lang="ru-RU" dirty="0" err="1"/>
              <a:t>проп</a:t>
            </a:r>
            <a:r>
              <a:rPr lang="ru-RU" dirty="0"/>
              <a:t> в дочерний компонент во избежание лишнего </a:t>
            </a:r>
            <a:r>
              <a:rPr lang="ru-RU" dirty="0" err="1"/>
              <a:t>перерендера</a:t>
            </a:r>
            <a:r>
              <a:rPr lang="ru-RU" dirty="0"/>
              <a:t> дочернего компонента по причине </a:t>
            </a:r>
            <a:r>
              <a:rPr lang="ru-RU" dirty="0" err="1"/>
              <a:t>перерендера</a:t>
            </a:r>
            <a:r>
              <a:rPr lang="ru-RU" dirty="0"/>
              <a:t> родительского.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541759-EE9F-4EF5-BAD9-C60C4006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229F78-2D5D-4833-9179-6A290986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182D1D-5067-4A19-8253-E9CDE171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00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E209D0C-837F-4B28-80C2-5F6AD7FC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 err="1"/>
              <a:t>useCallback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33960F-0D04-4276-85E4-9BD88E7E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8B239B-BC7F-4914-9E86-AB1BBD1F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5729E3-8CEA-4CD8-91A5-DEE8D33A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13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35E7849-3514-4246-BF57-DCE78896E3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06030"/>
            <a:ext cx="5181600" cy="3990527"/>
          </a:xfrm>
          <a:prstGeom prst="rect">
            <a:avLst/>
          </a:prstGeom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C26467D8-704F-441C-8593-45F7945C21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8533" y="2000891"/>
            <a:ext cx="4577143" cy="39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0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2641F35-690A-4B16-AFE3-27C5464E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хук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3D785E47-67EB-4FB4-8FA6-FBD60245D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9467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Разработчик может написать свой хук, который можно использовать в разных компонентах, чтобы они использовали одну и ту же логику</a:t>
            </a:r>
          </a:p>
          <a:p>
            <a:r>
              <a:rPr lang="ru-RU" dirty="0"/>
              <a:t>Внутри тела пользовательского хука можно вызывать любые другие хуки, не нарушая правила их использования</a:t>
            </a:r>
          </a:p>
          <a:p>
            <a:r>
              <a:rPr lang="ru-RU" dirty="0"/>
              <a:t>Правила вызова пользовательского хука такие же, как и у базовых хуков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A5D1AF-831B-48D6-8E77-CFFBCF3D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F8A99F-C686-4E7B-9055-160EDEC9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7B0DD7-38E0-4F64-A9F3-F51BF9ED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14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06239A9-1828-4948-863E-C119C58F5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132" y="2829652"/>
            <a:ext cx="5467661" cy="11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24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9D1DC76-330C-4524-BAD4-9BD8C258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Стилизация компонентов. Принцип </a:t>
            </a:r>
            <a:r>
              <a:rPr lang="en-US" dirty="0"/>
              <a:t>CSS-in-JS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BF02C797-93B1-40CB-BEB0-29A86B10F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Что такое </a:t>
            </a:r>
            <a:r>
              <a:rPr lang="en-US" dirty="0"/>
              <a:t>CSS-in-JS, </a:t>
            </a:r>
            <a:r>
              <a:rPr lang="ru-RU" dirty="0"/>
              <a:t>плюсы и минусы этого подхода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Библиотека </a:t>
            </a:r>
            <a:r>
              <a:rPr lang="en-US" dirty="0"/>
              <a:t>styled-components</a:t>
            </a:r>
            <a:r>
              <a:rPr lang="ru-RU" dirty="0"/>
              <a:t> как пример стилизации компонентов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Библиотеки компонентов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Material UI (MUI)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C0FA43-B079-4124-B176-095710B7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494619-2D84-45A4-9FF3-D9038061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96A0EF-24EE-4CBD-9AD9-FD5312AE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47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89C52CB-4D41-4B5A-8A62-00DF0ECA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CSS-in-JS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0249E2D2-65E9-4F6B-9710-A3F741111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118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CSS-</a:t>
            </a:r>
            <a:r>
              <a:rPr lang="ru-RU" dirty="0" err="1"/>
              <a:t>in</a:t>
            </a:r>
            <a:r>
              <a:rPr lang="ru-RU" dirty="0"/>
              <a:t>-JS (иногда его называют </a:t>
            </a:r>
            <a:r>
              <a:rPr lang="en-US" dirty="0"/>
              <a:t>JSS – </a:t>
            </a:r>
            <a:r>
              <a:rPr lang="ru-RU" dirty="0"/>
              <a:t>от </a:t>
            </a:r>
            <a:r>
              <a:rPr lang="en-US" i="1" dirty="0"/>
              <a:t>JavaScript Stylesheets</a:t>
            </a:r>
            <a:r>
              <a:rPr lang="en-US" dirty="0"/>
              <a:t>)</a:t>
            </a:r>
            <a:r>
              <a:rPr lang="ru-RU" dirty="0"/>
              <a:t> — новый подход к стилизации компонентных веб-приложений. Он помогает преодолеть ряд ограничений и проблем традиционных методов работы с CSS.</a:t>
            </a:r>
            <a:endParaRPr lang="en-US" dirty="0"/>
          </a:p>
          <a:p>
            <a:r>
              <a:rPr lang="ru-RU" dirty="0"/>
              <a:t>Данный подход позволяет создавать компоненты через функции-обёртки (</a:t>
            </a:r>
            <a:r>
              <a:rPr lang="en-US" i="1" dirty="0"/>
              <a:t>wrappers</a:t>
            </a:r>
            <a:r>
              <a:rPr lang="en-US" dirty="0"/>
              <a:t>) </a:t>
            </a:r>
            <a:r>
              <a:rPr lang="ru-RU" dirty="0"/>
              <a:t>с необходимыми стилями</a:t>
            </a:r>
          </a:p>
          <a:p>
            <a:r>
              <a:rPr lang="ru-RU" dirty="0"/>
              <a:t>Позволяет параметризировать стили компонентов через пропсы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DF0013-9C65-47CB-935F-39928492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F4B38-8CB6-412F-9C83-08A05195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7CD05-5B66-41B6-9058-B9BED09E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16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92F5D59-B265-4BC0-B53E-2902491E2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532" y="1690688"/>
            <a:ext cx="51519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1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F5841-2AFF-4118-9109-CADA3507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Параметризация стилей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B01082-81FB-4D11-B7CA-50EC012ED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8067" cy="4351338"/>
          </a:xfrm>
        </p:spPr>
        <p:txBody>
          <a:bodyPr/>
          <a:lstStyle/>
          <a:p>
            <a:r>
              <a:rPr lang="ru-RU" dirty="0"/>
              <a:t>Для параметризации стилей используются дженерики</a:t>
            </a:r>
            <a:r>
              <a:rPr lang="en-US" dirty="0"/>
              <a:t>,</a:t>
            </a:r>
            <a:r>
              <a:rPr lang="ru-RU" dirty="0"/>
              <a:t> интерполяция</a:t>
            </a:r>
            <a:r>
              <a:rPr lang="en-US" dirty="0"/>
              <a:t> </a:t>
            </a:r>
            <a:r>
              <a:rPr lang="ru-RU" dirty="0"/>
              <a:t>и анонимные функции</a:t>
            </a:r>
          </a:p>
          <a:p>
            <a:r>
              <a:rPr lang="ru-RU" dirty="0"/>
              <a:t>Сами параметры доступны из привычного поля </a:t>
            </a:r>
            <a:r>
              <a:rPr lang="en-US" dirty="0"/>
              <a:t>props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B4941A-6986-4D77-B757-9DCAA917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8520F6-AE34-44D0-833C-0CCBC553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676BB8-4833-4817-BC38-234F622F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17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936A41-FFBA-4150-B25B-B1A84CC9D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266" y="1690688"/>
            <a:ext cx="5164667" cy="40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94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DD8ECBA-6A74-493F-94CD-0EC6B86F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недостатки </a:t>
            </a:r>
            <a:r>
              <a:rPr lang="en-US" dirty="0"/>
              <a:t>CSS-in</a:t>
            </a:r>
            <a:r>
              <a:rPr lang="ru-RU" dirty="0"/>
              <a:t>-</a:t>
            </a:r>
            <a:r>
              <a:rPr lang="en-US" dirty="0"/>
              <a:t>JS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4281D67-7C8B-40BD-87A3-66E47DEC5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336397A4-0492-424F-8BF8-0919AD1517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Компонентный подход к CSS.</a:t>
            </a:r>
          </a:p>
          <a:p>
            <a:r>
              <a:rPr lang="ru-RU" dirty="0"/>
              <a:t>Селекторы с ограниченной областью видимости</a:t>
            </a:r>
          </a:p>
          <a:p>
            <a:r>
              <a:rPr lang="ru-RU" dirty="0"/>
              <a:t>Автоматическое соблюдение браузерных префиксов</a:t>
            </a:r>
          </a:p>
          <a:p>
            <a:r>
              <a:rPr lang="ru-RU" dirty="0"/>
              <a:t>В </a:t>
            </a:r>
            <a:r>
              <a:rPr lang="en-US" dirty="0"/>
              <a:t>DOM </a:t>
            </a:r>
            <a:r>
              <a:rPr lang="ru-RU" dirty="0"/>
              <a:t>находятся только отображаемые стили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1547E6E-EC7C-4C04-BCE9-E34619A36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02202E01-B6AC-412B-B24C-FAF18608EF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JSS </a:t>
            </a:r>
            <a:r>
              <a:rPr lang="ru-RU" dirty="0"/>
              <a:t>не гарантирует более компактный код</a:t>
            </a:r>
          </a:p>
          <a:p>
            <a:r>
              <a:rPr lang="en-US" dirty="0"/>
              <a:t>JSS </a:t>
            </a:r>
            <a:r>
              <a:rPr lang="ru-RU" dirty="0"/>
              <a:t>вынуждает больше думать о семантике</a:t>
            </a:r>
          </a:p>
          <a:p>
            <a:r>
              <a:rPr lang="ru-RU" dirty="0"/>
              <a:t>Не гарантируется организация кода</a:t>
            </a:r>
          </a:p>
          <a:p>
            <a:r>
              <a:rPr lang="ru-RU" dirty="0"/>
              <a:t>Понижается производительность при рендеринге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2452E9-6DB6-40D7-B709-F4175A7A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CAD131-EF0E-4B0F-9AE6-4082E602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DCE602-3466-4E33-8285-A5CCF64D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410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CE5C805-F673-4F55-8B7F-467CF12C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тега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2F79CEC5-6B84-4C61-A046-707FF6FD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221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styled-components </a:t>
            </a:r>
            <a:r>
              <a:rPr lang="ru-RU" dirty="0"/>
              <a:t>предоставляет функции, параметры которой представляют собой интерполяцию вида </a:t>
            </a:r>
            <a:r>
              <a:rPr lang="en-US" dirty="0"/>
              <a:t>&lt;</a:t>
            </a:r>
            <a:r>
              <a:rPr lang="ru-RU" dirty="0"/>
              <a:t>функция</a:t>
            </a:r>
            <a:r>
              <a:rPr lang="en-US" dirty="0"/>
              <a:t>&gt;`&lt;</a:t>
            </a:r>
            <a:r>
              <a:rPr lang="ru-RU" dirty="0"/>
              <a:t>параметры</a:t>
            </a:r>
            <a:r>
              <a:rPr lang="en-US" dirty="0"/>
              <a:t>&gt;`</a:t>
            </a:r>
            <a:endParaRPr lang="ru-RU" dirty="0"/>
          </a:p>
          <a:p>
            <a:r>
              <a:rPr lang="ru-RU" dirty="0"/>
              <a:t>Такой способ вызова функции называется </a:t>
            </a:r>
            <a:r>
              <a:rPr lang="ru-RU" b="1" dirty="0"/>
              <a:t>теговым шаблоном </a:t>
            </a:r>
            <a:r>
              <a:rPr lang="ru-RU" dirty="0"/>
              <a:t>или</a:t>
            </a:r>
            <a:r>
              <a:rPr lang="ru-RU" b="1" dirty="0"/>
              <a:t> функцией тега</a:t>
            </a:r>
          </a:p>
          <a:p>
            <a:r>
              <a:rPr lang="ru-RU" dirty="0"/>
              <a:t>Функция тега не обязана возвращать строку.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21C8CB-20B9-4966-8354-773C5EA4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AD92C8-283F-49DE-9723-7CB6A341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B46CA9-B304-4492-A507-8AFD2CD9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19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0FAEAAC-9E06-4928-8FA4-38EC7D145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10" y="469377"/>
            <a:ext cx="4905390" cy="579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9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E59EB2E-5E1B-4ECA-BCBF-BD33F825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компоненты и работа с ними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2FDD3A46-1EC0-4BB5-9B50-5509960CB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Описание функциональных компонентов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Описание методов жизненного цикла функциональных компонентов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Хуки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A46D1-FCEB-4467-A91E-64A16212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37EC49-21DF-46B1-AD4D-F8DEED58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D6B713-1D2C-4248-A36F-17800B3E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97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2E51C-45FE-478A-AFED-57B20D0F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styled-components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00426B-0061-4C49-9793-6A54FB66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70392-DBF2-44A2-AB87-873677F4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97636D-5289-4467-A47E-AF71FACD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20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3439945-52E5-4BC6-B0BE-38784DF2E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222" y="4003344"/>
            <a:ext cx="3210373" cy="619211"/>
          </a:xfrm>
          <a:prstGeom prst="rect">
            <a:avLst/>
          </a:prstGeo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3ABAC5C0-D0DB-431E-BD30-28207F1F6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1731" y="1262240"/>
            <a:ext cx="4473019" cy="504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41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83000-15E2-4F32-8E06-87E264E8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E2488-5A05-464C-9F02-8DFAAE382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Библиотека компонентов – библиотека, предоставляющая заранее </a:t>
            </a:r>
            <a:r>
              <a:rPr lang="ru-RU" dirty="0" err="1"/>
              <a:t>стилизованые</a:t>
            </a:r>
            <a:r>
              <a:rPr lang="ru-RU" dirty="0"/>
              <a:t> компоненты</a:t>
            </a:r>
            <a:r>
              <a:rPr lang="en-US" dirty="0"/>
              <a:t>, </a:t>
            </a:r>
            <a:r>
              <a:rPr lang="ru-RU" dirty="0"/>
              <a:t>которые можно использовать в приложении </a:t>
            </a:r>
            <a:r>
              <a:rPr lang="en-US" dirty="0"/>
              <a:t>React</a:t>
            </a:r>
            <a:r>
              <a:rPr lang="ru-RU" dirty="0"/>
              <a:t>, а также функционал, позволяющий контролировать эту стилизацию на уровне всего приложения</a:t>
            </a:r>
          </a:p>
          <a:p>
            <a:r>
              <a:rPr lang="ru-RU" dirty="0"/>
              <a:t>Функционал глобальной стилизации называется </a:t>
            </a:r>
            <a:r>
              <a:rPr lang="ru-RU" b="1" dirty="0" err="1"/>
              <a:t>темингом</a:t>
            </a:r>
            <a:r>
              <a:rPr lang="ru-RU" b="1" dirty="0"/>
              <a:t> </a:t>
            </a:r>
            <a:r>
              <a:rPr lang="ru-RU" dirty="0"/>
              <a:t>(англ. </a:t>
            </a:r>
            <a:r>
              <a:rPr lang="en-US" i="1" dirty="0"/>
              <a:t>theming - </a:t>
            </a:r>
            <a:r>
              <a:rPr lang="ru-RU" i="1" dirty="0" err="1"/>
              <a:t>темизация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 таких библиотек:</a:t>
            </a:r>
          </a:p>
          <a:p>
            <a:pPr lvl="1"/>
            <a:r>
              <a:rPr lang="en-US" dirty="0"/>
              <a:t>Material UI</a:t>
            </a:r>
          </a:p>
          <a:p>
            <a:pPr lvl="1"/>
            <a:r>
              <a:rPr lang="en-US" dirty="0"/>
              <a:t>Chakra UI</a:t>
            </a:r>
            <a:endParaRPr lang="ru-RU" dirty="0"/>
          </a:p>
          <a:p>
            <a:pPr lvl="1"/>
            <a:r>
              <a:rPr lang="en-US" dirty="0"/>
              <a:t>Core UI</a:t>
            </a:r>
          </a:p>
          <a:p>
            <a:pPr lvl="1"/>
            <a:r>
              <a:rPr lang="en-US" dirty="0"/>
              <a:t>React Bootstrap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3E93B0-D9E0-4163-BD3F-994C29AE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B71FD8-D068-431A-B15C-C2E17943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737CEE-72F2-490A-B785-826BAF2D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766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868DA-25AB-4CB5-AE3B-77090FC4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удобны библиотеки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CB478-9DA7-4445-A6EC-177FD8417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Ускорение разработки приложения</a:t>
            </a:r>
          </a:p>
          <a:p>
            <a:r>
              <a:rPr lang="ru-RU" dirty="0"/>
              <a:t>Универсальность и настройка дизайна компонентов</a:t>
            </a:r>
          </a:p>
          <a:p>
            <a:r>
              <a:rPr lang="ru-RU" dirty="0"/>
              <a:t>Поддержка компонентов в разных браузерах</a:t>
            </a:r>
          </a:p>
          <a:p>
            <a:r>
              <a:rPr lang="ru-RU" dirty="0"/>
              <a:t>Смещение фокуса разработки с </a:t>
            </a:r>
            <a:r>
              <a:rPr lang="en-US" dirty="0"/>
              <a:t>UI </a:t>
            </a:r>
            <a:r>
              <a:rPr lang="ru-RU" dirty="0"/>
              <a:t>на </a:t>
            </a:r>
            <a:r>
              <a:rPr lang="en-US" dirty="0"/>
              <a:t>UX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71FC14-87A6-4548-BD50-D79CCF13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CDDA3A-96D6-465D-809D-D814377B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436457-47A0-4EB2-AAA2-9F99E005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27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9518D-ACDC-46B8-8648-A5A06413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6A872-0271-49B0-8270-E2956AB4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874"/>
            <a:ext cx="4195713" cy="4744089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Библиотека, поддерживающая </a:t>
            </a:r>
            <a:r>
              <a:rPr lang="en-US" dirty="0"/>
              <a:t>Material-style </a:t>
            </a:r>
            <a:r>
              <a:rPr lang="ru-RU" dirty="0"/>
              <a:t>дизайн</a:t>
            </a:r>
          </a:p>
          <a:p>
            <a:r>
              <a:rPr lang="ru-RU" dirty="0"/>
              <a:t>Разработана </a:t>
            </a:r>
            <a:r>
              <a:rPr lang="en-US" dirty="0"/>
              <a:t>Google </a:t>
            </a:r>
            <a:r>
              <a:rPr lang="ru-RU" dirty="0"/>
              <a:t>в 2014 году</a:t>
            </a:r>
          </a:p>
          <a:p>
            <a:r>
              <a:rPr lang="ru-RU" dirty="0"/>
              <a:t>Сделана специально под </a:t>
            </a:r>
            <a:r>
              <a:rPr lang="en-US" dirty="0"/>
              <a:t>React.</a:t>
            </a:r>
            <a:r>
              <a:rPr lang="ru-RU" dirty="0"/>
              <a:t> (17.0.0 и позднее)</a:t>
            </a:r>
            <a:endParaRPr lang="en-US" dirty="0"/>
          </a:p>
          <a:p>
            <a:r>
              <a:rPr lang="ru-RU" dirty="0"/>
              <a:t>Поддерживает адаптивную верстку «из коробки»</a:t>
            </a:r>
          </a:p>
          <a:p>
            <a:r>
              <a:rPr lang="ru-RU" dirty="0"/>
              <a:t>В первую очередь разработана для мобильной верстки, но может использоваться и в десктопных приложениях</a:t>
            </a:r>
          </a:p>
          <a:p>
            <a:r>
              <a:rPr lang="ru-RU" dirty="0"/>
              <a:t>Поддерживает использование </a:t>
            </a:r>
            <a:r>
              <a:rPr lang="en-US" dirty="0"/>
              <a:t>TypeScript 3.5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4404D-31FD-4CB6-8FAC-FE41A4FC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899705-D568-4838-B0A5-CBE79289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88CD62-3497-4287-9172-24858681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23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2524C6-54FC-4EFB-8F36-691FAA7C0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956" y="483313"/>
            <a:ext cx="5451287" cy="57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81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166CB-3321-4061-9199-95AB983E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в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1BE5EA-B318-4B18-8DEE-843867A3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npm</a:t>
            </a:r>
            <a:r>
              <a:rPr lang="en-US" sz="24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install @</a:t>
            </a:r>
            <a:r>
              <a:rPr lang="en-US" sz="24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mui</a:t>
            </a:r>
            <a:r>
              <a:rPr lang="en-US" sz="24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/material @emotion/react @emotion/styled</a:t>
            </a:r>
            <a:endParaRPr lang="ru-RU" sz="24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0" indent="0">
              <a:buNone/>
            </a:pPr>
            <a:endParaRPr lang="ru-RU" sz="24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0" indent="0">
              <a:buNone/>
            </a:pPr>
            <a:r>
              <a:rPr lang="ru-RU" sz="3200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Для иконок:</a:t>
            </a:r>
          </a:p>
          <a:p>
            <a:pPr marL="0" indent="0">
              <a:buNone/>
            </a:pPr>
            <a:r>
              <a:rPr lang="en-US" sz="24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npm</a:t>
            </a:r>
            <a:r>
              <a:rPr lang="en-US" sz="24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install @</a:t>
            </a:r>
            <a:r>
              <a:rPr lang="en-US" sz="24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mui</a:t>
            </a:r>
            <a:r>
              <a:rPr lang="en-US" sz="24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/icons-material</a:t>
            </a:r>
            <a:endParaRPr lang="ru-RU" sz="24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0" indent="0">
              <a:buNone/>
            </a:pPr>
            <a:endParaRPr lang="ru-RU" sz="24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В каких браузерах поддерживается:</a:t>
            </a:r>
          </a:p>
          <a:p>
            <a:pPr marL="0" indent="0">
              <a:buNone/>
            </a:pPr>
            <a:endParaRPr lang="ru-RU" dirty="0"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B19814-4DCF-4398-BE51-D51F57DF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D73FCB-631B-46CD-8119-5BBE4E1E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2E284B-76FA-4479-AC20-5FC7EBEB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24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E3B357-4E92-440C-B9A6-3F5E2D10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01" y="4650105"/>
            <a:ext cx="6304133" cy="98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04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B8BD8-B8A9-4733-852C-179EEC54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FEC549-BE1A-4787-9DD3-80D08FF0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MUI </a:t>
            </a:r>
            <a:r>
              <a:rPr lang="ru-RU" dirty="0"/>
              <a:t>негласно делит свои компоненты на несколько групп:</a:t>
            </a:r>
          </a:p>
          <a:p>
            <a:r>
              <a:rPr lang="ru-RU" dirty="0"/>
              <a:t>Компоненты взаимодействия</a:t>
            </a:r>
          </a:p>
          <a:p>
            <a:r>
              <a:rPr lang="ru-RU" dirty="0"/>
              <a:t>Компоненты отображения данных</a:t>
            </a:r>
          </a:p>
          <a:p>
            <a:r>
              <a:rPr lang="ru-RU" dirty="0"/>
              <a:t>Компоненты обратной связи</a:t>
            </a:r>
          </a:p>
          <a:p>
            <a:r>
              <a:rPr lang="ru-RU" dirty="0"/>
              <a:t>Компоненты поверхностей</a:t>
            </a:r>
          </a:p>
          <a:p>
            <a:r>
              <a:rPr lang="ru-RU" dirty="0"/>
              <a:t>Компоненты навигации</a:t>
            </a:r>
          </a:p>
          <a:p>
            <a:r>
              <a:rPr lang="ru-RU" dirty="0"/>
              <a:t>Компоненты расположения</a:t>
            </a:r>
          </a:p>
          <a:p>
            <a:r>
              <a:rPr lang="ru-RU" dirty="0"/>
              <a:t>Утилитные компоненты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DDBC9D-C948-477A-B621-39C145D6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41C6D0-F104-43A6-9538-F40FEA9F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A79925-C278-47A4-B57D-1B6A0951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75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FEA56-1CAE-44A6-B6C3-D77E42F5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Кастомизация и </a:t>
            </a:r>
            <a:r>
              <a:rPr lang="ru-RU" dirty="0" err="1"/>
              <a:t>теминг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381F1F-5BA8-4D4D-AF1F-CB90DA02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023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MUI </a:t>
            </a:r>
            <a:r>
              <a:rPr lang="ru-RU" dirty="0"/>
              <a:t>обладает механизмом задания глобальных параметров отображения компонентов посредством темы приложения</a:t>
            </a:r>
          </a:p>
          <a:p>
            <a:r>
              <a:rPr lang="ru-RU" dirty="0"/>
              <a:t>Тема приложения – набор правил и стилей, которые применяются ко всему приложению сразу. Могут быть «перегружены» внутри отдельной части приложения по необходимости</a:t>
            </a:r>
          </a:p>
          <a:p>
            <a:r>
              <a:rPr lang="ru-RU" dirty="0"/>
              <a:t>По поведению </a:t>
            </a:r>
            <a:r>
              <a:rPr lang="ru-RU" dirty="0" err="1"/>
              <a:t>теминг</a:t>
            </a:r>
            <a:r>
              <a:rPr lang="ru-RU" dirty="0"/>
              <a:t> в </a:t>
            </a:r>
            <a:r>
              <a:rPr lang="en-US" dirty="0"/>
              <a:t>MUI </a:t>
            </a:r>
            <a:r>
              <a:rPr lang="ru-RU" dirty="0"/>
              <a:t>похож на контекст</a:t>
            </a:r>
          </a:p>
          <a:p>
            <a:r>
              <a:rPr lang="ru-RU" dirty="0"/>
              <a:t>В приложении может быть сколько угодно тем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446168-5277-40B7-BD18-1D241FE4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F6A42F-AA36-477E-85B0-5E026E00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B09476-4099-4CA5-9E26-BF6C0023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26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A16FB6-768B-4131-B120-17A1BB9A2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087" y="2605088"/>
            <a:ext cx="3083026" cy="14578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334B19-7AE1-4062-A4B2-F00D8C8CE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087" y="4062953"/>
            <a:ext cx="3083026" cy="74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45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FA620-1054-47A0-BAFD-70C12DEF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Цветовая палитра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BA364C-AC5A-4073-A3BA-9F0C63120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6922" cy="4351338"/>
          </a:xfrm>
        </p:spPr>
        <p:txBody>
          <a:bodyPr/>
          <a:lstStyle/>
          <a:p>
            <a:r>
              <a:rPr lang="en-US" dirty="0"/>
              <a:t>MUI </a:t>
            </a:r>
            <a:r>
              <a:rPr lang="ru-RU" dirty="0"/>
              <a:t>позволяет настроить цветовую палитру приложения, которая необходима бизнесу согласно, например, его бренду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D71D7A-A5E0-443A-A5C1-C414371C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AE18B1-6DC8-41AF-913B-B19C903A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A39D78-0750-40AD-BE1A-2FF6A9DE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27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CFEC31A-023F-4A76-88D5-257C2A673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62" y="450654"/>
            <a:ext cx="6169638" cy="590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53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3879F-A060-4899-9EF2-7D8D243C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стилей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977015-6726-4A4A-9A75-3ACDF84A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7309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</a:t>
            </a:r>
            <a:r>
              <a:rPr lang="en-US" dirty="0"/>
              <a:t>MUI </a:t>
            </a:r>
            <a:r>
              <a:rPr lang="ru-RU" dirty="0"/>
              <a:t>при необходимости можно изменить стили конкретного</a:t>
            </a:r>
            <a:r>
              <a:rPr lang="en-US" dirty="0"/>
              <a:t> </a:t>
            </a:r>
            <a:r>
              <a:rPr lang="ru-RU" dirty="0"/>
              <a:t>компонента при помощи </a:t>
            </a:r>
            <a:r>
              <a:rPr lang="ru-RU" dirty="0" err="1"/>
              <a:t>пропа</a:t>
            </a:r>
            <a:r>
              <a:rPr lang="ru-RU" dirty="0"/>
              <a:t> </a:t>
            </a:r>
            <a:r>
              <a:rPr lang="en-US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sx</a:t>
            </a:r>
            <a:endParaRPr lang="en-US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n-US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sx</a:t>
            </a:r>
            <a:r>
              <a:rPr lang="en-US" dirty="0"/>
              <a:t> </a:t>
            </a:r>
            <a:r>
              <a:rPr lang="ru-RU" dirty="0"/>
              <a:t>всегда является объектом</a:t>
            </a:r>
          </a:p>
          <a:p>
            <a:r>
              <a:rPr lang="ru-RU" dirty="0"/>
              <a:t>Все стили в </a:t>
            </a:r>
            <a:r>
              <a:rPr lang="en-US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sx</a:t>
            </a:r>
            <a:r>
              <a:rPr lang="en-US" dirty="0"/>
              <a:t> </a:t>
            </a:r>
            <a:r>
              <a:rPr lang="ru-RU" dirty="0"/>
              <a:t>пишутся в формате </a:t>
            </a:r>
            <a:r>
              <a:rPr lang="en-US" dirty="0"/>
              <a:t>camelCase</a:t>
            </a:r>
          </a:p>
          <a:p>
            <a:r>
              <a:rPr lang="ru-RU" dirty="0"/>
              <a:t>Для задания псевдо</a:t>
            </a:r>
            <a:r>
              <a:rPr lang="en-US" dirty="0"/>
              <a:t>-</a:t>
            </a:r>
            <a:r>
              <a:rPr lang="ru-RU" dirty="0"/>
              <a:t>классов используется конструкция </a:t>
            </a:r>
            <a:r>
              <a:rPr lang="en-US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&amp;:</a:t>
            </a:r>
            <a:endParaRPr lang="ru-RU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9E298C-8EFF-41A5-A048-036BF02D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0A50B-F00D-4034-A294-CC033D9C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867CC2-914F-4604-89C4-856C86A6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28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D06CD8-FA3B-44E1-84B0-6193B4778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9" y="636857"/>
            <a:ext cx="4746161" cy="257965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83F0F8-8F54-43D6-B47D-0B564CEA6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19" y="3463433"/>
            <a:ext cx="4226234" cy="241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05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129DF-B439-4F61-A484-0C75D774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возможности </a:t>
            </a:r>
            <a:r>
              <a:rPr lang="en-US" dirty="0"/>
              <a:t>MUI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0642C2-0DD2-4669-B329-1D4578647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доступные компоненты и возможности </a:t>
            </a:r>
            <a:r>
              <a:rPr lang="en-US" dirty="0"/>
              <a:t>MUI </a:t>
            </a:r>
            <a:r>
              <a:rPr lang="ru-RU" dirty="0"/>
              <a:t>вы можете найти в </a:t>
            </a:r>
            <a:r>
              <a:rPr lang="ru-RU" dirty="0">
                <a:hlinkClick r:id="rId2"/>
              </a:rPr>
              <a:t>документации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8D4DF5-E55D-4291-90E8-1197839E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F7EBF6-13EE-4963-8413-E0300E3B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B7B9F9-521E-4B56-A410-0E6E76F1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81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8D4D8-2083-4815-A3C4-C8AC04B3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компоненты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F79F0E-E2AD-4E36-906F-218FE412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5177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Функциональный компонент описывается через функцию</a:t>
            </a:r>
            <a:endParaRPr lang="en-US" dirty="0"/>
          </a:p>
          <a:p>
            <a:r>
              <a:rPr lang="ru-RU" dirty="0"/>
              <a:t>Как правило возвращает </a:t>
            </a:r>
            <a:r>
              <a:rPr lang="en-US" dirty="0"/>
              <a:t>JSX</a:t>
            </a:r>
            <a:r>
              <a:rPr lang="ru-RU" dirty="0"/>
              <a:t> для рендера</a:t>
            </a:r>
          </a:p>
          <a:p>
            <a:r>
              <a:rPr lang="ru-RU" dirty="0"/>
              <a:t>Внутри функции описывается вся логика работы компонента, все необходимые вычисления и запросы происходят также внутри</a:t>
            </a:r>
          </a:p>
          <a:p>
            <a:r>
              <a:rPr lang="ru-RU" dirty="0"/>
              <a:t>Жизненный цикл компонента обеспечивается </a:t>
            </a:r>
            <a:r>
              <a:rPr lang="ru-RU" b="1" dirty="0"/>
              <a:t>хуками</a:t>
            </a:r>
            <a:r>
              <a:rPr lang="ru-RU" dirty="0"/>
              <a:t> – особыми функциями, контролирующими логику компонента.</a:t>
            </a:r>
            <a:endParaRPr lang="ru-RU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32823D-EF7C-4358-BFAE-9A3F8D8E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40B3-D64B-4C21-A6E0-CFA124BAA8AB}" type="datetime1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868A3A-7AAD-4408-A70A-2A350E7A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D1922C-B374-4B11-A187-56611571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FC36-6742-41BB-9FC1-9EC50B7031A5}" type="slidenum">
              <a:rPr lang="ru-RU" smtClean="0"/>
              <a:t>3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6ECE7A-614A-4B68-B379-A73785862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690688"/>
            <a:ext cx="4114800" cy="42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04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9FF0C-C13A-4482-BD8F-1D72CC13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на семинар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42341C-DB4A-4C3B-B7CA-129D950BC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Реализовать интерфейс </a:t>
            </a:r>
            <a:r>
              <a:rPr lang="ru-RU" dirty="0">
                <a:hlinkClick r:id="rId2"/>
              </a:rPr>
              <a:t>этого примера</a:t>
            </a:r>
            <a:r>
              <a:rPr lang="ru-RU" dirty="0"/>
              <a:t> без футера и хедера</a:t>
            </a:r>
            <a:r>
              <a:rPr lang="en-US" dirty="0"/>
              <a:t> </a:t>
            </a:r>
            <a:r>
              <a:rPr lang="ru-RU" dirty="0"/>
              <a:t>только на функциональных компонентах.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Бонусное задание</a:t>
            </a:r>
          </a:p>
          <a:p>
            <a:r>
              <a:rPr lang="ru-RU" dirty="0"/>
              <a:t>Добавить цветовой темы на свой вкус</a:t>
            </a:r>
          </a:p>
          <a:p>
            <a:r>
              <a:rPr lang="ru-RU" dirty="0"/>
              <a:t>Изменить размер шрифтов по умолчанию</a:t>
            </a:r>
          </a:p>
          <a:p>
            <a:r>
              <a:rPr lang="ru-RU" dirty="0"/>
              <a:t>Отобразить выбранный план покупки, выделив его по размеру среди остальных карточек планов</a:t>
            </a:r>
          </a:p>
          <a:p>
            <a:pPr marL="0" indent="0">
              <a:buNone/>
            </a:pPr>
            <a:r>
              <a:rPr lang="ru-RU" dirty="0"/>
              <a:t>За каждое выполненное бонусное задание добавляется 0.33 за предыдущий семинар. Больше единицы набрать нельзя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CF6C52-1242-412E-8E44-7EF03508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3E28FC-A6AD-4288-97F4-300618BE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F8446D-6CE8-4276-88CD-5B1D26D8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427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B92B0-5CA4-48AE-A91A-C01515FC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829AF-75AB-4D78-A917-C9A543DF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Документация по </a:t>
            </a:r>
            <a:r>
              <a:rPr lang="en-US" dirty="0"/>
              <a:t>React (</a:t>
            </a:r>
            <a:r>
              <a:rPr lang="ru-RU" dirty="0">
                <a:hlinkClick r:id="rId2"/>
              </a:rPr>
              <a:t>старая</a:t>
            </a:r>
            <a:r>
              <a:rPr lang="ru-RU" dirty="0"/>
              <a:t> и </a:t>
            </a:r>
            <a:r>
              <a:rPr lang="ru-RU" dirty="0">
                <a:hlinkClick r:id="rId3"/>
              </a:rPr>
              <a:t>новая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>
                <a:hlinkClick r:id="rId4"/>
              </a:rPr>
              <a:t>Документация по </a:t>
            </a:r>
            <a:r>
              <a:rPr lang="en-US" dirty="0">
                <a:hlinkClick r:id="rId4"/>
              </a:rPr>
              <a:t>MUI</a:t>
            </a:r>
            <a:endParaRPr lang="en-US" dirty="0"/>
          </a:p>
          <a:p>
            <a:r>
              <a:rPr lang="ru-RU" dirty="0">
                <a:hlinkClick r:id="rId5"/>
              </a:rPr>
              <a:t>Документация по </a:t>
            </a:r>
            <a:r>
              <a:rPr lang="en-US" dirty="0">
                <a:hlinkClick r:id="rId5"/>
              </a:rPr>
              <a:t>styled-components</a:t>
            </a:r>
            <a:endParaRPr lang="en-US" dirty="0"/>
          </a:p>
          <a:p>
            <a:r>
              <a:rPr lang="ru-RU" dirty="0">
                <a:hlinkClick r:id="rId6"/>
              </a:rPr>
              <a:t>Статья о хуках</a:t>
            </a:r>
            <a:endParaRPr lang="ru-RU" dirty="0"/>
          </a:p>
          <a:p>
            <a:r>
              <a:rPr lang="ru-RU" dirty="0">
                <a:hlinkClick r:id="rId7"/>
              </a:rPr>
              <a:t>Статья о мифах преимуществ </a:t>
            </a:r>
            <a:r>
              <a:rPr lang="en-US" dirty="0">
                <a:hlinkClick r:id="rId7"/>
              </a:rPr>
              <a:t>CSS-in-JS</a:t>
            </a:r>
            <a:endParaRPr lang="en-US" dirty="0"/>
          </a:p>
          <a:p>
            <a:r>
              <a:rPr lang="en-US" dirty="0">
                <a:hlinkClick r:id="rId8"/>
              </a:rPr>
              <a:t>MDN – </a:t>
            </a:r>
            <a:r>
              <a:rPr lang="ru-RU" dirty="0">
                <a:hlinkClick r:id="rId8"/>
              </a:rPr>
              <a:t>функции тега</a:t>
            </a:r>
            <a:endParaRPr lang="ru-RU" dirty="0"/>
          </a:p>
          <a:p>
            <a:r>
              <a:rPr lang="ru-RU" dirty="0">
                <a:hlinkClick r:id="rId9"/>
              </a:rPr>
              <a:t>Топ-10 библиотек компонентов по версии </a:t>
            </a:r>
            <a:r>
              <a:rPr lang="en-US" dirty="0" err="1">
                <a:hlinkClick r:id="rId9"/>
              </a:rPr>
              <a:t>LogRocket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88C75D-7C12-4AA2-A5BA-56B65E0F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F0F224-73B7-4AA3-9D24-F726AF2C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A410DB-165B-43C5-95A4-C39ED662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68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F4DC8-05C0-450F-BA67-4166CC14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EE0B60-91C8-4B47-A44F-D4C7A000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всех базовых компонентов, т. е. у тех, которые сами по себе являются </a:t>
            </a:r>
            <a:r>
              <a:rPr lang="en-US" dirty="0"/>
              <a:t>html-</a:t>
            </a:r>
            <a:r>
              <a:rPr lang="ru-RU" dirty="0"/>
              <a:t>тегами, существует определенный набор событий, который ими прослушивается при отображении себя на странице (например событие клика, ввода, перетаскивание и т.д.)</a:t>
            </a:r>
          </a:p>
          <a:p>
            <a:r>
              <a:rPr lang="ru-RU" dirty="0"/>
              <a:t>События имеют вид </a:t>
            </a:r>
            <a:r>
              <a:rPr lang="en-US" dirty="0"/>
              <a:t>on&lt;</a:t>
            </a:r>
            <a:r>
              <a:rPr lang="ru-RU" dirty="0"/>
              <a:t>событие</a:t>
            </a:r>
            <a:r>
              <a:rPr lang="en-US" dirty="0"/>
              <a:t>&gt;</a:t>
            </a:r>
            <a:r>
              <a:rPr lang="ru-RU" dirty="0"/>
              <a:t>, например </a:t>
            </a:r>
            <a:r>
              <a:rPr lang="en-US" dirty="0" err="1"/>
              <a:t>onClick</a:t>
            </a:r>
            <a:r>
              <a:rPr lang="en-US" dirty="0"/>
              <a:t>, </a:t>
            </a:r>
            <a:r>
              <a:rPr lang="en-US" dirty="0" err="1"/>
              <a:t>onChange</a:t>
            </a:r>
            <a:endParaRPr lang="en-US" dirty="0"/>
          </a:p>
          <a:p>
            <a:r>
              <a:rPr lang="ru-RU" dirty="0"/>
              <a:t>С их помощью частично реализуется логика взаимодействия компонента с пользователем.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917430-258F-46B9-B7E7-818649D4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772C0D-4758-4FD6-85DB-662693F8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6B0612-8478-467C-A010-06382281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16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490AB-B535-46B7-B0D1-747F4DD5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описать и привязать события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98273CF-C1F3-4EF0-8BD4-0C099DBB3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005" y="1905596"/>
            <a:ext cx="8547989" cy="3046808"/>
          </a:xfrm>
          <a:prstGeom prst="rect">
            <a:avLst/>
          </a:prstGeo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78D41742-28E1-44CF-9CAB-94437D88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169078-233B-452C-A9D0-5A46B466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958CC6-DCF6-486A-A061-2AB8D587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5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3D735-AD6E-495E-8B1C-FE28ACD9E025}"/>
              </a:ext>
            </a:extLst>
          </p:cNvPr>
          <p:cNvSpPr txBox="1"/>
          <p:nvPr/>
        </p:nvSpPr>
        <p:spPr>
          <a:xfrm>
            <a:off x="3213651" y="4952404"/>
            <a:ext cx="57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Пример написания функции события изменения ввода</a:t>
            </a:r>
          </a:p>
        </p:txBody>
      </p:sp>
    </p:spTree>
    <p:extLst>
      <p:ext uri="{BB962C8B-B14F-4D97-AF65-F5344CB8AC3E}">
        <p14:creationId xmlns:p14="http://schemas.microsoft.com/office/powerpoint/2010/main" val="210837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44F30-7CB7-466D-A94E-CD8175A6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Хуки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58B6A3-FB49-42DD-9FE8-5D26A9677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Хук</a:t>
            </a:r>
            <a:r>
              <a:rPr lang="en-US" dirty="0"/>
              <a:t> – </a:t>
            </a:r>
            <a:r>
              <a:rPr lang="ru-RU" dirty="0"/>
              <a:t>функция, предоставляющая управление жизненным циклом функционального компонента</a:t>
            </a:r>
          </a:p>
          <a:p>
            <a:r>
              <a:rPr lang="ru-RU" dirty="0"/>
              <a:t>Хуки делятся на 2 вида: основные и пользовательские.</a:t>
            </a:r>
          </a:p>
          <a:p>
            <a:pPr lvl="1"/>
            <a:r>
              <a:rPr lang="ru-RU" dirty="0"/>
              <a:t>Основные хуки делятся на 3 подвида</a:t>
            </a:r>
          </a:p>
          <a:p>
            <a:pPr lvl="2"/>
            <a:r>
              <a:rPr lang="ru-RU" dirty="0"/>
              <a:t>Базовые – 3</a:t>
            </a:r>
          </a:p>
          <a:p>
            <a:pPr lvl="2"/>
            <a:r>
              <a:rPr lang="ru-RU" dirty="0"/>
              <a:t>Дополнительные – 10</a:t>
            </a:r>
          </a:p>
          <a:p>
            <a:pPr lvl="2"/>
            <a:r>
              <a:rPr lang="ru-RU" dirty="0"/>
              <a:t>Библиотечные -2</a:t>
            </a:r>
          </a:p>
          <a:p>
            <a:pPr lvl="1"/>
            <a:r>
              <a:rPr lang="ru-RU" dirty="0"/>
              <a:t>Пользовательские хуки пишет разработчик и их количество ограничено приложением.</a:t>
            </a:r>
          </a:p>
          <a:p>
            <a:r>
              <a:rPr lang="ru-RU" dirty="0"/>
              <a:t>Порядок вызова хуков должен быть постоянным во время всего жизненного цикла компонента</a:t>
            </a:r>
          </a:p>
          <a:p>
            <a:r>
              <a:rPr lang="ru-RU" dirty="0"/>
              <a:t>Хуки нельзя вызывать по условию или в цикле или внутри других хуков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AE33E5-7EC1-44BC-A577-27F97C70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1E460C-93CA-405B-972F-35B75DF8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AECAF7-E469-44E1-821D-81F5F1A8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5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F9043-B99D-470C-BB6C-10A52CF4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 – </a:t>
            </a:r>
            <a:r>
              <a:rPr lang="ru-RU" dirty="0"/>
              <a:t>хук состояния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93F71-C080-4BE5-9D4D-B6DCD9C6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2133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Возвращает массив: саму переменную с состоянием и функцию изменения этого состояния. Обычно их разделяют деструктуризацией</a:t>
            </a:r>
          </a:p>
          <a:p>
            <a:r>
              <a:rPr lang="ru-RU" dirty="0"/>
              <a:t>Один компонент может иметь одновременно несколько состояний. Но чем больше переменных состояния имеет компонент, тем сложнее управлять его логикой и </a:t>
            </a:r>
            <a:r>
              <a:rPr lang="ru-RU" dirty="0" err="1"/>
              <a:t>перерендером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D0B1E-888D-4703-B51F-C836688A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EA5D9C-91D2-4D14-BA19-75E4AAB8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0422AE-84A2-4F63-81C1-D443040E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7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C37253-9C8F-49A1-8CCA-B82C88A24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773" y="2023533"/>
            <a:ext cx="6255489" cy="337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8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DADF5-C449-4503-9BAC-3BD20BE9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useContext</a:t>
            </a:r>
            <a:r>
              <a:rPr lang="en-US" dirty="0"/>
              <a:t> – </a:t>
            </a:r>
            <a:r>
              <a:rPr lang="ru-RU" dirty="0"/>
              <a:t>хук окружения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BABA0A-0804-4973-A12E-D3E2BF6E1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6867" cy="435133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Контекст – область памяти, которая хранит какую либо информацию, к которой есть доступ у множества компонентов</a:t>
            </a:r>
          </a:p>
          <a:p>
            <a:r>
              <a:rPr lang="ru-RU" dirty="0"/>
              <a:t>Для обращения к контексту необходимо использовать компонент-провайдер, в котором устанавливается начальное значение контекста</a:t>
            </a:r>
          </a:p>
          <a:p>
            <a:r>
              <a:rPr lang="ru-RU" dirty="0"/>
              <a:t>Внутри контекста может храниться как примитивное значение, так и объект. </a:t>
            </a:r>
          </a:p>
          <a:p>
            <a:r>
              <a:rPr lang="ru-RU" dirty="0"/>
              <a:t>Изменение содержимого такого объекта никак не отслеживается </a:t>
            </a:r>
            <a:r>
              <a:rPr lang="ru-RU" dirty="0" err="1"/>
              <a:t>React</a:t>
            </a:r>
            <a:r>
              <a:rPr lang="ru-RU" dirty="0"/>
              <a:t>, поэтому не приводит к </a:t>
            </a:r>
            <a:r>
              <a:rPr lang="ru-RU" dirty="0" err="1"/>
              <a:t>перерендеру</a:t>
            </a:r>
            <a:r>
              <a:rPr lang="ru-RU" dirty="0"/>
              <a:t>. Но если заменить сам объект, то из-за изменившейся ссылки </a:t>
            </a:r>
            <a:r>
              <a:rPr lang="ru-RU" dirty="0" err="1"/>
              <a:t>React</a:t>
            </a:r>
            <a:r>
              <a:rPr lang="ru-RU" dirty="0"/>
              <a:t> узнает об изменении и выполнит перерисовку компонентов внутри провайдера.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766946-7E3D-4641-8A59-C106208A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2C8EAA-6508-40CE-8A08-E04A684B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707BCA-36EA-424E-A182-C4885DF8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76CA84-E020-4AAD-81A1-EBEE1B69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259" y="2003426"/>
            <a:ext cx="6422232" cy="331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9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F69B4-9F96-4272-8A51-3198F841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 – </a:t>
            </a:r>
            <a:r>
              <a:rPr lang="ru-RU" dirty="0"/>
              <a:t>хук управления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04072E-D73F-4911-8256-F5029F6B3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useEffect</a:t>
            </a:r>
            <a:r>
              <a:rPr lang="en-US" dirty="0"/>
              <a:t> – </a:t>
            </a:r>
            <a:r>
              <a:rPr lang="ru-RU" dirty="0"/>
              <a:t>хук, моделирующий поведение сразу трех методов ЖЦ классовых компонентов </a:t>
            </a:r>
            <a:r>
              <a:rPr lang="en-US" dirty="0" err="1"/>
              <a:t>componentDidMount</a:t>
            </a:r>
            <a:r>
              <a:rPr lang="en-US" dirty="0"/>
              <a:t>, </a:t>
            </a:r>
            <a:r>
              <a:rPr lang="en-US" dirty="0" err="1"/>
              <a:t>componentDidUpdate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componentWillUnmount</a:t>
            </a:r>
            <a:endParaRPr lang="ru-RU" dirty="0"/>
          </a:p>
          <a:p>
            <a:r>
              <a:rPr lang="ru-RU" dirty="0"/>
              <a:t>Принимает как аргументы два параметра – функцию, которая отработает при ряде условий, согласно которым исполняются методы из п.1, и массив переменных. Если у одной из них изменится ссылка, функция отработает.</a:t>
            </a:r>
            <a:endParaRPr lang="en-US" dirty="0"/>
          </a:p>
          <a:p>
            <a:r>
              <a:rPr lang="en-US" dirty="0"/>
              <a:t>React </a:t>
            </a:r>
            <a:r>
              <a:rPr lang="ru-RU" dirty="0"/>
              <a:t>не будет дожидаться завершения метода внутри </a:t>
            </a:r>
            <a:r>
              <a:rPr lang="en-US" dirty="0" err="1"/>
              <a:t>useEffect</a:t>
            </a:r>
            <a:r>
              <a:rPr lang="en-US" dirty="0"/>
              <a:t>, </a:t>
            </a:r>
            <a:r>
              <a:rPr lang="ru-RU" dirty="0"/>
              <a:t>если потребуется </a:t>
            </a:r>
            <a:r>
              <a:rPr lang="ru-RU" dirty="0" err="1"/>
              <a:t>перерендеринг</a:t>
            </a:r>
            <a:endParaRPr lang="en-US" dirty="0"/>
          </a:p>
          <a:p>
            <a:r>
              <a:rPr lang="ru-RU" dirty="0"/>
              <a:t>Существует альтернатива этому хуку – </a:t>
            </a:r>
            <a:r>
              <a:rPr lang="en-US" dirty="0" err="1"/>
              <a:t>useLayoutEffect</a:t>
            </a:r>
            <a:r>
              <a:rPr lang="ru-RU" dirty="0"/>
              <a:t>. В отличие от </a:t>
            </a:r>
            <a:r>
              <a:rPr lang="en-US" dirty="0" err="1"/>
              <a:t>useEffect</a:t>
            </a:r>
            <a:r>
              <a:rPr lang="ru-RU" dirty="0"/>
              <a:t>, при работе с этим хуком </a:t>
            </a:r>
            <a:r>
              <a:rPr lang="en-US" dirty="0"/>
              <a:t>React </a:t>
            </a:r>
            <a:r>
              <a:rPr lang="ru-RU" dirty="0"/>
              <a:t>будет послушно ждать, когда функция отработает до конца, и только потом вызовет </a:t>
            </a:r>
            <a:r>
              <a:rPr lang="ru-RU" dirty="0" err="1"/>
              <a:t>перерендер</a:t>
            </a:r>
            <a:r>
              <a:rPr lang="ru-RU" dirty="0"/>
              <a:t>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354D03-D368-4A5B-89CB-18EC2B0C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08.10.2023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24C73-6A99-46F5-A47D-2F541ECC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НИС "Кроссплатформенные облачные веб-приложения"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CC6C5D-0AFA-4EBC-B176-C26CF22D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B58-B4E7-4967-B719-602FC0A35A9A}" type="slidenum">
              <a:rPr lang="ru-RU" smtClean="0"/>
              <a:t>9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CBA0A3-0353-4A11-9110-0C025090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194" y="1690688"/>
            <a:ext cx="5323150" cy="404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190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ВШЭ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SE">
      <a:majorFont>
        <a:latin typeface="HSE Sans"/>
        <a:ea typeface=""/>
        <a:cs typeface=""/>
      </a:majorFont>
      <a:minorFont>
        <a:latin typeface="HSE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ВШЭ" id="{F96E585F-B1B2-412E-8E47-B051F21B27DC}" vid="{85830E18-6E1E-4735-97E8-25F2167BD35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 ВШЭ</Template>
  <TotalTime>182</TotalTime>
  <Words>2074</Words>
  <Application>Microsoft Office PowerPoint</Application>
  <PresentationFormat>Широкоэкранный</PresentationFormat>
  <Paragraphs>256</Paragraphs>
  <Slides>31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Cascadia Code SemiLight</vt:lpstr>
      <vt:lpstr>HSE Sans</vt:lpstr>
      <vt:lpstr>Тема ВШЭ</vt:lpstr>
      <vt:lpstr>Функциональные компоненты. Хуки. Стилизация компонентов. Библиотеки компонентов. Material UI.</vt:lpstr>
      <vt:lpstr>Функциональные компоненты и работа с ними</vt:lpstr>
      <vt:lpstr>Функциональные компоненты</vt:lpstr>
      <vt:lpstr>События</vt:lpstr>
      <vt:lpstr>Как описать и привязать события</vt:lpstr>
      <vt:lpstr>Хуки</vt:lpstr>
      <vt:lpstr>useState – хук состояния</vt:lpstr>
      <vt:lpstr>useContext – хук окружения</vt:lpstr>
      <vt:lpstr>useEffect – хук управления</vt:lpstr>
      <vt:lpstr>useReducer – хук поведения состояния</vt:lpstr>
      <vt:lpstr>useMemo – хук оптимизации вычислений</vt:lpstr>
      <vt:lpstr>useCallback – хук оптимизации функции</vt:lpstr>
      <vt:lpstr>Пример использования useCallback</vt:lpstr>
      <vt:lpstr>Пользовательский хук</vt:lpstr>
      <vt:lpstr>Стилизация компонентов. Принцип CSS-in-JS</vt:lpstr>
      <vt:lpstr>CSS-in-JS</vt:lpstr>
      <vt:lpstr>Параметризация стилей</vt:lpstr>
      <vt:lpstr>Преимущества и недостатки CSS-in-JS</vt:lpstr>
      <vt:lpstr>Функции тега</vt:lpstr>
      <vt:lpstr>Использование styled-components</vt:lpstr>
      <vt:lpstr>Библиотека компонентов</vt:lpstr>
      <vt:lpstr>Чем удобны библиотеки компонентов</vt:lpstr>
      <vt:lpstr>Material UI</vt:lpstr>
      <vt:lpstr>Добавление в проект</vt:lpstr>
      <vt:lpstr>Группы компонентов</vt:lpstr>
      <vt:lpstr>Кастомизация и теминг</vt:lpstr>
      <vt:lpstr>Цветовая палитра</vt:lpstr>
      <vt:lpstr>Перегрузка стилей</vt:lpstr>
      <vt:lpstr>Прочие возможности MUI</vt:lpstr>
      <vt:lpstr>Задание на семинар</vt:lpstr>
      <vt:lpstr>Использованные материалы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Функциональные компоненты. Хуки. Маршрутизация. Стилизация компонентов. Библиотеки компонентов (Material UI)</dc:title>
  <dc:creator>Семён Гурин</dc:creator>
  <cp:lastModifiedBy>Семён Гурин</cp:lastModifiedBy>
  <cp:revision>7</cp:revision>
  <dcterms:created xsi:type="dcterms:W3CDTF">2023-10-08T07:45:26Z</dcterms:created>
  <dcterms:modified xsi:type="dcterms:W3CDTF">2023-10-08T10:48:07Z</dcterms:modified>
</cp:coreProperties>
</file>