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8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0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3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0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3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3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8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4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83374-3839-4F06-972D-B4C3CF23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B1FCFDD7-D95B-9F8A-051D-1FE1285D70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624" r="13786" b="1"/>
          <a:stretch/>
        </p:blipFill>
        <p:spPr>
          <a:xfrm>
            <a:off x="4109467" y="0"/>
            <a:ext cx="8354760" cy="6857989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592970" cy="6858000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6140B-DB6D-CFCA-D577-BD23BB8F4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779" y="1036966"/>
            <a:ext cx="4141076" cy="3064750"/>
          </a:xfrm>
        </p:spPr>
        <p:txBody>
          <a:bodyPr>
            <a:normAutofit/>
          </a:bodyPr>
          <a:lstStyle/>
          <a:p>
            <a:pPr algn="ctr"/>
            <a:r>
              <a:rPr lang="en-GB" sz="2400" b="0" dirty="0">
                <a:effectLst/>
                <a:cs typeface="Times New Roman" panose="02020603050405020304" pitchFamily="18" charset="0"/>
              </a:rPr>
              <a:t>Optimizing Predictions for House Prices using Particle Swarm Optimization </a:t>
            </a:r>
            <a:br>
              <a:rPr lang="en-GB" sz="2400" dirty="0"/>
            </a:br>
            <a:endParaRPr lang="en-RO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B2F65-334C-BAFF-5CC1-0E61F0940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779" y="5330383"/>
            <a:ext cx="3541909" cy="2387600"/>
          </a:xfrm>
        </p:spPr>
        <p:txBody>
          <a:bodyPr>
            <a:normAutofit/>
          </a:bodyPr>
          <a:lstStyle/>
          <a:p>
            <a:r>
              <a:rPr lang="en-RO" sz="1800" i="1" dirty="0">
                <a:latin typeface="+mj-lt"/>
              </a:rPr>
              <a:t>Milosi Elias</a:t>
            </a:r>
          </a:p>
          <a:p>
            <a:r>
              <a:rPr lang="en-RO" sz="1800" i="1" dirty="0">
                <a:latin typeface="+mj-lt"/>
              </a:rPr>
              <a:t>Protopopescu Bogdan</a:t>
            </a:r>
          </a:p>
          <a:p>
            <a:endParaRPr lang="en-RO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491DA-964E-303A-B9F8-6767399DA872}"/>
              </a:ext>
            </a:extLst>
          </p:cNvPr>
          <p:cNvSpPr txBox="1"/>
          <p:nvPr/>
        </p:nvSpPr>
        <p:spPr>
          <a:xfrm>
            <a:off x="283779" y="333817"/>
            <a:ext cx="313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+mj-lt"/>
              </a:rPr>
              <a:t>Semester 1, 2024-2025</a:t>
            </a:r>
            <a:endParaRPr lang="en-RO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456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63D33-891D-2B46-D8F7-D7E1EE227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496" y="571540"/>
            <a:ext cx="4876800" cy="1738773"/>
          </a:xfrm>
        </p:spPr>
        <p:txBody>
          <a:bodyPr anchor="t">
            <a:normAutofit/>
          </a:bodyPr>
          <a:lstStyle/>
          <a:p>
            <a:r>
              <a:rPr lang="en-GB" sz="2800" b="0" i="1" u="none" strike="noStrike" dirty="0">
                <a:effectLst/>
              </a:rPr>
              <a:t>Context and Motivation</a:t>
            </a:r>
            <a:endParaRPr lang="en-RO" sz="2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17897-D866-CFCE-A060-E4CBC3F9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10" y="1440927"/>
            <a:ext cx="8375662" cy="3593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800" b="1" i="1" dirty="0">
                <a:latin typeface="+mj-lt"/>
              </a:rPr>
              <a:t>Context:</a:t>
            </a:r>
            <a:endParaRPr lang="en-GB" sz="1800" i="1" dirty="0">
              <a:latin typeface="+mj-lt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latin typeface="+mj-lt"/>
              </a:rPr>
              <a:t>Kaggle competition: </a:t>
            </a:r>
            <a:r>
              <a:rPr lang="en-GB" sz="1800" i="1" dirty="0">
                <a:latin typeface="+mj-lt"/>
              </a:rPr>
              <a:t>House Prices - Advanced Regression Techniques</a:t>
            </a:r>
            <a:r>
              <a:rPr lang="en-GB" sz="1800" dirty="0">
                <a:latin typeface="+mj-lt"/>
              </a:rPr>
              <a:t>.</a:t>
            </a: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latin typeface="+mj-lt"/>
              </a:rPr>
              <a:t>Data includes features like size, location, and condition of houses.</a:t>
            </a: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1800" b="1" i="1" dirty="0">
              <a:latin typeface="+mj-lt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1" i="1" dirty="0">
                <a:latin typeface="+mj-lt"/>
              </a:rPr>
              <a:t>Motivation:</a:t>
            </a:r>
            <a:endParaRPr lang="en-GB" sz="1800" i="1" dirty="0">
              <a:latin typeface="+mj-lt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latin typeface="+mj-lt"/>
              </a:rPr>
              <a:t>Ensemble methods are effective for complex regression tasks.</a:t>
            </a: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latin typeface="+mj-lt"/>
              </a:rPr>
              <a:t>PSO can optimize the combination of models for better performance.</a:t>
            </a:r>
          </a:p>
          <a:p>
            <a:pPr>
              <a:lnSpc>
                <a:spcPct val="100000"/>
              </a:lnSpc>
            </a:pPr>
            <a:endParaRPr lang="en-RO" sz="1100" dirty="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62FC8A10-5E36-3606-904C-94135729D7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68" b="6770"/>
          <a:stretch/>
        </p:blipFill>
        <p:spPr>
          <a:xfrm>
            <a:off x="20" y="4475898"/>
            <a:ext cx="12191980" cy="4469366"/>
          </a:xfrm>
          <a:custGeom>
            <a:avLst/>
            <a:gdLst/>
            <a:ahLst/>
            <a:cxnLst/>
            <a:rect l="l" t="t" r="r" b="b"/>
            <a:pathLst>
              <a:path w="12192000" h="4717302">
                <a:moveTo>
                  <a:pt x="4545624" y="203817"/>
                </a:moveTo>
                <a:cubicBezTo>
                  <a:pt x="4760432" y="212378"/>
                  <a:pt x="4978404" y="270695"/>
                  <a:pt x="5197345" y="381665"/>
                </a:cubicBezTo>
                <a:cubicBezTo>
                  <a:pt x="5469063" y="519380"/>
                  <a:pt x="5697157" y="768676"/>
                  <a:pt x="5904467" y="1003103"/>
                </a:cubicBezTo>
                <a:cubicBezTo>
                  <a:pt x="6460267" y="1631811"/>
                  <a:pt x="7148441" y="1649803"/>
                  <a:pt x="7799404" y="1324958"/>
                </a:cubicBezTo>
                <a:cubicBezTo>
                  <a:pt x="8261577" y="1093435"/>
                  <a:pt x="8699978" y="808698"/>
                  <a:pt x="9177500" y="617080"/>
                </a:cubicBezTo>
                <a:cubicBezTo>
                  <a:pt x="10214180" y="198893"/>
                  <a:pt x="11218758" y="217816"/>
                  <a:pt x="12105586" y="813997"/>
                </a:cubicBezTo>
                <a:lnTo>
                  <a:pt x="12192000" y="876736"/>
                </a:lnTo>
                <a:lnTo>
                  <a:pt x="12192000" y="4717302"/>
                </a:lnTo>
                <a:lnTo>
                  <a:pt x="0" y="4717302"/>
                </a:lnTo>
                <a:lnTo>
                  <a:pt x="0" y="1347411"/>
                </a:lnTo>
                <a:lnTo>
                  <a:pt x="67985" y="1306589"/>
                </a:lnTo>
                <a:cubicBezTo>
                  <a:pt x="399959" y="1135764"/>
                  <a:pt x="748383" y="1140050"/>
                  <a:pt x="1114543" y="1215577"/>
                </a:cubicBezTo>
                <a:cubicBezTo>
                  <a:pt x="1512811" y="1297442"/>
                  <a:pt x="1920266" y="1359021"/>
                  <a:pt x="2324754" y="1365710"/>
                </a:cubicBezTo>
                <a:cubicBezTo>
                  <a:pt x="2699664" y="1371691"/>
                  <a:pt x="2952864" y="1090973"/>
                  <a:pt x="3197198" y="838924"/>
                </a:cubicBezTo>
                <a:cubicBezTo>
                  <a:pt x="3615781" y="406968"/>
                  <a:pt x="4073046" y="184983"/>
                  <a:pt x="4545624" y="203817"/>
                </a:cubicBezTo>
                <a:close/>
                <a:moveTo>
                  <a:pt x="2293086" y="102715"/>
                </a:moveTo>
                <a:cubicBezTo>
                  <a:pt x="2467546" y="91895"/>
                  <a:pt x="2639764" y="184257"/>
                  <a:pt x="2722654" y="350616"/>
                </a:cubicBezTo>
                <a:cubicBezTo>
                  <a:pt x="2833176" y="572429"/>
                  <a:pt x="2743044" y="841796"/>
                  <a:pt x="2521340" y="952264"/>
                </a:cubicBezTo>
                <a:cubicBezTo>
                  <a:pt x="2465913" y="979881"/>
                  <a:pt x="2407510" y="994953"/>
                  <a:pt x="2349358" y="998559"/>
                </a:cubicBezTo>
                <a:cubicBezTo>
                  <a:pt x="2174899" y="1009379"/>
                  <a:pt x="2002682" y="917016"/>
                  <a:pt x="1919790" y="750657"/>
                </a:cubicBezTo>
                <a:cubicBezTo>
                  <a:pt x="1809268" y="528844"/>
                  <a:pt x="1899400" y="259477"/>
                  <a:pt x="2121104" y="149010"/>
                </a:cubicBezTo>
                <a:cubicBezTo>
                  <a:pt x="2176531" y="121393"/>
                  <a:pt x="2234933" y="106322"/>
                  <a:pt x="2293086" y="102715"/>
                </a:cubicBezTo>
                <a:close/>
                <a:moveTo>
                  <a:pt x="3233525" y="424"/>
                </a:moveTo>
                <a:cubicBezTo>
                  <a:pt x="3319824" y="-4928"/>
                  <a:pt x="3405013" y="40760"/>
                  <a:pt x="3446016" y="123053"/>
                </a:cubicBezTo>
                <a:cubicBezTo>
                  <a:pt x="3500689" y="232777"/>
                  <a:pt x="3456103" y="366023"/>
                  <a:pt x="3346432" y="420668"/>
                </a:cubicBezTo>
                <a:cubicBezTo>
                  <a:pt x="3319014" y="434329"/>
                  <a:pt x="3290125" y="441785"/>
                  <a:pt x="3261358" y="443568"/>
                </a:cubicBezTo>
                <a:cubicBezTo>
                  <a:pt x="3175059" y="448921"/>
                  <a:pt x="3089870" y="403232"/>
                  <a:pt x="3048866" y="320940"/>
                </a:cubicBezTo>
                <a:cubicBezTo>
                  <a:pt x="2994194" y="211215"/>
                  <a:pt x="3038779" y="77969"/>
                  <a:pt x="3148451" y="23324"/>
                </a:cubicBezTo>
                <a:cubicBezTo>
                  <a:pt x="3175869" y="9663"/>
                  <a:pt x="3204758" y="2208"/>
                  <a:pt x="3233525" y="42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3814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7C069-B179-33ED-4ABD-780D72A6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13" y="-370946"/>
            <a:ext cx="5369169" cy="1614069"/>
          </a:xfrm>
        </p:spPr>
        <p:txBody>
          <a:bodyPr>
            <a:normAutofit/>
          </a:bodyPr>
          <a:lstStyle/>
          <a:p>
            <a:r>
              <a:rPr lang="en-GB" sz="2800" i="1" dirty="0"/>
              <a:t>Methodology - Workflow</a:t>
            </a:r>
            <a:endParaRPr lang="en-RO" sz="2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0838-9C8C-102E-3821-79F388833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13" y="1819633"/>
            <a:ext cx="7058170" cy="506681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>
                <a:latin typeface="+mj-lt"/>
              </a:rPr>
              <a:t>Data </a:t>
            </a:r>
            <a:r>
              <a:rPr lang="en-GB" sz="1800" b="1" dirty="0" err="1">
                <a:latin typeface="+mj-lt"/>
              </a:rPr>
              <a:t>Preprocessing</a:t>
            </a:r>
            <a:r>
              <a:rPr lang="en-GB" sz="1800" b="1" dirty="0">
                <a:latin typeface="+mj-lt"/>
              </a:rPr>
              <a:t>:</a:t>
            </a:r>
            <a:endParaRPr lang="en-GB" sz="1800" dirty="0">
              <a:latin typeface="+mj-lt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latin typeface="+mj-lt"/>
              </a:rPr>
              <a:t>Handling missing values and categorical features.</a:t>
            </a: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latin typeface="+mj-lt"/>
              </a:rPr>
              <a:t>Standardizing numerical features.</a:t>
            </a: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1800" b="1" dirty="0">
              <a:latin typeface="+mj-lt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latin typeface="+mj-lt"/>
              </a:rPr>
              <a:t>Models Used:</a:t>
            </a:r>
            <a:endParaRPr lang="en-GB" sz="1800" dirty="0">
              <a:latin typeface="+mj-lt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i="1" dirty="0">
                <a:latin typeface="+mj-lt"/>
              </a:rPr>
              <a:t>Random Forest</a:t>
            </a: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i="1" dirty="0">
                <a:latin typeface="+mj-lt"/>
              </a:rPr>
              <a:t>SVR (Support Vector Regression)</a:t>
            </a: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+mj-lt"/>
              </a:rPr>
              <a:t>KNeighbors</a:t>
            </a:r>
            <a:r>
              <a:rPr lang="en-GB" sz="1800" i="1" dirty="0">
                <a:latin typeface="+mj-lt"/>
              </a:rPr>
              <a:t> Regressor</a:t>
            </a: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1800" b="1" dirty="0">
              <a:latin typeface="+mj-lt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latin typeface="+mj-lt"/>
              </a:rPr>
              <a:t>Optimization:</a:t>
            </a:r>
            <a:endParaRPr lang="en-GB" sz="1800" dirty="0">
              <a:latin typeface="+mj-lt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latin typeface="+mj-lt"/>
              </a:rPr>
              <a:t>Generating ensemble predictions.</a:t>
            </a: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latin typeface="+mj-lt"/>
              </a:rPr>
              <a:t>Applying PSO to optimize model weights.</a:t>
            </a:r>
          </a:p>
          <a:p>
            <a:pPr>
              <a:lnSpc>
                <a:spcPct val="100000"/>
              </a:lnSpc>
            </a:pPr>
            <a:endParaRPr lang="en-RO" sz="1100" dirty="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F3AB37CB-EA12-405C-CC32-27D0D7CF43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669" r="17924" b="1"/>
          <a:stretch/>
        </p:blipFill>
        <p:spPr>
          <a:xfrm>
            <a:off x="6408746" y="341196"/>
            <a:ext cx="5783254" cy="5827839"/>
          </a:xfrm>
          <a:custGeom>
            <a:avLst/>
            <a:gdLst/>
            <a:ahLst/>
            <a:cxnLst/>
            <a:rect l="l" t="t" r="r" b="b"/>
            <a:pathLst>
              <a:path w="5783254" h="5827839">
                <a:moveTo>
                  <a:pt x="4737899" y="4735529"/>
                </a:moveTo>
                <a:cubicBezTo>
                  <a:pt x="5039532" y="4735529"/>
                  <a:pt x="5284054" y="4980051"/>
                  <a:pt x="5284054" y="5281684"/>
                </a:cubicBezTo>
                <a:cubicBezTo>
                  <a:pt x="5284054" y="5583317"/>
                  <a:pt x="5039532" y="5827839"/>
                  <a:pt x="4737899" y="5827839"/>
                </a:cubicBezTo>
                <a:cubicBezTo>
                  <a:pt x="4436266" y="5827839"/>
                  <a:pt x="4191744" y="5583317"/>
                  <a:pt x="4191744" y="5281684"/>
                </a:cubicBezTo>
                <a:cubicBezTo>
                  <a:pt x="4191744" y="4980051"/>
                  <a:pt x="4436266" y="4735529"/>
                  <a:pt x="4737899" y="4735529"/>
                </a:cubicBezTo>
                <a:close/>
                <a:moveTo>
                  <a:pt x="926278" y="4451445"/>
                </a:moveTo>
                <a:cubicBezTo>
                  <a:pt x="1155542" y="4451445"/>
                  <a:pt x="1341398" y="4637301"/>
                  <a:pt x="1341398" y="4866565"/>
                </a:cubicBezTo>
                <a:cubicBezTo>
                  <a:pt x="1341398" y="5095829"/>
                  <a:pt x="1155542" y="5281685"/>
                  <a:pt x="926278" y="5281685"/>
                </a:cubicBezTo>
                <a:cubicBezTo>
                  <a:pt x="697014" y="5281685"/>
                  <a:pt x="511158" y="5095829"/>
                  <a:pt x="511158" y="4866565"/>
                </a:cubicBezTo>
                <a:cubicBezTo>
                  <a:pt x="511158" y="4637301"/>
                  <a:pt x="697014" y="4451445"/>
                  <a:pt x="926278" y="4451445"/>
                </a:cubicBezTo>
                <a:close/>
                <a:moveTo>
                  <a:pt x="1681949" y="4088725"/>
                </a:moveTo>
                <a:cubicBezTo>
                  <a:pt x="1834038" y="4088725"/>
                  <a:pt x="1957331" y="4212018"/>
                  <a:pt x="1957331" y="4364107"/>
                </a:cubicBezTo>
                <a:cubicBezTo>
                  <a:pt x="1957331" y="4516196"/>
                  <a:pt x="1834038" y="4639489"/>
                  <a:pt x="1681949" y="4639489"/>
                </a:cubicBezTo>
                <a:cubicBezTo>
                  <a:pt x="1529860" y="4639489"/>
                  <a:pt x="1406567" y="4516196"/>
                  <a:pt x="1406567" y="4364107"/>
                </a:cubicBezTo>
                <a:cubicBezTo>
                  <a:pt x="1406567" y="4212018"/>
                  <a:pt x="1529860" y="4088725"/>
                  <a:pt x="1681949" y="4088725"/>
                </a:cubicBezTo>
                <a:close/>
                <a:moveTo>
                  <a:pt x="1693411" y="509182"/>
                </a:moveTo>
                <a:cubicBezTo>
                  <a:pt x="1845500" y="509182"/>
                  <a:pt x="1968793" y="632475"/>
                  <a:pt x="1968793" y="784564"/>
                </a:cubicBezTo>
                <a:cubicBezTo>
                  <a:pt x="1968793" y="936653"/>
                  <a:pt x="1845500" y="1059946"/>
                  <a:pt x="1693411" y="1059946"/>
                </a:cubicBezTo>
                <a:cubicBezTo>
                  <a:pt x="1541322" y="1059946"/>
                  <a:pt x="1418029" y="936653"/>
                  <a:pt x="1418029" y="784564"/>
                </a:cubicBezTo>
                <a:cubicBezTo>
                  <a:pt x="1418029" y="632475"/>
                  <a:pt x="1541322" y="509182"/>
                  <a:pt x="1693411" y="509182"/>
                </a:cubicBezTo>
                <a:close/>
                <a:moveTo>
                  <a:pt x="3016437" y="478512"/>
                </a:moveTo>
                <a:cubicBezTo>
                  <a:pt x="3052905" y="476034"/>
                  <a:pt x="3089701" y="476075"/>
                  <a:pt x="3126794" y="478680"/>
                </a:cubicBezTo>
                <a:cubicBezTo>
                  <a:pt x="3225709" y="485628"/>
                  <a:pt x="3326735" y="510816"/>
                  <a:pt x="3429286" y="555125"/>
                </a:cubicBezTo>
                <a:cubicBezTo>
                  <a:pt x="3588377" y="623860"/>
                  <a:pt x="3726579" y="757508"/>
                  <a:pt x="3852460" y="883435"/>
                </a:cubicBezTo>
                <a:cubicBezTo>
                  <a:pt x="4189958" y="1221166"/>
                  <a:pt x="4581366" y="1207328"/>
                  <a:pt x="4939713" y="1000031"/>
                </a:cubicBezTo>
                <a:cubicBezTo>
                  <a:pt x="5194103" y="852348"/>
                  <a:pt x="5433141" y="675268"/>
                  <a:pt x="5697634" y="549718"/>
                </a:cubicBezTo>
                <a:lnTo>
                  <a:pt x="5783254" y="513561"/>
                </a:lnTo>
                <a:lnTo>
                  <a:pt x="5783254" y="4871711"/>
                </a:lnTo>
                <a:lnTo>
                  <a:pt x="5743328" y="4864473"/>
                </a:lnTo>
                <a:cubicBezTo>
                  <a:pt x="5605918" y="4834320"/>
                  <a:pt x="5469797" y="4789559"/>
                  <a:pt x="5333250" y="4737862"/>
                </a:cubicBezTo>
                <a:cubicBezTo>
                  <a:pt x="5018374" y="4618749"/>
                  <a:pt x="4676802" y="4500296"/>
                  <a:pt x="4354677" y="4623045"/>
                </a:cubicBezTo>
                <a:cubicBezTo>
                  <a:pt x="4093969" y="4722577"/>
                  <a:pt x="3874992" y="4932580"/>
                  <a:pt x="3639124" y="5095915"/>
                </a:cubicBezTo>
                <a:cubicBezTo>
                  <a:pt x="3490411" y="5199039"/>
                  <a:pt x="3351637" y="5318395"/>
                  <a:pt x="3196098" y="5409413"/>
                </a:cubicBezTo>
                <a:cubicBezTo>
                  <a:pt x="2798576" y="5642084"/>
                  <a:pt x="2315054" y="5309217"/>
                  <a:pt x="2216541" y="5005202"/>
                </a:cubicBezTo>
                <a:cubicBezTo>
                  <a:pt x="2172959" y="4870183"/>
                  <a:pt x="2182102" y="4711777"/>
                  <a:pt x="2195718" y="4566594"/>
                </a:cubicBezTo>
                <a:cubicBezTo>
                  <a:pt x="2235161" y="4141667"/>
                  <a:pt x="1842961" y="3903370"/>
                  <a:pt x="1509426" y="3909896"/>
                </a:cubicBezTo>
                <a:cubicBezTo>
                  <a:pt x="539234" y="3931048"/>
                  <a:pt x="29168" y="3302144"/>
                  <a:pt x="354" y="2455296"/>
                </a:cubicBezTo>
                <a:cubicBezTo>
                  <a:pt x="-4549" y="2310187"/>
                  <a:pt x="42804" y="2163767"/>
                  <a:pt x="65932" y="2017226"/>
                </a:cubicBezTo>
                <a:cubicBezTo>
                  <a:pt x="138904" y="1706535"/>
                  <a:pt x="262471" y="1430265"/>
                  <a:pt x="548743" y="1259879"/>
                </a:cubicBezTo>
                <a:cubicBezTo>
                  <a:pt x="731311" y="1151231"/>
                  <a:pt x="929316" y="1141485"/>
                  <a:pt x="1139870" y="1171590"/>
                </a:cubicBezTo>
                <a:cubicBezTo>
                  <a:pt x="1368879" y="1204173"/>
                  <a:pt x="1602397" y="1224911"/>
                  <a:pt x="1832320" y="1214571"/>
                </a:cubicBezTo>
                <a:cubicBezTo>
                  <a:pt x="2045424" y="1204861"/>
                  <a:pt x="2179434" y="1036538"/>
                  <a:pt x="2309408" y="884812"/>
                </a:cubicBezTo>
                <a:cubicBezTo>
                  <a:pt x="2521947" y="636609"/>
                  <a:pt x="2761159" y="495859"/>
                  <a:pt x="3016437" y="478512"/>
                </a:cubicBezTo>
                <a:close/>
                <a:moveTo>
                  <a:pt x="4470143" y="0"/>
                </a:moveTo>
                <a:cubicBezTo>
                  <a:pt x="4685857" y="0"/>
                  <a:pt x="4860728" y="174871"/>
                  <a:pt x="4860728" y="390585"/>
                </a:cubicBezTo>
                <a:cubicBezTo>
                  <a:pt x="4860728" y="606299"/>
                  <a:pt x="4685857" y="781170"/>
                  <a:pt x="4470143" y="781170"/>
                </a:cubicBezTo>
                <a:cubicBezTo>
                  <a:pt x="4254429" y="781170"/>
                  <a:pt x="4079558" y="606299"/>
                  <a:pt x="4079558" y="390585"/>
                </a:cubicBezTo>
                <a:cubicBezTo>
                  <a:pt x="4079558" y="174871"/>
                  <a:pt x="4254429" y="0"/>
                  <a:pt x="447014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406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BD1F7-ACE8-9BB1-34A9-AA4DA2AE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69" y="342251"/>
            <a:ext cx="5486400" cy="1154711"/>
          </a:xfrm>
        </p:spPr>
        <p:txBody>
          <a:bodyPr>
            <a:normAutofit/>
          </a:bodyPr>
          <a:lstStyle/>
          <a:p>
            <a:r>
              <a:rPr lang="en-GB" sz="2800" i="1" dirty="0"/>
              <a:t>Implementation</a:t>
            </a:r>
            <a:endParaRPr lang="en-RO" sz="2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B8A53-FD97-D3EC-D00F-464E1495F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55" y="2049743"/>
            <a:ext cx="6547347" cy="4466006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latin typeface="+mj-lt"/>
              </a:rPr>
              <a:t>Libraries Used:</a:t>
            </a:r>
            <a:endParaRPr lang="en-GB" sz="1800" dirty="0">
              <a:latin typeface="+mj-lt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latin typeface="+mj-lt"/>
              </a:rPr>
              <a:t>Pandas, NumPy, Scikit-learn, </a:t>
            </a:r>
            <a:r>
              <a:rPr lang="en-GB" sz="1800" dirty="0" err="1">
                <a:latin typeface="+mj-lt"/>
              </a:rPr>
              <a:t>Pyswarm</a:t>
            </a:r>
            <a:r>
              <a:rPr lang="en-GB" sz="1800" dirty="0">
                <a:latin typeface="+mj-lt"/>
              </a:rPr>
              <a:t>.</a:t>
            </a: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1800" b="1" dirty="0">
              <a:latin typeface="+mj-lt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latin typeface="+mj-lt"/>
              </a:rPr>
              <a:t>Data:</a:t>
            </a:r>
            <a:endParaRPr lang="en-GB" sz="1800" dirty="0">
              <a:latin typeface="+mj-lt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latin typeface="+mj-lt"/>
              </a:rPr>
              <a:t>Training and test datasets provided by Kaggle.</a:t>
            </a: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1800" b="1" dirty="0">
              <a:latin typeface="+mj-lt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latin typeface="+mj-lt"/>
              </a:rPr>
              <a:t>Key Steps:</a:t>
            </a:r>
            <a:endParaRPr lang="en-GB" sz="1800" dirty="0">
              <a:latin typeface="+mj-lt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latin typeface="+mj-lt"/>
              </a:rPr>
              <a:t>Generating individual model predictions.</a:t>
            </a: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latin typeface="+mj-lt"/>
              </a:rPr>
              <a:t>Creating unoptimized ensemble predictions (mean of individual predictions).</a:t>
            </a: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latin typeface="+mj-lt"/>
              </a:rPr>
              <a:t>Optimizing weights using PSO.</a:t>
            </a:r>
          </a:p>
          <a:p>
            <a:pPr>
              <a:lnSpc>
                <a:spcPct val="100000"/>
              </a:lnSpc>
            </a:pPr>
            <a:endParaRPr lang="en-RO" sz="1400" dirty="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B555ABE3-C4FF-2495-92DC-C089F28546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363" r="22620" b="1"/>
          <a:stretch/>
        </p:blipFill>
        <p:spPr>
          <a:xfrm>
            <a:off x="6990724" y="0"/>
            <a:ext cx="5201276" cy="6646910"/>
          </a:xfrm>
          <a:custGeom>
            <a:avLst/>
            <a:gdLst/>
            <a:ahLst/>
            <a:cxnLst/>
            <a:rect l="l" t="t" r="r" b="b"/>
            <a:pathLst>
              <a:path w="5201276" h="6646910">
                <a:moveTo>
                  <a:pt x="764203" y="685250"/>
                </a:moveTo>
                <a:cubicBezTo>
                  <a:pt x="818649" y="688659"/>
                  <a:pt x="872180" y="700903"/>
                  <a:pt x="922673" y="721515"/>
                </a:cubicBezTo>
                <a:cubicBezTo>
                  <a:pt x="1135698" y="807918"/>
                  <a:pt x="1267587" y="1039231"/>
                  <a:pt x="1237521" y="1273177"/>
                </a:cubicBezTo>
                <a:cubicBezTo>
                  <a:pt x="1193894" y="1615922"/>
                  <a:pt x="852079" y="1820733"/>
                  <a:pt x="542267" y="1690856"/>
                </a:cubicBezTo>
                <a:cubicBezTo>
                  <a:pt x="327228" y="1600813"/>
                  <a:pt x="198127" y="1363456"/>
                  <a:pt x="234703" y="1126951"/>
                </a:cubicBezTo>
                <a:cubicBezTo>
                  <a:pt x="277169" y="852320"/>
                  <a:pt x="512123" y="670215"/>
                  <a:pt x="764203" y="685250"/>
                </a:cubicBezTo>
                <a:close/>
                <a:moveTo>
                  <a:pt x="2784174" y="352577"/>
                </a:moveTo>
                <a:cubicBezTo>
                  <a:pt x="2807825" y="353973"/>
                  <a:pt x="2831088" y="359242"/>
                  <a:pt x="2853064" y="368075"/>
                </a:cubicBezTo>
                <a:cubicBezTo>
                  <a:pt x="2946054" y="405659"/>
                  <a:pt x="3003243" y="506165"/>
                  <a:pt x="2990147" y="608299"/>
                </a:cubicBezTo>
                <a:cubicBezTo>
                  <a:pt x="2971006" y="757470"/>
                  <a:pt x="2822378" y="846585"/>
                  <a:pt x="2687620" y="790095"/>
                </a:cubicBezTo>
                <a:cubicBezTo>
                  <a:pt x="2594010" y="750884"/>
                  <a:pt x="2537829" y="647665"/>
                  <a:pt x="2553792" y="544679"/>
                </a:cubicBezTo>
                <a:cubicBezTo>
                  <a:pt x="2572235" y="425187"/>
                  <a:pt x="2674524" y="345991"/>
                  <a:pt x="2784174" y="352577"/>
                </a:cubicBezTo>
                <a:close/>
                <a:moveTo>
                  <a:pt x="5201276" y="72600"/>
                </a:moveTo>
                <a:lnTo>
                  <a:pt x="5201276" y="6646910"/>
                </a:lnTo>
                <a:lnTo>
                  <a:pt x="2895444" y="6646910"/>
                </a:lnTo>
                <a:lnTo>
                  <a:pt x="2545196" y="6646910"/>
                </a:lnTo>
                <a:lnTo>
                  <a:pt x="2176660" y="6646910"/>
                </a:lnTo>
                <a:lnTo>
                  <a:pt x="1071390" y="6646910"/>
                </a:lnTo>
                <a:lnTo>
                  <a:pt x="1035339" y="6598516"/>
                </a:lnTo>
                <a:cubicBezTo>
                  <a:pt x="830001" y="6260683"/>
                  <a:pt x="1173986" y="5769070"/>
                  <a:pt x="868428" y="5385343"/>
                </a:cubicBezTo>
                <a:cubicBezTo>
                  <a:pt x="677876" y="5146281"/>
                  <a:pt x="475933" y="5253608"/>
                  <a:pt x="262754" y="4965183"/>
                </a:cubicBezTo>
                <a:cubicBezTo>
                  <a:pt x="105136" y="4752005"/>
                  <a:pt x="-25514" y="4556184"/>
                  <a:pt x="38649" y="4272564"/>
                </a:cubicBezTo>
                <a:cubicBezTo>
                  <a:pt x="124509" y="3893242"/>
                  <a:pt x="452762" y="3745236"/>
                  <a:pt x="449354" y="3471378"/>
                </a:cubicBezTo>
                <a:cubicBezTo>
                  <a:pt x="445479" y="3142194"/>
                  <a:pt x="42523" y="3076251"/>
                  <a:pt x="3080" y="2700958"/>
                </a:cubicBezTo>
                <a:cubicBezTo>
                  <a:pt x="-22647" y="2456164"/>
                  <a:pt x="115055" y="2163013"/>
                  <a:pt x="332652" y="2027402"/>
                </a:cubicBezTo>
                <a:cubicBezTo>
                  <a:pt x="733670" y="1777182"/>
                  <a:pt x="1185756" y="2199435"/>
                  <a:pt x="1493242" y="1948439"/>
                </a:cubicBezTo>
                <a:cubicBezTo>
                  <a:pt x="1676897" y="1798492"/>
                  <a:pt x="1706809" y="1492245"/>
                  <a:pt x="1671085" y="1299370"/>
                </a:cubicBezTo>
                <a:cubicBezTo>
                  <a:pt x="1602970" y="932136"/>
                  <a:pt x="1301838" y="872003"/>
                  <a:pt x="1312997" y="592260"/>
                </a:cubicBezTo>
                <a:cubicBezTo>
                  <a:pt x="1321210" y="384349"/>
                  <a:pt x="1497582" y="166056"/>
                  <a:pt x="1715953" y="117624"/>
                </a:cubicBezTo>
                <a:cubicBezTo>
                  <a:pt x="1746484" y="110804"/>
                  <a:pt x="1777667" y="107395"/>
                  <a:pt x="1808943" y="107395"/>
                </a:cubicBezTo>
                <a:cubicBezTo>
                  <a:pt x="2020029" y="107395"/>
                  <a:pt x="2186171" y="262378"/>
                  <a:pt x="2237471" y="310500"/>
                </a:cubicBezTo>
                <a:cubicBezTo>
                  <a:pt x="2480329" y="537317"/>
                  <a:pt x="2288150" y="815280"/>
                  <a:pt x="2485909" y="1155778"/>
                </a:cubicBezTo>
                <a:cubicBezTo>
                  <a:pt x="2516634" y="1206225"/>
                  <a:pt x="2551885" y="1253804"/>
                  <a:pt x="2591220" y="1297896"/>
                </a:cubicBezTo>
                <a:cubicBezTo>
                  <a:pt x="2668711" y="1386005"/>
                  <a:pt x="2813078" y="1370507"/>
                  <a:pt x="2868562" y="1267985"/>
                </a:cubicBezTo>
                <a:cubicBezTo>
                  <a:pt x="2960234" y="1098510"/>
                  <a:pt x="3047877" y="908501"/>
                  <a:pt x="3225565" y="859062"/>
                </a:cubicBezTo>
                <a:cubicBezTo>
                  <a:pt x="3571023" y="762896"/>
                  <a:pt x="3776685" y="1334008"/>
                  <a:pt x="4134696" y="1265738"/>
                </a:cubicBezTo>
                <a:cubicBezTo>
                  <a:pt x="4283325" y="1237377"/>
                  <a:pt x="4369495" y="1115560"/>
                  <a:pt x="4447839" y="964607"/>
                </a:cubicBezTo>
                <a:cubicBezTo>
                  <a:pt x="4469614" y="922528"/>
                  <a:pt x="4490847" y="878203"/>
                  <a:pt x="4512622" y="832871"/>
                </a:cubicBezTo>
                <a:cubicBezTo>
                  <a:pt x="4571477" y="623285"/>
                  <a:pt x="4654776" y="228711"/>
                  <a:pt x="5152490" y="84231"/>
                </a:cubicBezTo>
                <a:close/>
                <a:moveTo>
                  <a:pt x="4034655" y="767"/>
                </a:moveTo>
                <a:cubicBezTo>
                  <a:pt x="4083638" y="3866"/>
                  <a:pt x="4131798" y="14871"/>
                  <a:pt x="4177240" y="33390"/>
                </a:cubicBezTo>
                <a:cubicBezTo>
                  <a:pt x="4368954" y="110882"/>
                  <a:pt x="4487671" y="319025"/>
                  <a:pt x="4460626" y="529879"/>
                </a:cubicBezTo>
                <a:cubicBezTo>
                  <a:pt x="4421028" y="837830"/>
                  <a:pt x="4113774" y="1021795"/>
                  <a:pt x="3834960" y="905558"/>
                </a:cubicBezTo>
                <a:cubicBezTo>
                  <a:pt x="3641231" y="824502"/>
                  <a:pt x="3524994" y="611090"/>
                  <a:pt x="3558160" y="398066"/>
                </a:cubicBezTo>
                <a:cubicBezTo>
                  <a:pt x="3596363" y="150946"/>
                  <a:pt x="3807838" y="-12639"/>
                  <a:pt x="4034655" y="76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161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BE791-1A8E-E0F9-260D-92D5EC8F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34" y="342562"/>
            <a:ext cx="4429999" cy="2967034"/>
          </a:xfrm>
        </p:spPr>
        <p:txBody>
          <a:bodyPr anchor="b">
            <a:normAutofit/>
          </a:bodyPr>
          <a:lstStyle/>
          <a:p>
            <a:r>
              <a:rPr lang="en-GB" sz="2800" i="1" dirty="0"/>
              <a:t>Limitations</a:t>
            </a:r>
            <a:endParaRPr lang="en-RO" sz="2800" i="1" dirty="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82CCD4AB-CC07-C185-37B2-E6DACA230C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94" r="1" b="1"/>
          <a:stretch/>
        </p:blipFill>
        <p:spPr>
          <a:xfrm>
            <a:off x="3174593" y="0"/>
            <a:ext cx="9017407" cy="4366915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6F768-E872-7DE9-F469-2D457CB08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34" y="3955099"/>
            <a:ext cx="10741152" cy="1981200"/>
          </a:xfrm>
        </p:spPr>
        <p:txBody>
          <a:bodyPr>
            <a:normAutofit lnSpcReduction="10000"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1" dirty="0"/>
              <a:t>Model Diversity:</a:t>
            </a:r>
            <a:endParaRPr lang="en-GB" sz="18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dirty="0"/>
              <a:t>Random Forest dominated the ensemble.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1800" b="1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1" dirty="0"/>
              <a:t>Hyperparameter Sensitivity:</a:t>
            </a:r>
            <a:endParaRPr lang="en-GB" sz="18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dirty="0"/>
              <a:t>PSO performance was sensitive to parameters like swarm size and iteration 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39692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2B561-67AF-F9DF-494C-E83E2E15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76" y="420013"/>
            <a:ext cx="2364085" cy="1735755"/>
          </a:xfrm>
        </p:spPr>
        <p:txBody>
          <a:bodyPr>
            <a:normAutofit/>
          </a:bodyPr>
          <a:lstStyle/>
          <a:p>
            <a:r>
              <a:rPr lang="en-GB" sz="2800" i="1"/>
              <a:t>Results</a:t>
            </a:r>
            <a:endParaRPr lang="en-RO" sz="2800" i="1" dirty="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48DF86D7-5417-EBEC-2FF3-3386783093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29" r="15185" b="1"/>
          <a:stretch/>
        </p:blipFill>
        <p:spPr>
          <a:xfrm>
            <a:off x="0" y="0"/>
            <a:ext cx="3954162" cy="3460786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2857-E392-CA27-902F-E89C4D875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2221" y="2575781"/>
            <a:ext cx="5896724" cy="454395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1">
                <a:latin typeface="+mj-lt"/>
              </a:rPr>
              <a:t>Performance Without PSO:</a:t>
            </a:r>
            <a:endParaRPr lang="en-GB" sz="1800">
              <a:latin typeface="+mj-lt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>
                <a:latin typeface="+mj-lt"/>
              </a:rPr>
              <a:t>Kaggle score: </a:t>
            </a:r>
            <a:r>
              <a:rPr lang="en-GB" sz="1800" b="1">
                <a:latin typeface="+mj-lt"/>
              </a:rPr>
              <a:t>0.22084</a:t>
            </a:r>
            <a:endParaRPr lang="en-GB" sz="1800">
              <a:latin typeface="+mj-lt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1800" b="1">
              <a:latin typeface="+mj-lt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1">
                <a:latin typeface="+mj-lt"/>
              </a:rPr>
              <a:t>Performance With PSO:</a:t>
            </a:r>
            <a:endParaRPr lang="en-GB" sz="1800">
              <a:latin typeface="+mj-lt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>
                <a:latin typeface="+mj-lt"/>
              </a:rPr>
              <a:t>Kaggle score: </a:t>
            </a:r>
            <a:r>
              <a:rPr lang="en-GB" sz="1800" b="1">
                <a:latin typeface="+mj-lt"/>
              </a:rPr>
              <a:t>0.14690</a:t>
            </a:r>
            <a:endParaRPr lang="en-GB" sz="1800">
              <a:latin typeface="+mj-lt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1800" b="1">
              <a:latin typeface="+mj-lt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1">
                <a:latin typeface="+mj-lt"/>
              </a:rPr>
              <a:t>Conclusion:</a:t>
            </a:r>
            <a:endParaRPr lang="en-GB" sz="1800">
              <a:latin typeface="+mj-lt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>
                <a:latin typeface="+mj-lt"/>
              </a:rPr>
              <a:t>PSO significantly reduced the error, demonstrating its efficiency in optimizing ensemble models.</a:t>
            </a:r>
          </a:p>
          <a:p>
            <a:pPr>
              <a:lnSpc>
                <a:spcPct val="100000"/>
              </a:lnSpc>
            </a:pPr>
            <a:endParaRPr lang="en-RO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936FE2-83FD-DD8E-24F4-2C9706211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78" y="3691266"/>
            <a:ext cx="4208666" cy="218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14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0A52C2-7EFA-3401-071D-8EA3E6E9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0" y="4049559"/>
            <a:ext cx="5934075" cy="1922496"/>
          </a:xfrm>
        </p:spPr>
        <p:txBody>
          <a:bodyPr anchor="ctr">
            <a:normAutofit/>
          </a:bodyPr>
          <a:lstStyle/>
          <a:p>
            <a:r>
              <a:rPr lang="en-GB" sz="2800" i="1" dirty="0"/>
              <a:t>Conclusions and Future Work</a:t>
            </a:r>
            <a:endParaRPr lang="en-RO" sz="2800" i="1" dirty="0"/>
          </a:p>
        </p:txBody>
      </p:sp>
      <p:pic>
        <p:nvPicPr>
          <p:cNvPr id="6" name="Picture 5" descr="A web of dots connected">
            <a:extLst>
              <a:ext uri="{FF2B5EF4-FFF2-40B4-BE49-F238E27FC236}">
                <a16:creationId xmlns:a16="http://schemas.microsoft.com/office/drawing/2014/main" id="{421FA30C-1171-6441-FF3A-9DDA453B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68" b="11869"/>
          <a:stretch/>
        </p:blipFill>
        <p:spPr>
          <a:xfrm>
            <a:off x="20" y="2"/>
            <a:ext cx="12191980" cy="3163612"/>
          </a:xfrm>
          <a:custGeom>
            <a:avLst/>
            <a:gdLst/>
            <a:ahLst/>
            <a:cxnLst/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6AFAA-45F0-036C-17F1-5C4B0CF16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835" y="3694387"/>
            <a:ext cx="5359054" cy="340342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800" b="1" dirty="0">
                <a:latin typeface="+mj-lt"/>
              </a:rPr>
              <a:t>Conclusions:</a:t>
            </a:r>
            <a:endParaRPr lang="en-GB" sz="1800" dirty="0">
              <a:latin typeface="+mj-lt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latin typeface="+mj-lt"/>
              </a:rPr>
              <a:t>PSO is an effective method for optimizing ensembles in regression tasks.</a:t>
            </a: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GB" sz="1800" b="1" dirty="0">
              <a:latin typeface="+mj-lt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latin typeface="+mj-lt"/>
              </a:rPr>
              <a:t>Future Work:</a:t>
            </a:r>
            <a:endParaRPr lang="en-GB" sz="1800" dirty="0">
              <a:latin typeface="+mj-lt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latin typeface="+mj-lt"/>
              </a:rPr>
              <a:t>Testing other optimization methods (e.g., genetic algorithms).</a:t>
            </a: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latin typeface="+mj-lt"/>
              </a:rPr>
              <a:t>Increasing model diversity by incorporating additional algorithms.</a:t>
            </a:r>
          </a:p>
          <a:p>
            <a:pPr>
              <a:lnSpc>
                <a:spcPct val="100000"/>
              </a:lnSpc>
            </a:pPr>
            <a:endParaRPr lang="en-GB" sz="1100" dirty="0"/>
          </a:p>
          <a:p>
            <a:pPr>
              <a:lnSpc>
                <a:spcPct val="100000"/>
              </a:lnSpc>
            </a:pPr>
            <a:endParaRPr lang="en-RO" sz="1100" dirty="0"/>
          </a:p>
        </p:txBody>
      </p:sp>
    </p:spTree>
    <p:extLst>
      <p:ext uri="{BB962C8B-B14F-4D97-AF65-F5344CB8AC3E}">
        <p14:creationId xmlns:p14="http://schemas.microsoft.com/office/powerpoint/2010/main" val="4085295405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256</Words>
  <Application>Microsoft Macintosh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Posterama</vt:lpstr>
      <vt:lpstr>Times New Roman</vt:lpstr>
      <vt:lpstr>SplashVTI</vt:lpstr>
      <vt:lpstr>Optimizing Predictions for House Prices using Particle Swarm Optimization  </vt:lpstr>
      <vt:lpstr>Context and Motivation</vt:lpstr>
      <vt:lpstr>Methodology - Workflow</vt:lpstr>
      <vt:lpstr>Implementation</vt:lpstr>
      <vt:lpstr>Limitations</vt:lpstr>
      <vt:lpstr>Results</vt:lpstr>
      <vt:lpstr>Conclusions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Predictions for House Prices using Particle Swarm Optimization  </dc:title>
  <dc:creator>eliasmilosi2002@gmail.com</dc:creator>
  <cp:lastModifiedBy>eliasmilosi2002@gmail.com</cp:lastModifiedBy>
  <cp:revision>1</cp:revision>
  <dcterms:created xsi:type="dcterms:W3CDTF">2025-01-14T14:38:38Z</dcterms:created>
  <dcterms:modified xsi:type="dcterms:W3CDTF">2025-01-14T15:17:10Z</dcterms:modified>
</cp:coreProperties>
</file>