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0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1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35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8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4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24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9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4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0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3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8EEF-4D3A-4948-8816-E26C8F59C4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0B0E55-6A98-41D6-A669-4C0D8E4D1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B8BC4-1C83-B5BB-E1C0-FD1014979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öhne"/>
              </a:rPr>
              <a:t>Уравнение Дуффинга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8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7C5D3-0D27-E877-A478-04589E71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1. 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AC28-6ABE-535B-4885-F58B318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algn="l"/>
            <a:r>
              <a:rPr lang="ru-RU" sz="2000" b="0" i="0" dirty="0">
                <a:effectLst/>
                <a:latin typeface="Söhne"/>
              </a:rPr>
              <a:t>Уравнение Дуффинга - это нелинейное дифференциальное уравнение, которое описывает колебательную систему с нелинейной жесткостью и диссипацией. Уравнение Дуффинга имеет следующий вид:</a:t>
            </a:r>
            <a:endParaRPr lang="en-US" sz="2000" b="0" i="0" dirty="0">
              <a:effectLst/>
              <a:latin typeface="Söhne"/>
            </a:endParaRP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/>
            <a:endParaRPr lang="ru-RU" sz="2000" b="0" i="0" dirty="0">
              <a:effectLst/>
              <a:latin typeface="Söhne"/>
            </a:endParaRPr>
          </a:p>
          <a:p>
            <a:pPr algn="l"/>
            <a:r>
              <a:rPr lang="ru-RU" sz="2000" b="0" i="0" dirty="0">
                <a:effectLst/>
                <a:latin typeface="Söhne"/>
              </a:rPr>
              <a:t>где x - перемещение системы от положения равновесия, </a:t>
            </a:r>
            <a:r>
              <a:rPr lang="el-GR" sz="2000" b="0" i="0" dirty="0">
                <a:effectLst/>
                <a:latin typeface="Söhne"/>
              </a:rPr>
              <a:t>δ</a:t>
            </a:r>
            <a:r>
              <a:rPr lang="ru-RU" sz="2000" b="0" i="0" dirty="0">
                <a:effectLst/>
                <a:latin typeface="Söhne"/>
              </a:rPr>
              <a:t>- коэффициент диссипации, </a:t>
            </a:r>
            <a:r>
              <a:rPr lang="el-GR" sz="2000" b="0" i="0" dirty="0">
                <a:effectLst/>
                <a:latin typeface="Söhne"/>
              </a:rPr>
              <a:t>α</a:t>
            </a:r>
            <a:r>
              <a:rPr lang="ru-RU" sz="2000" b="0" i="0" dirty="0">
                <a:effectLst/>
                <a:latin typeface="Söhne"/>
              </a:rPr>
              <a:t>- коэффициент жесткости, </a:t>
            </a:r>
            <a:r>
              <a:rPr lang="el-GR" sz="2000" b="0" i="0" dirty="0">
                <a:effectLst/>
                <a:latin typeface="Söhne"/>
              </a:rPr>
              <a:t>β</a:t>
            </a:r>
            <a:r>
              <a:rPr lang="ru-RU" sz="2000" b="0" i="0" dirty="0">
                <a:effectLst/>
                <a:latin typeface="Söhne"/>
              </a:rPr>
              <a:t>- коэффициент нелинейности, </a:t>
            </a:r>
            <a:r>
              <a:rPr lang="el-GR" sz="2000" b="0" i="0" dirty="0">
                <a:effectLst/>
                <a:latin typeface="Söhne"/>
              </a:rPr>
              <a:t>γ</a:t>
            </a:r>
            <a:r>
              <a:rPr lang="ru-RU" sz="2000" b="0" i="0" dirty="0">
                <a:effectLst/>
                <a:latin typeface="Söhne"/>
              </a:rPr>
              <a:t>- амплитуда внешней силы, </a:t>
            </a:r>
            <a:r>
              <a:rPr lang="el-GR" sz="2000" b="0" i="0" dirty="0">
                <a:effectLst/>
                <a:latin typeface="Söhne"/>
              </a:rPr>
              <a:t>ω</a:t>
            </a:r>
            <a:r>
              <a:rPr lang="ru-RU" sz="2000" b="0" i="0" dirty="0">
                <a:effectLst/>
                <a:latin typeface="Söhne"/>
              </a:rPr>
              <a:t>- частота внешней силы.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170B5E-4EBB-D227-7D6B-A8620C0E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5" y="2811219"/>
            <a:ext cx="5953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08AD8-ED57-3AA9-ECCA-2382E47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2. Анализ уравнения Дуффинга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10832-D801-8748-8012-BCDBDC94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algn="l"/>
            <a:r>
              <a:rPr lang="ru-RU" sz="2000" b="0" i="0" dirty="0">
                <a:effectLst/>
                <a:latin typeface="Söhne"/>
              </a:rPr>
              <a:t>Анализ уравнения Дуффинга позволяет определить основные характеристики колебательной системы, такие как амплитуда, период и фазовый портрет. Для этого необходимо провести численное решение уравнения Дуффинга и построить соответствующие графики.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Ниже приведен пример фазового портрета системы, моделируемой уравнением Дуффинга:</a:t>
            </a:r>
            <a:endParaRPr lang="en-US" sz="2000" b="0" i="0" dirty="0">
              <a:effectLst/>
              <a:latin typeface="Söhne"/>
            </a:endParaRPr>
          </a:p>
          <a:p>
            <a:pPr algn="l"/>
            <a:endParaRPr lang="en-US" sz="2000" dirty="0">
              <a:latin typeface="Söhne"/>
            </a:endParaRP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/>
            <a:endParaRPr lang="en-US" sz="2000" dirty="0">
              <a:latin typeface="Söhne"/>
            </a:endParaRPr>
          </a:p>
          <a:p>
            <a:pPr algn="l"/>
            <a:endParaRPr lang="en-US" sz="2000" dirty="0">
              <a:latin typeface="Söhne"/>
            </a:endParaRP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/>
            <a:r>
              <a:rPr lang="ru-RU" sz="2000" b="0" i="0" dirty="0">
                <a:effectLst/>
                <a:latin typeface="Söhne"/>
              </a:rPr>
              <a:t>На графике изображены траектории движения системы в фазовом пространстве для различных начальных условий. Видно, что для разных начальных условий система может демонстрировать различные типы поведения: периодические, квазипериодические и хаотические колебания.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FCE71-60E9-0725-8901-6B4D85E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59" y="3508899"/>
            <a:ext cx="5551016" cy="16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AA2C5-16AF-A561-5157-22D9FB8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3. Параметры уравнения Дуффинга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7177C-9E51-EDDC-19C7-01B97D3A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32"/>
            <a:ext cx="10515600" cy="5080737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effectLst/>
                <a:latin typeface="Söhne"/>
              </a:rPr>
              <a:t>Различные значения параметров уравнения Дуффинга могут приводить к различным типам поведения системы. Например, увеличение коэффициента жесткости </a:t>
            </a:r>
            <a:r>
              <a:rPr lang="el-GR" sz="2000" b="0" i="0" dirty="0">
                <a:effectLst/>
                <a:latin typeface="Söhne"/>
              </a:rPr>
              <a:t>α </a:t>
            </a:r>
            <a:r>
              <a:rPr lang="ru-RU" sz="2000" b="0" i="0" dirty="0">
                <a:effectLst/>
                <a:latin typeface="Söhne"/>
              </a:rPr>
              <a:t>может привести к появлению новых устойчивых точек равновесия, а увеличение коэффициента нелинейности </a:t>
            </a:r>
            <a:r>
              <a:rPr lang="el-GR" sz="2000" b="0" i="0" dirty="0">
                <a:effectLst/>
                <a:latin typeface="Söhne"/>
              </a:rPr>
              <a:t>β </a:t>
            </a:r>
            <a:r>
              <a:rPr lang="ru-RU" sz="2000" b="0" i="0" dirty="0">
                <a:effectLst/>
                <a:latin typeface="Söhne"/>
              </a:rPr>
              <a:t>может привести к возникновению хаотических колебаний.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Ниже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ru-RU" sz="2000" b="0" i="0" dirty="0">
                <a:effectLst/>
                <a:latin typeface="Söhne"/>
              </a:rPr>
              <a:t>приведены графики зависимости амплитуды и периода колебаний от значения параметра </a:t>
            </a:r>
            <a:r>
              <a:rPr lang="el-GR" sz="2000" b="0" i="0" dirty="0">
                <a:effectLst/>
                <a:latin typeface="Söhne"/>
              </a:rPr>
              <a:t>α </a:t>
            </a:r>
            <a:r>
              <a:rPr lang="ru-RU" sz="2000" b="0" i="0" dirty="0">
                <a:effectLst/>
                <a:latin typeface="Söhne"/>
              </a:rPr>
              <a:t>при фиксированных значениях остальных параметров: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b="0" i="0" dirty="0">
                <a:effectLst/>
                <a:latin typeface="Söhne"/>
              </a:rPr>
              <a:t>На этом графике амплитуда колебаний увеличивается по мере увеличения параметра альфа от нуля, достигает максимального значения, а затем снова уменьшается. Точная форма кривой и положение максимума зависят от конкретных значений других параметров, которые остаются фиксированными</a:t>
            </a:r>
            <a:r>
              <a:rPr lang="ru-RU" sz="1400" b="0" i="0" dirty="0">
                <a:effectLst/>
                <a:latin typeface="Söhne"/>
              </a:rPr>
              <a:t>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C0BA54-D56C-9FA7-CE9A-549ACF39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30" y="3588313"/>
            <a:ext cx="4013710" cy="15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4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AA73F6-7E1B-A09B-450B-FD45EC3B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l"/>
            <a:r>
              <a:rPr lang="ru-RU" sz="2000" b="0" i="0" dirty="0">
                <a:effectLst/>
                <a:latin typeface="Söhne"/>
              </a:rPr>
              <a:t>На этом графике период колебаний также увеличивается по мере того, как параметр альфа увеличивается от нуля, достигает максимального значения, а затем снова уменьшается. Форма кривой и положение максимума зависят от конкретных значений других параметров, которые остаются фиксированными.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Опять же, важно отметить, что конкретная форма и значения этих графиков зависят от конкретных значений других параметров, которые остаются фиксированными. Эти графики являются лишь общими примерами.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9E23F6-DB36-A1CB-01C7-2FB6EB2E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60" y="681037"/>
            <a:ext cx="4095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81E84-BBE8-FACA-183E-7E931770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4. Решение уравнения Дуффинга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6A8FD-BCA1-B003-612A-DE999DB6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20" y="1867626"/>
            <a:ext cx="8596668" cy="3880773"/>
          </a:xfrm>
        </p:spPr>
        <p:txBody>
          <a:bodyPr/>
          <a:lstStyle/>
          <a:p>
            <a:pPr algn="l"/>
            <a:r>
              <a:rPr lang="ru-RU" sz="2000" b="0" i="0" dirty="0">
                <a:effectLst/>
                <a:latin typeface="Söhne"/>
              </a:rPr>
              <a:t>Сравнение Дуффинга может быть решено численно с помощью методов, таких как метод Рунге-Кутта, метод Эйлера и метод Адамса. Однако решение из-за нелинейности уравнения может быть встречено и значительными вычислительными затратами.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Существует также аналитическое решение для уравнения Дуффинга в особых случаях, например, когда оценивается оценка наличия признаков.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9F818-75EB-F84C-4918-D914759B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5. Примеры применения уравнения Дуффинга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54F66-13E8-4B53-7CD8-2A550A77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2000" b="0" i="0" dirty="0">
                <a:effectLst/>
                <a:latin typeface="Söhne"/>
              </a:rPr>
              <a:t>Уравнение Дуффинга находит применение в различных экземплярах, таких как: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Механика: моделирование механических систем, таких как маятники, мембраны, вибрационные системы.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Электроника: моделирование колебаний систем, таких как электрические контуры, электронные колебательные контуры.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Биология: моделирование биологических систем, таких как сердечные ритмы, предстоящая популяция.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61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C8CFD-F0AF-F769-EA01-2919D3C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6. 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A7CDF-EA92-52B3-572A-36F7AAD5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Уравнение Дуффинга является важным для устранения нелинейных колебательных систем в различных проявлениях науки и техники. Анализ поведения системы с помощью уравнения Дуффинга может помочь понять и спрогнозировать сложное поведение системы в различных условиях.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9181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949C5B60EC6F84EBCF5C36AE7F2BCB1" ma:contentTypeVersion="4" ma:contentTypeDescription="Создание документа." ma:contentTypeScope="" ma:versionID="59f51fc4b25ded66f61ae06989e57570">
  <xsd:schema xmlns:xsd="http://www.w3.org/2001/XMLSchema" xmlns:xs="http://www.w3.org/2001/XMLSchema" xmlns:p="http://schemas.microsoft.com/office/2006/metadata/properties" xmlns:ns3="4507f908-097b-40a4-ab9f-cb6b5a5cbf2b" targetNamespace="http://schemas.microsoft.com/office/2006/metadata/properties" ma:root="true" ma:fieldsID="5d18e04d95ce9bf4220cf5e1862bd6ab" ns3:_="">
    <xsd:import namespace="4507f908-097b-40a4-ab9f-cb6b5a5cbf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7f908-097b-40a4-ab9f-cb6b5a5cb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CFE96-C16C-410B-B7CE-D9E3049283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7f908-097b-40a4-ab9f-cb6b5a5cbf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ED63B3-04EA-4C28-B757-7FFE2354CB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3ADA6-AA5D-4E9E-BE9A-A571B30EC4D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507f908-097b-40a4-ab9f-cb6b5a5cbf2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482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Söhne</vt:lpstr>
      <vt:lpstr>Trebuchet MS</vt:lpstr>
      <vt:lpstr>Wingdings 3</vt:lpstr>
      <vt:lpstr>Аспект</vt:lpstr>
      <vt:lpstr>Уравнение Дуффинга</vt:lpstr>
      <vt:lpstr>1. Введение</vt:lpstr>
      <vt:lpstr>2. Анализ уравнения Дуффинга</vt:lpstr>
      <vt:lpstr>3. Параметры уравнения Дуффинга</vt:lpstr>
      <vt:lpstr>Презентация PowerPoint</vt:lpstr>
      <vt:lpstr>4. Решение уравнения Дуффинга</vt:lpstr>
      <vt:lpstr>5. Примеры применения уравнения Дуффинга</vt:lpstr>
      <vt:lpstr>6.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Уравнение Дуффинга</dc:title>
  <dc:creator>Богдан А Самохин</dc:creator>
  <cp:lastModifiedBy>Богдан А Самохин</cp:lastModifiedBy>
  <cp:revision>1</cp:revision>
  <dcterms:created xsi:type="dcterms:W3CDTF">2023-04-17T17:32:36Z</dcterms:created>
  <dcterms:modified xsi:type="dcterms:W3CDTF">2023-04-17T18:05:16Z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0x0101009949C5B60EC6F84EBCF5C36AE7F2BCB1</vt:lpwstr>
  </property>
</Properties>
</file>