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10007B7-D96A-4B52-B2FD-7325A29EB3AD}">
  <a:tblStyle styleId="{D10007B7-D96A-4B52-B2FD-7325A29EB3A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3" Type="http://schemas.openxmlformats.org/officeDocument/2006/relationships/slide" Target="slides/slide7.xml"/><Relationship Id="rId18" Type="http://schemas.openxmlformats.org/officeDocument/2006/relationships/slide" Target="slides/slide12.xml"/><Relationship Id="rId21" Type="http://schemas.openxmlformats.org/officeDocument/2006/relationships/slide" Target="slides/slide15.xml"/><Relationship Id="rId3" Type="http://schemas.openxmlformats.org/officeDocument/2006/relationships/presProps" Target="presProps.xml"/><Relationship Id="rId34" Type="http://schemas.openxmlformats.org/officeDocument/2006/relationships/customXml" Target="../customXml/item3.xml"/><Relationship Id="rId25" Type="http://schemas.openxmlformats.org/officeDocument/2006/relationships/slide" Target="slides/slide19.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33" Type="http://schemas.openxmlformats.org/officeDocument/2006/relationships/customXml" Target="../customXml/item2.xml"/><Relationship Id="rId20" Type="http://schemas.openxmlformats.org/officeDocument/2006/relationships/slide" Target="slides/slide14.xml"/><Relationship Id="rId2" Type="http://schemas.openxmlformats.org/officeDocument/2006/relationships/viewProps" Target="viewProps.xml"/><Relationship Id="rId29" Type="http://schemas.openxmlformats.org/officeDocument/2006/relationships/slide" Target="slides/slide23.xml"/><Relationship Id="rId16" Type="http://schemas.openxmlformats.org/officeDocument/2006/relationships/slide" Target="slides/slide10.xml"/><Relationship Id="rId24" Type="http://schemas.openxmlformats.org/officeDocument/2006/relationships/slide" Target="slides/slide18.xml"/><Relationship Id="rId1" Type="http://schemas.openxmlformats.org/officeDocument/2006/relationships/theme" Target="theme/theme2.xml"/><Relationship Id="rId6" Type="http://schemas.openxmlformats.org/officeDocument/2006/relationships/notesMaster" Target="notesMasters/notesMaster1.xml"/><Relationship Id="rId11" Type="http://schemas.openxmlformats.org/officeDocument/2006/relationships/slide" Target="slides/slide5.xml"/><Relationship Id="rId32" Type="http://schemas.openxmlformats.org/officeDocument/2006/relationships/customXml" Target="../customXml/item1.xml"/><Relationship Id="rId23" Type="http://schemas.openxmlformats.org/officeDocument/2006/relationships/slide" Target="slides/slide17.xml"/><Relationship Id="rId28" Type="http://schemas.openxmlformats.org/officeDocument/2006/relationships/slide" Target="slides/slide22.xml"/><Relationship Id="rId5" Type="http://schemas.openxmlformats.org/officeDocument/2006/relationships/slideMaster" Target="slideMasters/slideMaster1.xml"/><Relationship Id="rId15" Type="http://schemas.openxmlformats.org/officeDocument/2006/relationships/slide" Target="slides/slide9.xml"/><Relationship Id="rId31" Type="http://schemas.openxmlformats.org/officeDocument/2006/relationships/slide" Target="slides/slide25.xml"/><Relationship Id="rId10" Type="http://schemas.openxmlformats.org/officeDocument/2006/relationships/slide" Target="slides/slide4.xml"/><Relationship Id="rId19" Type="http://schemas.openxmlformats.org/officeDocument/2006/relationships/slide" Target="slides/slide13.xml"/><Relationship Id="rId22" Type="http://schemas.openxmlformats.org/officeDocument/2006/relationships/slide" Target="slides/slide16.xml"/><Relationship Id="rId4" Type="http://schemas.openxmlformats.org/officeDocument/2006/relationships/tableStyles" Target="tableStyles.xml"/><Relationship Id="rId9" Type="http://schemas.openxmlformats.org/officeDocument/2006/relationships/slide" Target="slides/slide3.xml"/><Relationship Id="rId27" Type="http://schemas.openxmlformats.org/officeDocument/2006/relationships/slide" Target="slides/slide21.xml"/><Relationship Id="rId30" Type="http://schemas.openxmlformats.org/officeDocument/2006/relationships/slide" Target="slides/slide24.xml"/><Relationship Id="rId14" Type="http://schemas.openxmlformats.org/officeDocument/2006/relationships/slide" Target="slides/slide8.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e71e3f618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e71e3f618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e71e3f618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e71e3f618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e71e3f618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e71e3f618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e71e3f618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e71e3f618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e71e3f618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e71e3f618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b998dd447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b998dd447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e71e3f618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e71e3f618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e7668b14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e7668b14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e71e3f618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de71e3f618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b998dd447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db998dd447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db998dd447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db998dd447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db998dd447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db998dd447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db998dd447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db998dd447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de7668b141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de7668b141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de7668b141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de7668b141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db998dd447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db998dd447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de7668b141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de7668b141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db998dd447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db998dd447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e71e3f61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e71e3f61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b998dd447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b998dd447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e71e3f61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e71e3f61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e71e3f618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e71e3f618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e71e3f618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e71e3f618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e71e3f618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e71e3f618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16.png"/><Relationship Id="rId6" Type="http://schemas.openxmlformats.org/officeDocument/2006/relationships/image" Target="../media/image13.png"/><Relationship Id="rId7" Type="http://schemas.openxmlformats.org/officeDocument/2006/relationships/image" Target="../media/image15.png"/><Relationship Id="rId8"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17.png"/><Relationship Id="rId6" Type="http://schemas.openxmlformats.org/officeDocument/2006/relationships/image" Target="../media/image21.png"/><Relationship Id="rId7" Type="http://schemas.openxmlformats.org/officeDocument/2006/relationships/image" Target="../media/image19.png"/><Relationship Id="rId8"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20.png"/><Relationship Id="rId5" Type="http://schemas.openxmlformats.org/officeDocument/2006/relationships/image" Target="../media/image23.png"/><Relationship Id="rId6"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63500" y="571500"/>
            <a:ext cx="3897325" cy="3897325"/>
          </a:xfrm>
          <a:prstGeom prst="rect">
            <a:avLst/>
          </a:prstGeom>
          <a:noFill/>
          <a:ln>
            <a:noFill/>
          </a:ln>
        </p:spPr>
      </p:pic>
      <p:sp>
        <p:nvSpPr>
          <p:cNvPr id="55" name="Google Shape;55;p13"/>
          <p:cNvSpPr txBox="1"/>
          <p:nvPr/>
        </p:nvSpPr>
        <p:spPr>
          <a:xfrm>
            <a:off x="4333900" y="1158875"/>
            <a:ext cx="4675200" cy="144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ro" sz="4100">
                <a:latin typeface="Times New Roman"/>
                <a:ea typeface="Times New Roman"/>
                <a:cs typeface="Times New Roman"/>
                <a:sym typeface="Times New Roman"/>
              </a:rPr>
              <a:t>Headlamp Leveling System</a:t>
            </a:r>
            <a:endParaRPr b="1" sz="4100">
              <a:latin typeface="Times New Roman"/>
              <a:ea typeface="Times New Roman"/>
              <a:cs typeface="Times New Roman"/>
              <a:sym typeface="Times New Roman"/>
            </a:endParaRPr>
          </a:p>
        </p:txBody>
      </p:sp>
      <p:sp>
        <p:nvSpPr>
          <p:cNvPr id="56" name="Google Shape;56;p13"/>
          <p:cNvSpPr txBox="1"/>
          <p:nvPr/>
        </p:nvSpPr>
        <p:spPr>
          <a:xfrm>
            <a:off x="7667650" y="4040200"/>
            <a:ext cx="1825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a:latin typeface="Times New Roman"/>
                <a:ea typeface="Times New Roman"/>
                <a:cs typeface="Times New Roman"/>
                <a:sym typeface="Times New Roman"/>
              </a:rPr>
              <a:t>Biberia Melisa</a:t>
            </a:r>
            <a:endParaRPr>
              <a:latin typeface="Times New Roman"/>
              <a:ea typeface="Times New Roman"/>
              <a:cs typeface="Times New Roman"/>
              <a:sym typeface="Times New Roman"/>
            </a:endParaRPr>
          </a:p>
          <a:p>
            <a:pPr indent="0" lvl="0" marL="0" rtl="0" algn="l">
              <a:spcBef>
                <a:spcPts val="0"/>
              </a:spcBef>
              <a:spcAft>
                <a:spcPts val="0"/>
              </a:spcAft>
              <a:buNone/>
            </a:pPr>
            <a:r>
              <a:rPr lang="ro">
                <a:latin typeface="Times New Roman"/>
                <a:ea typeface="Times New Roman"/>
                <a:cs typeface="Times New Roman"/>
                <a:sym typeface="Times New Roman"/>
              </a:rPr>
              <a:t>Dima Dragoș</a:t>
            </a:r>
            <a:endParaRPr>
              <a:latin typeface="Times New Roman"/>
              <a:ea typeface="Times New Roman"/>
              <a:cs typeface="Times New Roman"/>
              <a:sym typeface="Times New Roman"/>
            </a:endParaRPr>
          </a:p>
          <a:p>
            <a:pPr indent="0" lvl="0" marL="0" rtl="0" algn="l">
              <a:spcBef>
                <a:spcPts val="0"/>
              </a:spcBef>
              <a:spcAft>
                <a:spcPts val="0"/>
              </a:spcAft>
              <a:buNone/>
            </a:pPr>
            <a:r>
              <a:rPr lang="ro">
                <a:latin typeface="Times New Roman"/>
                <a:ea typeface="Times New Roman"/>
                <a:cs typeface="Times New Roman"/>
                <a:sym typeface="Times New Roman"/>
              </a:rPr>
              <a:t>Sfrangeu Bogdan</a:t>
            </a:r>
            <a:endParaRPr>
              <a:latin typeface="Times New Roman"/>
              <a:ea typeface="Times New Roman"/>
              <a:cs typeface="Times New Roman"/>
              <a:sym typeface="Times New Roman"/>
            </a:endParaRPr>
          </a:p>
          <a:p>
            <a:pPr indent="0" lvl="0" marL="0" rtl="0" algn="l">
              <a:spcBef>
                <a:spcPts val="0"/>
              </a:spcBef>
              <a:spcAft>
                <a:spcPts val="0"/>
              </a:spcAft>
              <a:buNone/>
            </a:pPr>
            <a:r>
              <a:rPr lang="ro">
                <a:latin typeface="Times New Roman"/>
                <a:ea typeface="Times New Roman"/>
                <a:cs typeface="Times New Roman"/>
                <a:sym typeface="Times New Roman"/>
              </a:rPr>
              <a:t>Remetea Dragoș</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2"/>
          <p:cNvPicPr preferRelativeResize="0"/>
          <p:nvPr/>
        </p:nvPicPr>
        <p:blipFill>
          <a:blip r:embed="rId3">
            <a:alphaModFix/>
          </a:blip>
          <a:stretch>
            <a:fillRect/>
          </a:stretch>
        </p:blipFill>
        <p:spPr>
          <a:xfrm>
            <a:off x="0" y="0"/>
            <a:ext cx="1087000" cy="1087000"/>
          </a:xfrm>
          <a:prstGeom prst="rect">
            <a:avLst/>
          </a:prstGeom>
          <a:noFill/>
          <a:ln>
            <a:noFill/>
          </a:ln>
        </p:spPr>
      </p:pic>
      <p:cxnSp>
        <p:nvCxnSpPr>
          <p:cNvPr id="133" name="Google Shape;133;p22"/>
          <p:cNvCxnSpPr/>
          <p:nvPr/>
        </p:nvCxnSpPr>
        <p:spPr>
          <a:xfrm>
            <a:off x="1262075" y="889025"/>
            <a:ext cx="7810500" cy="0"/>
          </a:xfrm>
          <a:prstGeom prst="straightConnector1">
            <a:avLst/>
          </a:prstGeom>
          <a:noFill/>
          <a:ln cap="flat" cmpd="sng" w="9525">
            <a:solidFill>
              <a:schemeClr val="dk2"/>
            </a:solidFill>
            <a:prstDash val="solid"/>
            <a:round/>
            <a:headEnd len="med" w="med" type="none"/>
            <a:tailEnd len="med" w="med" type="none"/>
          </a:ln>
        </p:spPr>
      </p:cxnSp>
      <p:sp>
        <p:nvSpPr>
          <p:cNvPr id="134" name="Google Shape;134;p22"/>
          <p:cNvSpPr txBox="1"/>
          <p:nvPr/>
        </p:nvSpPr>
        <p:spPr>
          <a:xfrm>
            <a:off x="1262075" y="457925"/>
            <a:ext cx="7881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o" sz="1600">
                <a:latin typeface="Times New Roman"/>
                <a:ea typeface="Times New Roman"/>
                <a:cs typeface="Times New Roman"/>
                <a:sym typeface="Times New Roman"/>
              </a:rPr>
              <a:t>MATLAB &amp; SIMULINK</a:t>
            </a:r>
            <a:endParaRPr b="1" sz="1600">
              <a:latin typeface="Times New Roman"/>
              <a:ea typeface="Times New Roman"/>
              <a:cs typeface="Times New Roman"/>
              <a:sym typeface="Times New Roman"/>
            </a:endParaRPr>
          </a:p>
        </p:txBody>
      </p:sp>
      <p:sp>
        <p:nvSpPr>
          <p:cNvPr id="135" name="Google Shape;135;p22"/>
          <p:cNvSpPr txBox="1"/>
          <p:nvPr/>
        </p:nvSpPr>
        <p:spPr>
          <a:xfrm>
            <a:off x="1097400" y="1087000"/>
            <a:ext cx="6949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a:solidFill>
                  <a:schemeClr val="dk1"/>
                </a:solidFill>
              </a:rPr>
              <a:t>Ungiul luminii farurilor cu solul: după cum se vede din grafic, când vehicolul frânează unghiul crește, iar când vehicolul accelerează unghiul luminii farurilor scade.</a:t>
            </a:r>
            <a:endParaRPr>
              <a:solidFill>
                <a:schemeClr val="dk1"/>
              </a:solidFill>
            </a:endParaRPr>
          </a:p>
          <a:p>
            <a:pPr indent="0" lvl="0" marL="0" rtl="0" algn="l">
              <a:spcBef>
                <a:spcPts val="0"/>
              </a:spcBef>
              <a:spcAft>
                <a:spcPts val="0"/>
              </a:spcAft>
              <a:buNone/>
            </a:pPr>
            <a:r>
              <a:t/>
            </a:r>
            <a:endParaRPr>
              <a:solidFill>
                <a:schemeClr val="dk1"/>
              </a:solidFill>
            </a:endParaRPr>
          </a:p>
        </p:txBody>
      </p:sp>
      <p:pic>
        <p:nvPicPr>
          <p:cNvPr id="136" name="Google Shape;136;p22"/>
          <p:cNvPicPr preferRelativeResize="0"/>
          <p:nvPr/>
        </p:nvPicPr>
        <p:blipFill>
          <a:blip r:embed="rId4">
            <a:alphaModFix/>
          </a:blip>
          <a:stretch>
            <a:fillRect/>
          </a:stretch>
        </p:blipFill>
        <p:spPr>
          <a:xfrm>
            <a:off x="882000" y="1694200"/>
            <a:ext cx="7380000" cy="3309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3"/>
          <p:cNvPicPr preferRelativeResize="0"/>
          <p:nvPr/>
        </p:nvPicPr>
        <p:blipFill>
          <a:blip r:embed="rId3">
            <a:alphaModFix/>
          </a:blip>
          <a:stretch>
            <a:fillRect/>
          </a:stretch>
        </p:blipFill>
        <p:spPr>
          <a:xfrm>
            <a:off x="0" y="0"/>
            <a:ext cx="1087000" cy="1087000"/>
          </a:xfrm>
          <a:prstGeom prst="rect">
            <a:avLst/>
          </a:prstGeom>
          <a:noFill/>
          <a:ln>
            <a:noFill/>
          </a:ln>
        </p:spPr>
      </p:pic>
      <p:cxnSp>
        <p:nvCxnSpPr>
          <p:cNvPr id="142" name="Google Shape;142;p23"/>
          <p:cNvCxnSpPr/>
          <p:nvPr/>
        </p:nvCxnSpPr>
        <p:spPr>
          <a:xfrm>
            <a:off x="1262075" y="889025"/>
            <a:ext cx="7810500" cy="0"/>
          </a:xfrm>
          <a:prstGeom prst="straightConnector1">
            <a:avLst/>
          </a:prstGeom>
          <a:noFill/>
          <a:ln cap="flat" cmpd="sng" w="9525">
            <a:solidFill>
              <a:schemeClr val="dk2"/>
            </a:solidFill>
            <a:prstDash val="solid"/>
            <a:round/>
            <a:headEnd len="med" w="med" type="none"/>
            <a:tailEnd len="med" w="med" type="none"/>
          </a:ln>
        </p:spPr>
      </p:cxnSp>
      <p:sp>
        <p:nvSpPr>
          <p:cNvPr id="143" name="Google Shape;143;p23"/>
          <p:cNvSpPr txBox="1"/>
          <p:nvPr/>
        </p:nvSpPr>
        <p:spPr>
          <a:xfrm>
            <a:off x="1262075" y="457925"/>
            <a:ext cx="7881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o" sz="1600">
                <a:latin typeface="Times New Roman"/>
                <a:ea typeface="Times New Roman"/>
                <a:cs typeface="Times New Roman"/>
                <a:sym typeface="Times New Roman"/>
              </a:rPr>
              <a:t>MATLAB &amp; SIMULINK</a:t>
            </a:r>
            <a:endParaRPr b="1" sz="1600">
              <a:latin typeface="Times New Roman"/>
              <a:ea typeface="Times New Roman"/>
              <a:cs typeface="Times New Roman"/>
              <a:sym typeface="Times New Roman"/>
            </a:endParaRPr>
          </a:p>
        </p:txBody>
      </p:sp>
      <p:sp>
        <p:nvSpPr>
          <p:cNvPr id="144" name="Google Shape;144;p23"/>
          <p:cNvSpPr txBox="1"/>
          <p:nvPr/>
        </p:nvSpPr>
        <p:spPr>
          <a:xfrm>
            <a:off x="1097400" y="934138"/>
            <a:ext cx="6949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a:solidFill>
                  <a:schemeClr val="dk1"/>
                </a:solidFill>
              </a:rPr>
              <a:t>Partea de reglare automată, după cum se observă și din grafic, sistemul reușește să regleze unghiul farurilor într-un timp foarte scurt, în grafic avem ca mărime de ieșire distanța care e determinat în funcție de unghiul luminii farurilor. </a:t>
            </a:r>
            <a:endParaRPr/>
          </a:p>
        </p:txBody>
      </p:sp>
      <p:pic>
        <p:nvPicPr>
          <p:cNvPr id="145" name="Google Shape;145;p23"/>
          <p:cNvPicPr preferRelativeResize="0"/>
          <p:nvPr/>
        </p:nvPicPr>
        <p:blipFill>
          <a:blip r:embed="rId4">
            <a:alphaModFix/>
          </a:blip>
          <a:stretch>
            <a:fillRect/>
          </a:stretch>
        </p:blipFill>
        <p:spPr>
          <a:xfrm>
            <a:off x="870175" y="1765439"/>
            <a:ext cx="7403674" cy="328923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4"/>
          <p:cNvPicPr preferRelativeResize="0"/>
          <p:nvPr/>
        </p:nvPicPr>
        <p:blipFill>
          <a:blip r:embed="rId3">
            <a:alphaModFix/>
          </a:blip>
          <a:stretch>
            <a:fillRect/>
          </a:stretch>
        </p:blipFill>
        <p:spPr>
          <a:xfrm>
            <a:off x="0" y="0"/>
            <a:ext cx="1087000" cy="1087000"/>
          </a:xfrm>
          <a:prstGeom prst="rect">
            <a:avLst/>
          </a:prstGeom>
          <a:noFill/>
          <a:ln>
            <a:noFill/>
          </a:ln>
        </p:spPr>
      </p:pic>
      <p:cxnSp>
        <p:nvCxnSpPr>
          <p:cNvPr id="151" name="Google Shape;151;p24"/>
          <p:cNvCxnSpPr/>
          <p:nvPr/>
        </p:nvCxnSpPr>
        <p:spPr>
          <a:xfrm>
            <a:off x="1262075" y="889025"/>
            <a:ext cx="7810500" cy="0"/>
          </a:xfrm>
          <a:prstGeom prst="straightConnector1">
            <a:avLst/>
          </a:prstGeom>
          <a:noFill/>
          <a:ln cap="flat" cmpd="sng" w="9525">
            <a:solidFill>
              <a:schemeClr val="dk2"/>
            </a:solidFill>
            <a:prstDash val="solid"/>
            <a:round/>
            <a:headEnd len="med" w="med" type="none"/>
            <a:tailEnd len="med" w="med" type="none"/>
          </a:ln>
        </p:spPr>
      </p:cxnSp>
      <p:sp>
        <p:nvSpPr>
          <p:cNvPr id="152" name="Google Shape;152;p24"/>
          <p:cNvSpPr txBox="1"/>
          <p:nvPr/>
        </p:nvSpPr>
        <p:spPr>
          <a:xfrm>
            <a:off x="1262075" y="457925"/>
            <a:ext cx="7881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o" sz="1600">
                <a:latin typeface="Times New Roman"/>
                <a:ea typeface="Times New Roman"/>
                <a:cs typeface="Times New Roman"/>
                <a:sym typeface="Times New Roman"/>
              </a:rPr>
              <a:t>System Testing</a:t>
            </a:r>
            <a:endParaRPr b="1" sz="1600">
              <a:latin typeface="Times New Roman"/>
              <a:ea typeface="Times New Roman"/>
              <a:cs typeface="Times New Roman"/>
              <a:sym typeface="Times New Roman"/>
            </a:endParaRPr>
          </a:p>
        </p:txBody>
      </p:sp>
      <p:sp>
        <p:nvSpPr>
          <p:cNvPr id="153" name="Google Shape;153;p24"/>
          <p:cNvSpPr txBox="1"/>
          <p:nvPr/>
        </p:nvSpPr>
        <p:spPr>
          <a:xfrm>
            <a:off x="1262075" y="1369325"/>
            <a:ext cx="6927600" cy="281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a:solidFill>
                  <a:schemeClr val="dk1"/>
                </a:solidFill>
              </a:rPr>
              <a:t>Actuator/Stepper Motor Testing[Headlight Angle &amp; Speed Testing]</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ro">
                <a:solidFill>
                  <a:schemeClr val="dk1"/>
                </a:solidFill>
              </a:rPr>
              <a:t>Tip test: [Functional + Non-Functional + Structural] Testing</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ro">
                <a:solidFill>
                  <a:schemeClr val="dk1"/>
                </a:solidFill>
              </a:rPr>
              <a:t>De ce: verificarea și optimizarea modului de funcționare a actuatorului</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ro">
                <a:solidFill>
                  <a:schemeClr val="dk1"/>
                </a:solidFill>
              </a:rPr>
              <a:t>Situație în care se poate ajunge în realitate: înclinația mașinii fiind perturbată, actuatorul poate să nu „dirijează” corect farurile, lumina acestora provocând discomfort vizual conducatorilor auto din sensul opus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ro">
                <a:solidFill>
                  <a:schemeClr val="dk1"/>
                </a:solidFill>
              </a:rPr>
              <a:t>Cum ar trebuii sa reacționeze functionalitatea: când actuatorul primește o comandă de la unitatea de control, acesta trebuie să direcționeze farurile pe poziția corecta conform unghiului determinat</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5"/>
          <p:cNvPicPr preferRelativeResize="0"/>
          <p:nvPr/>
        </p:nvPicPr>
        <p:blipFill>
          <a:blip r:embed="rId3">
            <a:alphaModFix/>
          </a:blip>
          <a:stretch>
            <a:fillRect/>
          </a:stretch>
        </p:blipFill>
        <p:spPr>
          <a:xfrm>
            <a:off x="0" y="0"/>
            <a:ext cx="1087000" cy="1087000"/>
          </a:xfrm>
          <a:prstGeom prst="rect">
            <a:avLst/>
          </a:prstGeom>
          <a:noFill/>
          <a:ln>
            <a:noFill/>
          </a:ln>
        </p:spPr>
      </p:pic>
      <p:cxnSp>
        <p:nvCxnSpPr>
          <p:cNvPr id="159" name="Google Shape;159;p25"/>
          <p:cNvCxnSpPr/>
          <p:nvPr/>
        </p:nvCxnSpPr>
        <p:spPr>
          <a:xfrm>
            <a:off x="1262075" y="889025"/>
            <a:ext cx="7810500" cy="0"/>
          </a:xfrm>
          <a:prstGeom prst="straightConnector1">
            <a:avLst/>
          </a:prstGeom>
          <a:noFill/>
          <a:ln cap="flat" cmpd="sng" w="9525">
            <a:solidFill>
              <a:schemeClr val="dk2"/>
            </a:solidFill>
            <a:prstDash val="solid"/>
            <a:round/>
            <a:headEnd len="med" w="med" type="none"/>
            <a:tailEnd len="med" w="med" type="none"/>
          </a:ln>
        </p:spPr>
      </p:cxnSp>
      <p:sp>
        <p:nvSpPr>
          <p:cNvPr id="160" name="Google Shape;160;p25"/>
          <p:cNvSpPr txBox="1"/>
          <p:nvPr/>
        </p:nvSpPr>
        <p:spPr>
          <a:xfrm>
            <a:off x="1262075" y="457925"/>
            <a:ext cx="7881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o" sz="1600">
                <a:latin typeface="Times New Roman"/>
                <a:ea typeface="Times New Roman"/>
                <a:cs typeface="Times New Roman"/>
                <a:sym typeface="Times New Roman"/>
              </a:rPr>
              <a:t>System Testing</a:t>
            </a:r>
            <a:endParaRPr b="1" sz="1600">
              <a:latin typeface="Times New Roman"/>
              <a:ea typeface="Times New Roman"/>
              <a:cs typeface="Times New Roman"/>
              <a:sym typeface="Times New Roman"/>
            </a:endParaRPr>
          </a:p>
        </p:txBody>
      </p:sp>
      <p:sp>
        <p:nvSpPr>
          <p:cNvPr id="161" name="Google Shape;161;p25"/>
          <p:cNvSpPr txBox="1"/>
          <p:nvPr/>
        </p:nvSpPr>
        <p:spPr>
          <a:xfrm>
            <a:off x="1262075" y="1390200"/>
            <a:ext cx="6927600" cy="302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a:solidFill>
                  <a:schemeClr val="dk1"/>
                </a:solidFill>
              </a:rPr>
              <a:t>Level Sensors Testing[Load &amp; Road Bump Testing]</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lnSpc>
                <a:spcPct val="115000"/>
              </a:lnSpc>
              <a:spcBef>
                <a:spcPts val="0"/>
              </a:spcBef>
              <a:spcAft>
                <a:spcPts val="0"/>
              </a:spcAft>
              <a:buSzPts val="1400"/>
              <a:buChar char="●"/>
            </a:pPr>
            <a:r>
              <a:rPr lang="ro"/>
              <a:t>Tip Test: [Functional] Testing</a:t>
            </a:r>
            <a:endParaRPr/>
          </a:p>
          <a:p>
            <a:pPr indent="-317500" lvl="0" marL="457200" rtl="0" algn="l">
              <a:lnSpc>
                <a:spcPct val="115000"/>
              </a:lnSpc>
              <a:spcBef>
                <a:spcPts val="0"/>
              </a:spcBef>
              <a:spcAft>
                <a:spcPts val="0"/>
              </a:spcAft>
              <a:buSzPts val="1400"/>
              <a:buChar char="●"/>
            </a:pPr>
            <a:r>
              <a:rPr lang="ro"/>
              <a:t>De ce: verificarea și optimizarea funcționalității senzorului</a:t>
            </a:r>
            <a:endParaRPr/>
          </a:p>
          <a:p>
            <a:pPr indent="-317500" lvl="0" marL="457200" rtl="0" algn="l">
              <a:lnSpc>
                <a:spcPct val="115000"/>
              </a:lnSpc>
              <a:spcBef>
                <a:spcPts val="0"/>
              </a:spcBef>
              <a:spcAft>
                <a:spcPts val="0"/>
              </a:spcAft>
              <a:buSzPts val="1400"/>
              <a:buChar char="●"/>
            </a:pPr>
            <a:r>
              <a:rPr lang="ro"/>
              <a:t>Situație în care se poate ajunge în realitate: </a:t>
            </a:r>
            <a:r>
              <a:rPr lang="ro">
                <a:solidFill>
                  <a:schemeClr val="dk1"/>
                </a:solidFill>
              </a:rPr>
              <a:t>înclinația mașinii fiind perturbată,</a:t>
            </a:r>
            <a:r>
              <a:rPr lang="ro"/>
              <a:t> senzorul de nivel poate să nu transmită date către unitatea de control sau transmite date eronate, acesta poate rezulta în dirijarea incorectă a farurilor rezultând în posibile accidente</a:t>
            </a:r>
            <a:endParaRPr/>
          </a:p>
          <a:p>
            <a:pPr indent="-317500" lvl="0" marL="457200" rtl="0" algn="l">
              <a:lnSpc>
                <a:spcPct val="115000"/>
              </a:lnSpc>
              <a:spcBef>
                <a:spcPts val="0"/>
              </a:spcBef>
              <a:spcAft>
                <a:spcPts val="0"/>
              </a:spcAft>
              <a:buSzPts val="1400"/>
              <a:buChar char="●"/>
            </a:pPr>
            <a:r>
              <a:rPr lang="ro"/>
              <a:t>Cum ar trebuii să funcționeze funcționalitatea: la detectarea unei schimbări de nivel senzorul trebuie să transmită către unitatea de control datele măsurate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6"/>
          <p:cNvPicPr preferRelativeResize="0"/>
          <p:nvPr/>
        </p:nvPicPr>
        <p:blipFill>
          <a:blip r:embed="rId3">
            <a:alphaModFix/>
          </a:blip>
          <a:stretch>
            <a:fillRect/>
          </a:stretch>
        </p:blipFill>
        <p:spPr>
          <a:xfrm>
            <a:off x="0" y="0"/>
            <a:ext cx="1087000" cy="1087000"/>
          </a:xfrm>
          <a:prstGeom prst="rect">
            <a:avLst/>
          </a:prstGeom>
          <a:noFill/>
          <a:ln>
            <a:noFill/>
          </a:ln>
        </p:spPr>
      </p:pic>
      <p:cxnSp>
        <p:nvCxnSpPr>
          <p:cNvPr id="167" name="Google Shape;167;p26"/>
          <p:cNvCxnSpPr/>
          <p:nvPr/>
        </p:nvCxnSpPr>
        <p:spPr>
          <a:xfrm>
            <a:off x="1262075" y="889025"/>
            <a:ext cx="7810500" cy="0"/>
          </a:xfrm>
          <a:prstGeom prst="straightConnector1">
            <a:avLst/>
          </a:prstGeom>
          <a:noFill/>
          <a:ln cap="flat" cmpd="sng" w="9525">
            <a:solidFill>
              <a:schemeClr val="dk2"/>
            </a:solidFill>
            <a:prstDash val="solid"/>
            <a:round/>
            <a:headEnd len="med" w="med" type="none"/>
            <a:tailEnd len="med" w="med" type="none"/>
          </a:ln>
        </p:spPr>
      </p:cxnSp>
      <p:sp>
        <p:nvSpPr>
          <p:cNvPr id="168" name="Google Shape;168;p26"/>
          <p:cNvSpPr txBox="1"/>
          <p:nvPr/>
        </p:nvSpPr>
        <p:spPr>
          <a:xfrm>
            <a:off x="1262075" y="457925"/>
            <a:ext cx="7881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o" sz="1600">
                <a:latin typeface="Times New Roman"/>
                <a:ea typeface="Times New Roman"/>
                <a:cs typeface="Times New Roman"/>
                <a:sym typeface="Times New Roman"/>
              </a:rPr>
              <a:t>System Testing</a:t>
            </a:r>
            <a:endParaRPr b="1" sz="1600">
              <a:latin typeface="Times New Roman"/>
              <a:ea typeface="Times New Roman"/>
              <a:cs typeface="Times New Roman"/>
              <a:sym typeface="Times New Roman"/>
            </a:endParaRPr>
          </a:p>
        </p:txBody>
      </p:sp>
      <p:sp>
        <p:nvSpPr>
          <p:cNvPr id="169" name="Google Shape;169;p26"/>
          <p:cNvSpPr txBox="1"/>
          <p:nvPr/>
        </p:nvSpPr>
        <p:spPr>
          <a:xfrm>
            <a:off x="1262075" y="1411325"/>
            <a:ext cx="6927600" cy="302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a:t>RPM Sensor Testing[Acceleration &amp; Braking Testing]</a:t>
            </a:r>
            <a:endParaRPr/>
          </a:p>
          <a:p>
            <a:pPr indent="0" lvl="0" marL="0" rtl="0" algn="l">
              <a:spcBef>
                <a:spcPts val="0"/>
              </a:spcBef>
              <a:spcAft>
                <a:spcPts val="0"/>
              </a:spcAft>
              <a:buClr>
                <a:schemeClr val="dk1"/>
              </a:buClr>
              <a:buSzPts val="1100"/>
              <a:buFont typeface="Arial"/>
              <a:buNone/>
            </a:pPr>
            <a:r>
              <a:t/>
            </a:r>
            <a:endParaRPr/>
          </a:p>
          <a:p>
            <a:pPr indent="-317500" lvl="0" marL="457200" rtl="0" algn="l">
              <a:lnSpc>
                <a:spcPct val="115000"/>
              </a:lnSpc>
              <a:spcBef>
                <a:spcPts val="0"/>
              </a:spcBef>
              <a:spcAft>
                <a:spcPts val="0"/>
              </a:spcAft>
              <a:buSzPts val="1400"/>
              <a:buChar char="●"/>
            </a:pPr>
            <a:r>
              <a:rPr lang="ro"/>
              <a:t>Tip Test: [Functional] Testing</a:t>
            </a:r>
            <a:endParaRPr/>
          </a:p>
          <a:p>
            <a:pPr indent="-317500" lvl="0" marL="457200" rtl="0" algn="l">
              <a:lnSpc>
                <a:spcPct val="115000"/>
              </a:lnSpc>
              <a:spcBef>
                <a:spcPts val="0"/>
              </a:spcBef>
              <a:spcAft>
                <a:spcPts val="0"/>
              </a:spcAft>
              <a:buSzPts val="1400"/>
              <a:buChar char="●"/>
            </a:pPr>
            <a:r>
              <a:rPr lang="ro"/>
              <a:t>De ce: verificarea și optimizarea funcționalității senzorului</a:t>
            </a:r>
            <a:endParaRPr/>
          </a:p>
          <a:p>
            <a:pPr indent="-317500" lvl="0" marL="457200" rtl="0" algn="l">
              <a:lnSpc>
                <a:spcPct val="115000"/>
              </a:lnSpc>
              <a:spcBef>
                <a:spcPts val="0"/>
              </a:spcBef>
              <a:spcAft>
                <a:spcPts val="0"/>
              </a:spcAft>
              <a:buSzPts val="1400"/>
              <a:buChar char="●"/>
            </a:pPr>
            <a:r>
              <a:rPr lang="ro"/>
              <a:t>Situație în care se poate ajunge în realitate: la accelerare sau frânare senzorul RPM poate să transmită date eronate către unitatea de control rezultând în dirijarea incorectă a luminii farului</a:t>
            </a:r>
            <a:endParaRPr/>
          </a:p>
          <a:p>
            <a:pPr indent="-317500" lvl="0" marL="457200" rtl="0" algn="l">
              <a:lnSpc>
                <a:spcPct val="115000"/>
              </a:lnSpc>
              <a:spcBef>
                <a:spcPts val="0"/>
              </a:spcBef>
              <a:spcAft>
                <a:spcPts val="0"/>
              </a:spcAft>
              <a:buSzPts val="1400"/>
              <a:buChar char="●"/>
            </a:pPr>
            <a:r>
              <a:rPr lang="ro"/>
              <a:t>Cum ar trebuii să funcționeze funcționalitatea: senzorul trebuie să transmită constant către unitatea de control datele măsurate, iar în caz de accelerare sau frânare, sistemul va fi atenționat de schimbarea de nivel a autovehicolului</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7"/>
          <p:cNvPicPr preferRelativeResize="0"/>
          <p:nvPr/>
        </p:nvPicPr>
        <p:blipFill>
          <a:blip r:embed="rId3">
            <a:alphaModFix/>
          </a:blip>
          <a:stretch>
            <a:fillRect/>
          </a:stretch>
        </p:blipFill>
        <p:spPr>
          <a:xfrm>
            <a:off x="0" y="0"/>
            <a:ext cx="1087000" cy="1087000"/>
          </a:xfrm>
          <a:prstGeom prst="rect">
            <a:avLst/>
          </a:prstGeom>
          <a:noFill/>
          <a:ln>
            <a:noFill/>
          </a:ln>
        </p:spPr>
      </p:pic>
      <p:cxnSp>
        <p:nvCxnSpPr>
          <p:cNvPr id="175" name="Google Shape;175;p27"/>
          <p:cNvCxnSpPr/>
          <p:nvPr/>
        </p:nvCxnSpPr>
        <p:spPr>
          <a:xfrm>
            <a:off x="1262075" y="889025"/>
            <a:ext cx="7810500" cy="0"/>
          </a:xfrm>
          <a:prstGeom prst="straightConnector1">
            <a:avLst/>
          </a:prstGeom>
          <a:noFill/>
          <a:ln cap="flat" cmpd="sng" w="9525">
            <a:solidFill>
              <a:schemeClr val="dk2"/>
            </a:solidFill>
            <a:prstDash val="solid"/>
            <a:round/>
            <a:headEnd len="med" w="med" type="none"/>
            <a:tailEnd len="med" w="med" type="none"/>
          </a:ln>
        </p:spPr>
      </p:cxnSp>
      <p:sp>
        <p:nvSpPr>
          <p:cNvPr id="176" name="Google Shape;176;p27"/>
          <p:cNvSpPr txBox="1"/>
          <p:nvPr/>
        </p:nvSpPr>
        <p:spPr>
          <a:xfrm>
            <a:off x="1262075" y="457925"/>
            <a:ext cx="7881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o" sz="1600">
                <a:solidFill>
                  <a:schemeClr val="dk1"/>
                </a:solidFill>
                <a:latin typeface="Times New Roman"/>
                <a:ea typeface="Times New Roman"/>
                <a:cs typeface="Times New Roman"/>
                <a:sym typeface="Times New Roman"/>
              </a:rPr>
              <a:t>System Testing</a:t>
            </a:r>
            <a:endParaRPr b="1" sz="1600">
              <a:latin typeface="Times New Roman"/>
              <a:ea typeface="Times New Roman"/>
              <a:cs typeface="Times New Roman"/>
              <a:sym typeface="Times New Roman"/>
            </a:endParaRPr>
          </a:p>
        </p:txBody>
      </p:sp>
      <p:sp>
        <p:nvSpPr>
          <p:cNvPr id="177" name="Google Shape;177;p27"/>
          <p:cNvSpPr txBox="1"/>
          <p:nvPr/>
        </p:nvSpPr>
        <p:spPr>
          <a:xfrm>
            <a:off x="1308675" y="1410150"/>
            <a:ext cx="6685500" cy="3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a:t>Control Unit Testing[Data Acquisition &amp; Processing Testing]</a:t>
            </a:r>
            <a:endParaRPr/>
          </a:p>
          <a:p>
            <a:pPr indent="0" lvl="0" marL="0" rtl="0" algn="l">
              <a:spcBef>
                <a:spcPts val="0"/>
              </a:spcBef>
              <a:spcAft>
                <a:spcPts val="0"/>
              </a:spcAft>
              <a:buClr>
                <a:schemeClr val="dk1"/>
              </a:buClr>
              <a:buSzPts val="1100"/>
              <a:buFont typeface="Arial"/>
              <a:buNone/>
            </a:pPr>
            <a:r>
              <a:t/>
            </a:r>
            <a:endParaRPr/>
          </a:p>
          <a:p>
            <a:pPr indent="-317500" lvl="0" marL="457200" rtl="0" algn="l">
              <a:lnSpc>
                <a:spcPct val="115000"/>
              </a:lnSpc>
              <a:spcBef>
                <a:spcPts val="0"/>
              </a:spcBef>
              <a:spcAft>
                <a:spcPts val="0"/>
              </a:spcAft>
              <a:buSzPts val="1400"/>
              <a:buChar char="●"/>
            </a:pPr>
            <a:r>
              <a:rPr lang="ro"/>
              <a:t>Tip Test: [Functional + Non-Functional + Structural] Testing</a:t>
            </a:r>
            <a:endParaRPr/>
          </a:p>
          <a:p>
            <a:pPr indent="-317500" lvl="0" marL="457200" rtl="0" algn="l">
              <a:lnSpc>
                <a:spcPct val="115000"/>
              </a:lnSpc>
              <a:spcBef>
                <a:spcPts val="0"/>
              </a:spcBef>
              <a:spcAft>
                <a:spcPts val="0"/>
              </a:spcAft>
              <a:buSzPts val="1400"/>
              <a:buChar char="●"/>
            </a:pPr>
            <a:r>
              <a:rPr lang="ro"/>
              <a:t>De ce: verificarea și optimizarea </a:t>
            </a:r>
            <a:r>
              <a:rPr lang="ro">
                <a:solidFill>
                  <a:schemeClr val="dk1"/>
                </a:solidFill>
              </a:rPr>
              <a:t>procesării datelor și</a:t>
            </a:r>
            <a:r>
              <a:rPr lang="ro"/>
              <a:t> transferului datelor între componentele sistemului</a:t>
            </a:r>
            <a:endParaRPr/>
          </a:p>
          <a:p>
            <a:pPr indent="-317500" lvl="0" marL="457200" rtl="0" algn="l">
              <a:lnSpc>
                <a:spcPct val="115000"/>
              </a:lnSpc>
              <a:spcBef>
                <a:spcPts val="0"/>
              </a:spcBef>
              <a:spcAft>
                <a:spcPts val="0"/>
              </a:spcAft>
              <a:buSzPts val="1400"/>
              <a:buChar char="●"/>
            </a:pPr>
            <a:r>
              <a:rPr lang="ro"/>
              <a:t>Situație în care se poate ajunge în realitate: </a:t>
            </a:r>
            <a:r>
              <a:rPr lang="ro">
                <a:solidFill>
                  <a:schemeClr val="dk1"/>
                </a:solidFill>
              </a:rPr>
              <a:t>înclinația mașinii fiind perturbată,</a:t>
            </a:r>
            <a:r>
              <a:rPr lang="ro"/>
              <a:t> unitatea de control nu transmite datele, sau returnează date eronate către celelalte componente rezultând în malfuncționarea sistemului</a:t>
            </a:r>
            <a:endParaRPr/>
          </a:p>
          <a:p>
            <a:pPr indent="-317500" lvl="0" marL="457200" rtl="0" algn="l">
              <a:lnSpc>
                <a:spcPct val="115000"/>
              </a:lnSpc>
              <a:spcBef>
                <a:spcPts val="0"/>
              </a:spcBef>
              <a:spcAft>
                <a:spcPts val="0"/>
              </a:spcAft>
              <a:buSzPts val="1400"/>
              <a:buChar char="●"/>
            </a:pPr>
            <a:r>
              <a:rPr lang="ro"/>
              <a:t>Cum ar trebuii să funcționeze funcționalitatea: unitatea de control trebuie să proceseze și să prelucreze datele recepționate de la senzori și să le transmită componentelor specifice pentru o funcționare corectă a sistemului</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28"/>
          <p:cNvPicPr preferRelativeResize="0"/>
          <p:nvPr/>
        </p:nvPicPr>
        <p:blipFill>
          <a:blip r:embed="rId3">
            <a:alphaModFix/>
          </a:blip>
          <a:stretch>
            <a:fillRect/>
          </a:stretch>
        </p:blipFill>
        <p:spPr>
          <a:xfrm>
            <a:off x="0" y="0"/>
            <a:ext cx="1087000" cy="1087000"/>
          </a:xfrm>
          <a:prstGeom prst="rect">
            <a:avLst/>
          </a:prstGeom>
          <a:noFill/>
          <a:ln>
            <a:noFill/>
          </a:ln>
        </p:spPr>
      </p:pic>
      <p:cxnSp>
        <p:nvCxnSpPr>
          <p:cNvPr id="183" name="Google Shape;183;p28"/>
          <p:cNvCxnSpPr/>
          <p:nvPr/>
        </p:nvCxnSpPr>
        <p:spPr>
          <a:xfrm>
            <a:off x="1262075" y="889025"/>
            <a:ext cx="7810500" cy="0"/>
          </a:xfrm>
          <a:prstGeom prst="straightConnector1">
            <a:avLst/>
          </a:prstGeom>
          <a:noFill/>
          <a:ln cap="flat" cmpd="sng" w="9525">
            <a:solidFill>
              <a:schemeClr val="dk2"/>
            </a:solidFill>
            <a:prstDash val="solid"/>
            <a:round/>
            <a:headEnd len="med" w="med" type="none"/>
            <a:tailEnd len="med" w="med" type="none"/>
          </a:ln>
        </p:spPr>
      </p:cxnSp>
      <p:sp>
        <p:nvSpPr>
          <p:cNvPr id="184" name="Google Shape;184;p28"/>
          <p:cNvSpPr txBox="1"/>
          <p:nvPr/>
        </p:nvSpPr>
        <p:spPr>
          <a:xfrm>
            <a:off x="1262075" y="457925"/>
            <a:ext cx="7881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o" sz="1600">
                <a:solidFill>
                  <a:schemeClr val="dk1"/>
                </a:solidFill>
                <a:latin typeface="Times New Roman"/>
                <a:ea typeface="Times New Roman"/>
                <a:cs typeface="Times New Roman"/>
                <a:sym typeface="Times New Roman"/>
              </a:rPr>
              <a:t>System Testing</a:t>
            </a:r>
            <a:endParaRPr b="1" sz="1600">
              <a:latin typeface="Times New Roman"/>
              <a:ea typeface="Times New Roman"/>
              <a:cs typeface="Times New Roman"/>
              <a:sym typeface="Times New Roman"/>
            </a:endParaRPr>
          </a:p>
        </p:txBody>
      </p:sp>
      <p:sp>
        <p:nvSpPr>
          <p:cNvPr id="185" name="Google Shape;185;p28"/>
          <p:cNvSpPr txBox="1"/>
          <p:nvPr/>
        </p:nvSpPr>
        <p:spPr>
          <a:xfrm>
            <a:off x="1308675" y="1410150"/>
            <a:ext cx="6685500" cy="355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a:t>Light-Switch Testing[Alternative Command Testing]</a:t>
            </a:r>
            <a:endParaRPr/>
          </a:p>
          <a:p>
            <a:pPr indent="0" lvl="0" marL="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lang="ro"/>
              <a:t>Tip Test: [Functional + Non-Functional] Testing </a:t>
            </a:r>
            <a:endParaRPr/>
          </a:p>
          <a:p>
            <a:pPr indent="-317500" lvl="0" marL="457200" rtl="0" algn="l">
              <a:lnSpc>
                <a:spcPct val="115000"/>
              </a:lnSpc>
              <a:spcBef>
                <a:spcPts val="0"/>
              </a:spcBef>
              <a:spcAft>
                <a:spcPts val="0"/>
              </a:spcAft>
              <a:buSzPts val="1400"/>
              <a:buChar char="●"/>
            </a:pPr>
            <a:r>
              <a:rPr lang="ro"/>
              <a:t>De ce: verificarea opțiunii de back-up, în caz că sistemul de reglare automată este eronat</a:t>
            </a:r>
            <a:endParaRPr/>
          </a:p>
          <a:p>
            <a:pPr indent="-317500" lvl="0" marL="457200" rtl="0" algn="l">
              <a:lnSpc>
                <a:spcPct val="115000"/>
              </a:lnSpc>
              <a:spcBef>
                <a:spcPts val="0"/>
              </a:spcBef>
              <a:spcAft>
                <a:spcPts val="0"/>
              </a:spcAft>
              <a:buSzPts val="1400"/>
              <a:buChar char="●"/>
            </a:pPr>
            <a:r>
              <a:rPr lang="ro"/>
              <a:t>Situație în care se poate ajunge în realitate: sistemul headlamp leveling automat poate funcționa greșit din cauza unui senzor, dacă și light-switch-ul este defect, luminile farurilor pot ramane blocate la un anumit unghi rezultând în situații neplăcute</a:t>
            </a:r>
            <a:endParaRPr/>
          </a:p>
          <a:p>
            <a:pPr indent="-317500" lvl="0" marL="457200" rtl="0" algn="l">
              <a:lnSpc>
                <a:spcPct val="115000"/>
              </a:lnSpc>
              <a:spcBef>
                <a:spcPts val="0"/>
              </a:spcBef>
              <a:spcAft>
                <a:spcPts val="0"/>
              </a:spcAft>
              <a:buSzPts val="1400"/>
              <a:buChar char="●"/>
            </a:pPr>
            <a:r>
              <a:rPr lang="ro"/>
              <a:t>Cum ar trebuii să funcționeze funcționalitatea: la selectarea modului manual a light-switch-ului și selectarea unui nivel de comanda[unghi] luminile farurilor să fie ajustate în funcție de comanda de nivel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9"/>
          <p:cNvPicPr preferRelativeResize="0"/>
          <p:nvPr/>
        </p:nvPicPr>
        <p:blipFill>
          <a:blip r:embed="rId3">
            <a:alphaModFix/>
          </a:blip>
          <a:stretch>
            <a:fillRect/>
          </a:stretch>
        </p:blipFill>
        <p:spPr>
          <a:xfrm>
            <a:off x="0" y="0"/>
            <a:ext cx="1087000" cy="1087000"/>
          </a:xfrm>
          <a:prstGeom prst="rect">
            <a:avLst/>
          </a:prstGeom>
          <a:noFill/>
          <a:ln>
            <a:noFill/>
          </a:ln>
        </p:spPr>
      </p:pic>
      <p:cxnSp>
        <p:nvCxnSpPr>
          <p:cNvPr id="191" name="Google Shape;191;p29"/>
          <p:cNvCxnSpPr/>
          <p:nvPr/>
        </p:nvCxnSpPr>
        <p:spPr>
          <a:xfrm>
            <a:off x="1262075" y="889025"/>
            <a:ext cx="7810500" cy="0"/>
          </a:xfrm>
          <a:prstGeom prst="straightConnector1">
            <a:avLst/>
          </a:prstGeom>
          <a:noFill/>
          <a:ln cap="flat" cmpd="sng" w="9525">
            <a:solidFill>
              <a:schemeClr val="dk2"/>
            </a:solidFill>
            <a:prstDash val="solid"/>
            <a:round/>
            <a:headEnd len="med" w="med" type="none"/>
            <a:tailEnd len="med" w="med" type="none"/>
          </a:ln>
        </p:spPr>
      </p:cxnSp>
      <p:sp>
        <p:nvSpPr>
          <p:cNvPr id="192" name="Google Shape;192;p29"/>
          <p:cNvSpPr txBox="1"/>
          <p:nvPr/>
        </p:nvSpPr>
        <p:spPr>
          <a:xfrm>
            <a:off x="1262075" y="457925"/>
            <a:ext cx="7881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o" sz="1600">
                <a:solidFill>
                  <a:schemeClr val="dk1"/>
                </a:solidFill>
                <a:latin typeface="Times New Roman"/>
                <a:ea typeface="Times New Roman"/>
                <a:cs typeface="Times New Roman"/>
                <a:sym typeface="Times New Roman"/>
              </a:rPr>
              <a:t>System Testing</a:t>
            </a:r>
            <a:endParaRPr b="1" sz="1600">
              <a:latin typeface="Times New Roman"/>
              <a:ea typeface="Times New Roman"/>
              <a:cs typeface="Times New Roman"/>
              <a:sym typeface="Times New Roman"/>
            </a:endParaRPr>
          </a:p>
        </p:txBody>
      </p:sp>
      <p:sp>
        <p:nvSpPr>
          <p:cNvPr id="193" name="Google Shape;193;p29"/>
          <p:cNvSpPr txBox="1"/>
          <p:nvPr/>
        </p:nvSpPr>
        <p:spPr>
          <a:xfrm>
            <a:off x="1308675" y="1410150"/>
            <a:ext cx="6685500" cy="358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ro"/>
              <a:t>Mechanical Functionality &amp; Connectivity Testing[Faulty Sensors, Interrupted Cables, Sensors connectivity etc.. Testing]</a:t>
            </a:r>
            <a:endParaRPr/>
          </a:p>
          <a:p>
            <a:pPr indent="0" lvl="0" marL="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lang="ro"/>
              <a:t>Tip Test: [Functional] Testing</a:t>
            </a:r>
            <a:endParaRPr/>
          </a:p>
          <a:p>
            <a:pPr indent="-317500" lvl="0" marL="457200" rtl="0" algn="l">
              <a:lnSpc>
                <a:spcPct val="115000"/>
              </a:lnSpc>
              <a:spcBef>
                <a:spcPts val="0"/>
              </a:spcBef>
              <a:spcAft>
                <a:spcPts val="0"/>
              </a:spcAft>
              <a:buSzPts val="1400"/>
              <a:buChar char="●"/>
            </a:pPr>
            <a:r>
              <a:rPr lang="ro"/>
              <a:t>De ce: verificarea stării mecanice a componentelor și a interconexiunilor dintre acestea</a:t>
            </a:r>
            <a:endParaRPr/>
          </a:p>
          <a:p>
            <a:pPr indent="-317500" lvl="0" marL="457200" rtl="0" algn="l">
              <a:lnSpc>
                <a:spcPct val="115000"/>
              </a:lnSpc>
              <a:spcBef>
                <a:spcPts val="0"/>
              </a:spcBef>
              <a:spcAft>
                <a:spcPts val="0"/>
              </a:spcAft>
              <a:buSzPts val="1400"/>
              <a:buChar char="●"/>
            </a:pPr>
            <a:r>
              <a:rPr lang="ro"/>
              <a:t>Situație în care se poate ajunge în realitate: dacă o componentă e deteriorată fizic, sau conexiunile între acestea sunt greșite, întreg sistemul va fi afectat negativ, datele fiind eronate</a:t>
            </a:r>
            <a:endParaRPr/>
          </a:p>
          <a:p>
            <a:pPr indent="-317500" lvl="0" marL="457200" rtl="0" algn="l">
              <a:lnSpc>
                <a:spcPct val="115000"/>
              </a:lnSpc>
              <a:spcBef>
                <a:spcPts val="0"/>
              </a:spcBef>
              <a:spcAft>
                <a:spcPts val="0"/>
              </a:spcAft>
              <a:buSzPts val="1400"/>
              <a:buChar char="●"/>
            </a:pPr>
            <a:r>
              <a:rPr lang="ro"/>
              <a:t>Cum ar trebuii să funcționeze funcționalitatea: fiecare element al sistemului trebuie să fie într-o stare optimă din punct de vedere fizic și să fie interconectat corect pentru a preveni transferul de date eronate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30"/>
          <p:cNvPicPr preferRelativeResize="0"/>
          <p:nvPr/>
        </p:nvPicPr>
        <p:blipFill>
          <a:blip r:embed="rId3">
            <a:alphaModFix/>
          </a:blip>
          <a:stretch>
            <a:fillRect/>
          </a:stretch>
        </p:blipFill>
        <p:spPr>
          <a:xfrm>
            <a:off x="0" y="0"/>
            <a:ext cx="1087000" cy="1087000"/>
          </a:xfrm>
          <a:prstGeom prst="rect">
            <a:avLst/>
          </a:prstGeom>
          <a:noFill/>
          <a:ln>
            <a:noFill/>
          </a:ln>
        </p:spPr>
      </p:pic>
      <p:cxnSp>
        <p:nvCxnSpPr>
          <p:cNvPr id="199" name="Google Shape;199;p30"/>
          <p:cNvCxnSpPr/>
          <p:nvPr/>
        </p:nvCxnSpPr>
        <p:spPr>
          <a:xfrm>
            <a:off x="1262075" y="889025"/>
            <a:ext cx="7810500" cy="0"/>
          </a:xfrm>
          <a:prstGeom prst="straightConnector1">
            <a:avLst/>
          </a:prstGeom>
          <a:noFill/>
          <a:ln cap="flat" cmpd="sng" w="9525">
            <a:solidFill>
              <a:schemeClr val="dk2"/>
            </a:solidFill>
            <a:prstDash val="solid"/>
            <a:round/>
            <a:headEnd len="med" w="med" type="none"/>
            <a:tailEnd len="med" w="med" type="none"/>
          </a:ln>
        </p:spPr>
      </p:cxnSp>
      <p:sp>
        <p:nvSpPr>
          <p:cNvPr id="200" name="Google Shape;200;p30"/>
          <p:cNvSpPr txBox="1"/>
          <p:nvPr/>
        </p:nvSpPr>
        <p:spPr>
          <a:xfrm>
            <a:off x="1262075" y="457925"/>
            <a:ext cx="7881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o" sz="1600">
                <a:latin typeface="Times New Roman"/>
                <a:ea typeface="Times New Roman"/>
                <a:cs typeface="Times New Roman"/>
                <a:sym typeface="Times New Roman"/>
              </a:rPr>
              <a:t>Test automation</a:t>
            </a:r>
            <a:endParaRPr b="1" sz="1600">
              <a:latin typeface="Times New Roman"/>
              <a:ea typeface="Times New Roman"/>
              <a:cs typeface="Times New Roman"/>
              <a:sym typeface="Times New Roman"/>
            </a:endParaRPr>
          </a:p>
        </p:txBody>
      </p:sp>
      <p:sp>
        <p:nvSpPr>
          <p:cNvPr id="201" name="Google Shape;201;p30"/>
          <p:cNvSpPr txBox="1"/>
          <p:nvPr/>
        </p:nvSpPr>
        <p:spPr>
          <a:xfrm>
            <a:off x="1087000" y="1036000"/>
            <a:ext cx="7594800" cy="390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ro" sz="1200">
                <a:solidFill>
                  <a:schemeClr val="dk1"/>
                </a:solidFill>
                <a:latin typeface="Times New Roman"/>
                <a:ea typeface="Times New Roman"/>
                <a:cs typeface="Times New Roman"/>
                <a:sym typeface="Times New Roman"/>
              </a:rPr>
              <a:t>Actuator/Stepper Motor Testing[Headlight Angle &amp; Speed Testing]: exemplu</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ro" sz="1200">
                <a:latin typeface="Times New Roman"/>
                <a:ea typeface="Times New Roman"/>
                <a:cs typeface="Times New Roman"/>
                <a:sym typeface="Times New Roman"/>
              </a:rPr>
              <a:t>date de intrare: semnal primit de la ECU (A), unghi de referinta (U)</a:t>
            </a:r>
            <a:endParaRPr sz="1200">
              <a:latin typeface="Times New Roman"/>
              <a:ea typeface="Times New Roman"/>
              <a:cs typeface="Times New Roman"/>
              <a:sym typeface="Times New Roman"/>
            </a:endParaRPr>
          </a:p>
          <a:p>
            <a:pPr indent="0" lvl="0" marL="0" rtl="0" algn="l">
              <a:spcBef>
                <a:spcPts val="0"/>
              </a:spcBef>
              <a:spcAft>
                <a:spcPts val="0"/>
              </a:spcAft>
              <a:buNone/>
            </a:pPr>
            <a:r>
              <a:rPr lang="ro" sz="1200">
                <a:latin typeface="Times New Roman"/>
                <a:ea typeface="Times New Roman"/>
                <a:cs typeface="Times New Roman"/>
                <a:sym typeface="Times New Roman"/>
              </a:rPr>
              <a:t>date de iesire: unghiul farurilor (B)</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ro" sz="1200">
                <a:latin typeface="Times New Roman"/>
                <a:ea typeface="Times New Roman"/>
                <a:cs typeface="Times New Roman"/>
                <a:sym typeface="Times New Roman"/>
              </a:rPr>
              <a:t>Program start:</a:t>
            </a:r>
            <a:endParaRPr sz="1200">
              <a:latin typeface="Times New Roman"/>
              <a:ea typeface="Times New Roman"/>
              <a:cs typeface="Times New Roman"/>
              <a:sym typeface="Times New Roman"/>
            </a:endParaRPr>
          </a:p>
          <a:p>
            <a:pPr indent="0" lvl="0" marL="0" rtl="0" algn="l">
              <a:spcBef>
                <a:spcPts val="0"/>
              </a:spcBef>
              <a:spcAft>
                <a:spcPts val="0"/>
              </a:spcAft>
              <a:buNone/>
            </a:pPr>
            <a:r>
              <a:rPr lang="ro" sz="1200">
                <a:latin typeface="Times New Roman"/>
                <a:ea typeface="Times New Roman"/>
                <a:cs typeface="Times New Roman"/>
                <a:sym typeface="Times New Roman"/>
              </a:rPr>
              <a:t>initializare variabila B;</a:t>
            </a:r>
            <a:endParaRPr sz="1200">
              <a:latin typeface="Times New Roman"/>
              <a:ea typeface="Times New Roman"/>
              <a:cs typeface="Times New Roman"/>
              <a:sym typeface="Times New Roman"/>
            </a:endParaRPr>
          </a:p>
          <a:p>
            <a:pPr indent="0" lvl="0" marL="0" rtl="0" algn="l">
              <a:spcBef>
                <a:spcPts val="0"/>
              </a:spcBef>
              <a:spcAft>
                <a:spcPts val="0"/>
              </a:spcAft>
              <a:buNone/>
            </a:pPr>
            <a:r>
              <a:rPr lang="ro" sz="1200">
                <a:latin typeface="Times New Roman"/>
                <a:ea typeface="Times New Roman"/>
                <a:cs typeface="Times New Roman"/>
                <a:sym typeface="Times New Roman"/>
              </a:rPr>
              <a:t>	Start loop infinit()</a:t>
            </a:r>
            <a:endParaRPr sz="1200">
              <a:latin typeface="Times New Roman"/>
              <a:ea typeface="Times New Roman"/>
              <a:cs typeface="Times New Roman"/>
              <a:sym typeface="Times New Roman"/>
            </a:endParaRPr>
          </a:p>
          <a:p>
            <a:pPr indent="0" lvl="0" marL="0" rtl="0" algn="l">
              <a:spcBef>
                <a:spcPts val="0"/>
              </a:spcBef>
              <a:spcAft>
                <a:spcPts val="0"/>
              </a:spcAft>
              <a:buNone/>
            </a:pPr>
            <a:r>
              <a:rPr lang="ro" sz="1200">
                <a:latin typeface="Times New Roman"/>
                <a:ea typeface="Times New Roman"/>
                <a:cs typeface="Times New Roman"/>
                <a:sym typeface="Times New Roman"/>
              </a:rPr>
              <a:t>		if (semnal1 != semnal0)</a:t>
            </a:r>
            <a:endParaRPr sz="1200">
              <a:latin typeface="Times New Roman"/>
              <a:ea typeface="Times New Roman"/>
              <a:cs typeface="Times New Roman"/>
              <a:sym typeface="Times New Roman"/>
            </a:endParaRPr>
          </a:p>
          <a:p>
            <a:pPr indent="0" lvl="0" marL="0" rtl="0" algn="l">
              <a:spcBef>
                <a:spcPts val="0"/>
              </a:spcBef>
              <a:spcAft>
                <a:spcPts val="0"/>
              </a:spcAft>
              <a:buNone/>
            </a:pPr>
            <a:r>
              <a:rPr lang="ro" sz="1200">
                <a:latin typeface="Times New Roman"/>
                <a:ea typeface="Times New Roman"/>
                <a:cs typeface="Times New Roman"/>
                <a:sym typeface="Times New Roman"/>
              </a:rPr>
              <a:t>			se apeleaza functia care prelucreaza datele de intrare</a:t>
            </a:r>
            <a:endParaRPr sz="1200">
              <a:latin typeface="Times New Roman"/>
              <a:ea typeface="Times New Roman"/>
              <a:cs typeface="Times New Roman"/>
              <a:sym typeface="Times New Roman"/>
            </a:endParaRPr>
          </a:p>
          <a:p>
            <a:pPr indent="0" lvl="0" marL="0" rtl="0" algn="l">
              <a:spcBef>
                <a:spcPts val="0"/>
              </a:spcBef>
              <a:spcAft>
                <a:spcPts val="0"/>
              </a:spcAft>
              <a:buNone/>
            </a:pPr>
            <a:r>
              <a:rPr lang="ro" sz="1200">
                <a:latin typeface="Times New Roman"/>
                <a:ea typeface="Times New Roman"/>
                <a:cs typeface="Times New Roman"/>
                <a:sym typeface="Times New Roman"/>
              </a:rPr>
              <a:t>				:AdjustAngleProjection(*A_param: A) {return *B_param: B;}</a:t>
            </a:r>
            <a:endParaRPr sz="1200">
              <a:latin typeface="Times New Roman"/>
              <a:ea typeface="Times New Roman"/>
              <a:cs typeface="Times New Roman"/>
              <a:sym typeface="Times New Roman"/>
            </a:endParaRPr>
          </a:p>
          <a:p>
            <a:pPr indent="0" lvl="0" marL="0" rtl="0" algn="l">
              <a:spcBef>
                <a:spcPts val="0"/>
              </a:spcBef>
              <a:spcAft>
                <a:spcPts val="0"/>
              </a:spcAft>
              <a:buNone/>
            </a:pPr>
            <a:r>
              <a:rPr lang="ro" sz="1200">
                <a:latin typeface="Times New Roman"/>
                <a:ea typeface="Times New Roman"/>
                <a:cs typeface="Times New Roman"/>
                <a:sym typeface="Times New Roman"/>
              </a:rPr>
              <a:t>				B = log2(A); //ex de prelucrare a semnalului</a:t>
            </a:r>
            <a:endParaRPr sz="1200">
              <a:latin typeface="Times New Roman"/>
              <a:ea typeface="Times New Roman"/>
              <a:cs typeface="Times New Roman"/>
              <a:sym typeface="Times New Roman"/>
            </a:endParaRPr>
          </a:p>
          <a:p>
            <a:pPr indent="0" lvl="0" marL="0" rtl="0" algn="l">
              <a:spcBef>
                <a:spcPts val="0"/>
              </a:spcBef>
              <a:spcAft>
                <a:spcPts val="0"/>
              </a:spcAft>
              <a:buNone/>
            </a:pPr>
            <a:r>
              <a:rPr lang="ro" sz="1200">
                <a:latin typeface="Times New Roman"/>
                <a:ea typeface="Times New Roman"/>
                <a:cs typeface="Times New Roman"/>
                <a:sym typeface="Times New Roman"/>
              </a:rPr>
              <a:t>				if ( B!=U)</a:t>
            </a:r>
            <a:endParaRPr sz="1200">
              <a:latin typeface="Times New Roman"/>
              <a:ea typeface="Times New Roman"/>
              <a:cs typeface="Times New Roman"/>
              <a:sym typeface="Times New Roman"/>
            </a:endParaRPr>
          </a:p>
          <a:p>
            <a:pPr indent="0" lvl="0" marL="0" rtl="0" algn="l">
              <a:spcBef>
                <a:spcPts val="0"/>
              </a:spcBef>
              <a:spcAft>
                <a:spcPts val="0"/>
              </a:spcAft>
              <a:buNone/>
            </a:pPr>
            <a:r>
              <a:rPr lang="ro" sz="1200">
                <a:latin typeface="Times New Roman"/>
                <a:ea typeface="Times New Roman"/>
                <a:cs typeface="Times New Roman"/>
                <a:sym typeface="Times New Roman"/>
              </a:rPr>
              <a:t>					return U-B:</a:t>
            </a:r>
            <a:endParaRPr sz="1200">
              <a:latin typeface="Times New Roman"/>
              <a:ea typeface="Times New Roman"/>
              <a:cs typeface="Times New Roman"/>
              <a:sym typeface="Times New Roman"/>
            </a:endParaRPr>
          </a:p>
          <a:p>
            <a:pPr indent="0" lvl="0" marL="0" rtl="0" algn="l">
              <a:spcBef>
                <a:spcPts val="0"/>
              </a:spcBef>
              <a:spcAft>
                <a:spcPts val="0"/>
              </a:spcAft>
              <a:buNone/>
            </a:pPr>
            <a:r>
              <a:rPr lang="ro" sz="1200">
                <a:latin typeface="Times New Roman"/>
                <a:ea typeface="Times New Roman"/>
                <a:cs typeface="Times New Roman"/>
                <a:sym typeface="Times New Roman"/>
              </a:rPr>
              <a:t>				else</a:t>
            </a:r>
            <a:endParaRPr sz="1200">
              <a:latin typeface="Times New Roman"/>
              <a:ea typeface="Times New Roman"/>
              <a:cs typeface="Times New Roman"/>
              <a:sym typeface="Times New Roman"/>
            </a:endParaRPr>
          </a:p>
          <a:p>
            <a:pPr indent="0" lvl="0" marL="0" rtl="0" algn="l">
              <a:spcBef>
                <a:spcPts val="0"/>
              </a:spcBef>
              <a:spcAft>
                <a:spcPts val="0"/>
              </a:spcAft>
              <a:buNone/>
            </a:pPr>
            <a:r>
              <a:rPr lang="ro" sz="1200">
                <a:latin typeface="Times New Roman"/>
                <a:ea typeface="Times New Roman"/>
                <a:cs typeface="Times New Roman"/>
                <a:sym typeface="Times New Roman"/>
              </a:rPr>
              <a:t>					return 0; //ok</a:t>
            </a:r>
            <a:endParaRPr sz="1200">
              <a:latin typeface="Times New Roman"/>
              <a:ea typeface="Times New Roman"/>
              <a:cs typeface="Times New Roman"/>
              <a:sym typeface="Times New Roman"/>
            </a:endParaRPr>
          </a:p>
          <a:p>
            <a:pPr indent="0" lvl="0" marL="0" rtl="0" algn="l">
              <a:spcBef>
                <a:spcPts val="0"/>
              </a:spcBef>
              <a:spcAft>
                <a:spcPts val="0"/>
              </a:spcAft>
              <a:buNone/>
            </a:pPr>
            <a:r>
              <a:rPr lang="ro" sz="1200">
                <a:latin typeface="Times New Roman"/>
                <a:ea typeface="Times New Roman"/>
                <a:cs typeface="Times New Roman"/>
                <a:sym typeface="Times New Roman"/>
              </a:rPr>
              <a:t>		endif</a:t>
            </a:r>
            <a:endParaRPr sz="1200">
              <a:latin typeface="Times New Roman"/>
              <a:ea typeface="Times New Roman"/>
              <a:cs typeface="Times New Roman"/>
              <a:sym typeface="Times New Roman"/>
            </a:endParaRPr>
          </a:p>
          <a:p>
            <a:pPr indent="0" lvl="0" marL="0" rtl="0" algn="l">
              <a:spcBef>
                <a:spcPts val="0"/>
              </a:spcBef>
              <a:spcAft>
                <a:spcPts val="0"/>
              </a:spcAft>
              <a:buNone/>
            </a:pPr>
            <a:r>
              <a:rPr lang="ro" sz="1200">
                <a:latin typeface="Times New Roman"/>
                <a:ea typeface="Times New Roman"/>
                <a:cs typeface="Times New Roman"/>
                <a:sym typeface="Times New Roman"/>
              </a:rPr>
              <a:t>		se apeleaza functia delay pentru 500ns</a:t>
            </a:r>
            <a:endParaRPr sz="1200">
              <a:latin typeface="Times New Roman"/>
              <a:ea typeface="Times New Roman"/>
              <a:cs typeface="Times New Roman"/>
              <a:sym typeface="Times New Roman"/>
            </a:endParaRPr>
          </a:p>
          <a:p>
            <a:pPr indent="0" lvl="0" marL="0" rtl="0" algn="l">
              <a:spcBef>
                <a:spcPts val="0"/>
              </a:spcBef>
              <a:spcAft>
                <a:spcPts val="0"/>
              </a:spcAft>
              <a:buNone/>
            </a:pPr>
            <a:r>
              <a:rPr lang="ro" sz="1200">
                <a:latin typeface="Times New Roman"/>
                <a:ea typeface="Times New Roman"/>
                <a:cs typeface="Times New Roman"/>
                <a:sym typeface="Times New Roman"/>
              </a:rPr>
              <a:t>	end loop infinit</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1"/>
          <p:cNvPicPr preferRelativeResize="0"/>
          <p:nvPr/>
        </p:nvPicPr>
        <p:blipFill>
          <a:blip r:embed="rId3">
            <a:alphaModFix/>
          </a:blip>
          <a:stretch>
            <a:fillRect/>
          </a:stretch>
        </p:blipFill>
        <p:spPr>
          <a:xfrm>
            <a:off x="0" y="0"/>
            <a:ext cx="1087000" cy="1087000"/>
          </a:xfrm>
          <a:prstGeom prst="rect">
            <a:avLst/>
          </a:prstGeom>
          <a:noFill/>
          <a:ln>
            <a:noFill/>
          </a:ln>
        </p:spPr>
      </p:pic>
      <p:cxnSp>
        <p:nvCxnSpPr>
          <p:cNvPr id="207" name="Google Shape;207;p31"/>
          <p:cNvCxnSpPr/>
          <p:nvPr/>
        </p:nvCxnSpPr>
        <p:spPr>
          <a:xfrm>
            <a:off x="1262075" y="889025"/>
            <a:ext cx="7810500" cy="0"/>
          </a:xfrm>
          <a:prstGeom prst="straightConnector1">
            <a:avLst/>
          </a:prstGeom>
          <a:noFill/>
          <a:ln cap="flat" cmpd="sng" w="9525">
            <a:solidFill>
              <a:schemeClr val="dk2"/>
            </a:solidFill>
            <a:prstDash val="solid"/>
            <a:round/>
            <a:headEnd len="med" w="med" type="none"/>
            <a:tailEnd len="med" w="med" type="none"/>
          </a:ln>
        </p:spPr>
      </p:cxnSp>
      <p:sp>
        <p:nvSpPr>
          <p:cNvPr id="208" name="Google Shape;208;p31"/>
          <p:cNvSpPr txBox="1"/>
          <p:nvPr/>
        </p:nvSpPr>
        <p:spPr>
          <a:xfrm>
            <a:off x="1262075" y="457925"/>
            <a:ext cx="7881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o" sz="1600">
                <a:latin typeface="Times New Roman"/>
                <a:ea typeface="Times New Roman"/>
                <a:cs typeface="Times New Roman"/>
                <a:sym typeface="Times New Roman"/>
              </a:rPr>
              <a:t>Integrare</a:t>
            </a:r>
            <a:endParaRPr b="1" sz="1600">
              <a:latin typeface="Times New Roman"/>
              <a:ea typeface="Times New Roman"/>
              <a:cs typeface="Times New Roman"/>
              <a:sym typeface="Times New Roman"/>
            </a:endParaRPr>
          </a:p>
        </p:txBody>
      </p:sp>
      <p:pic>
        <p:nvPicPr>
          <p:cNvPr id="209" name="Google Shape;209;p31"/>
          <p:cNvPicPr preferRelativeResize="0"/>
          <p:nvPr/>
        </p:nvPicPr>
        <p:blipFill>
          <a:blip r:embed="rId4">
            <a:alphaModFix/>
          </a:blip>
          <a:stretch>
            <a:fillRect/>
          </a:stretch>
        </p:blipFill>
        <p:spPr>
          <a:xfrm>
            <a:off x="854875" y="1353425"/>
            <a:ext cx="201001" cy="240825"/>
          </a:xfrm>
          <a:prstGeom prst="rect">
            <a:avLst/>
          </a:prstGeom>
          <a:noFill/>
          <a:ln>
            <a:noFill/>
          </a:ln>
        </p:spPr>
      </p:pic>
      <p:sp>
        <p:nvSpPr>
          <p:cNvPr id="210" name="Google Shape;210;p31"/>
          <p:cNvSpPr txBox="1"/>
          <p:nvPr/>
        </p:nvSpPr>
        <p:spPr>
          <a:xfrm>
            <a:off x="990200" y="1296825"/>
            <a:ext cx="2060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o" sz="1100">
                <a:latin typeface="Times New Roman"/>
                <a:ea typeface="Times New Roman"/>
                <a:cs typeface="Times New Roman"/>
                <a:sym typeface="Times New Roman"/>
              </a:rPr>
              <a:t>HeadlampLevelingSystem</a:t>
            </a:r>
            <a:endParaRPr b="1" sz="1100">
              <a:latin typeface="Times New Roman"/>
              <a:ea typeface="Times New Roman"/>
              <a:cs typeface="Times New Roman"/>
              <a:sym typeface="Times New Roman"/>
            </a:endParaRPr>
          </a:p>
        </p:txBody>
      </p:sp>
      <p:pic>
        <p:nvPicPr>
          <p:cNvPr id="211" name="Google Shape;211;p31"/>
          <p:cNvPicPr preferRelativeResize="0"/>
          <p:nvPr/>
        </p:nvPicPr>
        <p:blipFill>
          <a:blip r:embed="rId4">
            <a:alphaModFix/>
          </a:blip>
          <a:stretch>
            <a:fillRect/>
          </a:stretch>
        </p:blipFill>
        <p:spPr>
          <a:xfrm>
            <a:off x="1055875" y="1594250"/>
            <a:ext cx="201001" cy="240825"/>
          </a:xfrm>
          <a:prstGeom prst="rect">
            <a:avLst/>
          </a:prstGeom>
          <a:noFill/>
          <a:ln>
            <a:noFill/>
          </a:ln>
        </p:spPr>
      </p:pic>
      <p:sp>
        <p:nvSpPr>
          <p:cNvPr id="212" name="Google Shape;212;p31"/>
          <p:cNvSpPr txBox="1"/>
          <p:nvPr/>
        </p:nvSpPr>
        <p:spPr>
          <a:xfrm>
            <a:off x="1221700" y="1520275"/>
            <a:ext cx="580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o" sz="1100">
                <a:latin typeface="Times New Roman"/>
                <a:ea typeface="Times New Roman"/>
                <a:cs typeface="Times New Roman"/>
                <a:sym typeface="Times New Roman"/>
              </a:rPr>
              <a:t>App</a:t>
            </a:r>
            <a:endParaRPr b="1" sz="1100">
              <a:latin typeface="Times New Roman"/>
              <a:ea typeface="Times New Roman"/>
              <a:cs typeface="Times New Roman"/>
              <a:sym typeface="Times New Roman"/>
            </a:endParaRPr>
          </a:p>
        </p:txBody>
      </p:sp>
      <p:sp>
        <p:nvSpPr>
          <p:cNvPr id="213" name="Google Shape;213;p31"/>
          <p:cNvSpPr txBox="1"/>
          <p:nvPr/>
        </p:nvSpPr>
        <p:spPr>
          <a:xfrm>
            <a:off x="1421700" y="1800288"/>
            <a:ext cx="2546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o" sz="1100">
                <a:latin typeface="Times New Roman"/>
                <a:ea typeface="Times New Roman"/>
                <a:cs typeface="Times New Roman"/>
                <a:sym typeface="Times New Roman"/>
              </a:rPr>
              <a:t>FrontHeightMeas</a:t>
            </a:r>
            <a:endParaRPr b="1" sz="1100">
              <a:latin typeface="Times New Roman"/>
              <a:ea typeface="Times New Roman"/>
              <a:cs typeface="Times New Roman"/>
              <a:sym typeface="Times New Roman"/>
            </a:endParaRPr>
          </a:p>
        </p:txBody>
      </p:sp>
      <p:sp>
        <p:nvSpPr>
          <p:cNvPr id="214" name="Google Shape;214;p31"/>
          <p:cNvSpPr txBox="1"/>
          <p:nvPr/>
        </p:nvSpPr>
        <p:spPr>
          <a:xfrm>
            <a:off x="1421700" y="2054850"/>
            <a:ext cx="2546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o" sz="1100">
                <a:latin typeface="Times New Roman"/>
                <a:ea typeface="Times New Roman"/>
                <a:cs typeface="Times New Roman"/>
                <a:sym typeface="Times New Roman"/>
              </a:rPr>
              <a:t>BackHeightMeas</a:t>
            </a:r>
            <a:endParaRPr b="1" sz="1100">
              <a:latin typeface="Times New Roman"/>
              <a:ea typeface="Times New Roman"/>
              <a:cs typeface="Times New Roman"/>
              <a:sym typeface="Times New Roman"/>
            </a:endParaRPr>
          </a:p>
        </p:txBody>
      </p:sp>
      <p:sp>
        <p:nvSpPr>
          <p:cNvPr id="215" name="Google Shape;215;p31"/>
          <p:cNvSpPr txBox="1"/>
          <p:nvPr/>
        </p:nvSpPr>
        <p:spPr>
          <a:xfrm>
            <a:off x="1421700" y="2303775"/>
            <a:ext cx="2546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o" sz="1100">
                <a:latin typeface="Times New Roman"/>
                <a:ea typeface="Times New Roman"/>
                <a:cs typeface="Times New Roman"/>
                <a:sym typeface="Times New Roman"/>
              </a:rPr>
              <a:t>AccelerationMeas</a:t>
            </a:r>
            <a:endParaRPr b="1" sz="1100">
              <a:latin typeface="Times New Roman"/>
              <a:ea typeface="Times New Roman"/>
              <a:cs typeface="Times New Roman"/>
              <a:sym typeface="Times New Roman"/>
            </a:endParaRPr>
          </a:p>
        </p:txBody>
      </p:sp>
      <p:sp>
        <p:nvSpPr>
          <p:cNvPr id="216" name="Google Shape;216;p31"/>
          <p:cNvSpPr txBox="1"/>
          <p:nvPr/>
        </p:nvSpPr>
        <p:spPr>
          <a:xfrm>
            <a:off x="1421700" y="2562363"/>
            <a:ext cx="2546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o" sz="1100">
                <a:latin typeface="Times New Roman"/>
                <a:ea typeface="Times New Roman"/>
                <a:cs typeface="Times New Roman"/>
                <a:sym typeface="Times New Roman"/>
              </a:rPr>
              <a:t>LoadMeas</a:t>
            </a:r>
            <a:endParaRPr b="1" sz="1100">
              <a:latin typeface="Times New Roman"/>
              <a:ea typeface="Times New Roman"/>
              <a:cs typeface="Times New Roman"/>
              <a:sym typeface="Times New Roman"/>
            </a:endParaRPr>
          </a:p>
        </p:txBody>
      </p:sp>
      <p:pic>
        <p:nvPicPr>
          <p:cNvPr id="217" name="Google Shape;217;p31"/>
          <p:cNvPicPr preferRelativeResize="0"/>
          <p:nvPr/>
        </p:nvPicPr>
        <p:blipFill>
          <a:blip r:embed="rId4">
            <a:alphaModFix/>
          </a:blip>
          <a:stretch>
            <a:fillRect/>
          </a:stretch>
        </p:blipFill>
        <p:spPr>
          <a:xfrm>
            <a:off x="1256875" y="1856875"/>
            <a:ext cx="201001" cy="240825"/>
          </a:xfrm>
          <a:prstGeom prst="rect">
            <a:avLst/>
          </a:prstGeom>
          <a:noFill/>
          <a:ln>
            <a:noFill/>
          </a:ln>
        </p:spPr>
      </p:pic>
      <p:pic>
        <p:nvPicPr>
          <p:cNvPr id="218" name="Google Shape;218;p31"/>
          <p:cNvPicPr preferRelativeResize="0"/>
          <p:nvPr/>
        </p:nvPicPr>
        <p:blipFill>
          <a:blip r:embed="rId4">
            <a:alphaModFix/>
          </a:blip>
          <a:stretch>
            <a:fillRect/>
          </a:stretch>
        </p:blipFill>
        <p:spPr>
          <a:xfrm>
            <a:off x="1256875" y="2119500"/>
            <a:ext cx="201001" cy="240825"/>
          </a:xfrm>
          <a:prstGeom prst="rect">
            <a:avLst/>
          </a:prstGeom>
          <a:noFill/>
          <a:ln>
            <a:noFill/>
          </a:ln>
        </p:spPr>
      </p:pic>
      <p:pic>
        <p:nvPicPr>
          <p:cNvPr id="219" name="Google Shape;219;p31"/>
          <p:cNvPicPr preferRelativeResize="0"/>
          <p:nvPr/>
        </p:nvPicPr>
        <p:blipFill>
          <a:blip r:embed="rId4">
            <a:alphaModFix/>
          </a:blip>
          <a:stretch>
            <a:fillRect/>
          </a:stretch>
        </p:blipFill>
        <p:spPr>
          <a:xfrm>
            <a:off x="1256875" y="2382125"/>
            <a:ext cx="201001" cy="240825"/>
          </a:xfrm>
          <a:prstGeom prst="rect">
            <a:avLst/>
          </a:prstGeom>
          <a:noFill/>
          <a:ln>
            <a:noFill/>
          </a:ln>
        </p:spPr>
      </p:pic>
      <p:pic>
        <p:nvPicPr>
          <p:cNvPr id="220" name="Google Shape;220;p31"/>
          <p:cNvPicPr preferRelativeResize="0"/>
          <p:nvPr/>
        </p:nvPicPr>
        <p:blipFill>
          <a:blip r:embed="rId4">
            <a:alphaModFix/>
          </a:blip>
          <a:stretch>
            <a:fillRect/>
          </a:stretch>
        </p:blipFill>
        <p:spPr>
          <a:xfrm>
            <a:off x="1256875" y="2644750"/>
            <a:ext cx="201001" cy="240825"/>
          </a:xfrm>
          <a:prstGeom prst="rect">
            <a:avLst/>
          </a:prstGeom>
          <a:noFill/>
          <a:ln>
            <a:noFill/>
          </a:ln>
        </p:spPr>
      </p:pic>
      <p:pic>
        <p:nvPicPr>
          <p:cNvPr id="221" name="Google Shape;221;p31"/>
          <p:cNvPicPr preferRelativeResize="0"/>
          <p:nvPr/>
        </p:nvPicPr>
        <p:blipFill>
          <a:blip r:embed="rId4">
            <a:alphaModFix/>
          </a:blip>
          <a:stretch>
            <a:fillRect/>
          </a:stretch>
        </p:blipFill>
        <p:spPr>
          <a:xfrm>
            <a:off x="1020700" y="2885575"/>
            <a:ext cx="201001" cy="240825"/>
          </a:xfrm>
          <a:prstGeom prst="rect">
            <a:avLst/>
          </a:prstGeom>
          <a:noFill/>
          <a:ln>
            <a:noFill/>
          </a:ln>
        </p:spPr>
      </p:pic>
      <p:pic>
        <p:nvPicPr>
          <p:cNvPr id="222" name="Google Shape;222;p31"/>
          <p:cNvPicPr preferRelativeResize="0"/>
          <p:nvPr/>
        </p:nvPicPr>
        <p:blipFill>
          <a:blip r:embed="rId4">
            <a:alphaModFix/>
          </a:blip>
          <a:stretch>
            <a:fillRect/>
          </a:stretch>
        </p:blipFill>
        <p:spPr>
          <a:xfrm>
            <a:off x="1256875" y="3137725"/>
            <a:ext cx="201001" cy="240825"/>
          </a:xfrm>
          <a:prstGeom prst="rect">
            <a:avLst/>
          </a:prstGeom>
          <a:noFill/>
          <a:ln>
            <a:noFill/>
          </a:ln>
        </p:spPr>
      </p:pic>
      <p:pic>
        <p:nvPicPr>
          <p:cNvPr id="223" name="Google Shape;223;p31"/>
          <p:cNvPicPr preferRelativeResize="0"/>
          <p:nvPr/>
        </p:nvPicPr>
        <p:blipFill>
          <a:blip r:embed="rId4">
            <a:alphaModFix/>
          </a:blip>
          <a:stretch>
            <a:fillRect/>
          </a:stretch>
        </p:blipFill>
        <p:spPr>
          <a:xfrm>
            <a:off x="1256875" y="3400350"/>
            <a:ext cx="201001" cy="240825"/>
          </a:xfrm>
          <a:prstGeom prst="rect">
            <a:avLst/>
          </a:prstGeom>
          <a:noFill/>
          <a:ln>
            <a:noFill/>
          </a:ln>
        </p:spPr>
      </p:pic>
      <p:sp>
        <p:nvSpPr>
          <p:cNvPr id="224" name="Google Shape;224;p31"/>
          <p:cNvSpPr txBox="1"/>
          <p:nvPr/>
        </p:nvSpPr>
        <p:spPr>
          <a:xfrm>
            <a:off x="1421700" y="3069875"/>
            <a:ext cx="2546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o" sz="1100">
                <a:latin typeface="Times New Roman"/>
                <a:ea typeface="Times New Roman"/>
                <a:cs typeface="Times New Roman"/>
                <a:sym typeface="Times New Roman"/>
              </a:rPr>
              <a:t>ADC</a:t>
            </a:r>
            <a:endParaRPr b="1" sz="1100">
              <a:latin typeface="Times New Roman"/>
              <a:ea typeface="Times New Roman"/>
              <a:cs typeface="Times New Roman"/>
              <a:sym typeface="Times New Roman"/>
            </a:endParaRPr>
          </a:p>
        </p:txBody>
      </p:sp>
      <p:sp>
        <p:nvSpPr>
          <p:cNvPr id="225" name="Google Shape;225;p31"/>
          <p:cNvSpPr txBox="1"/>
          <p:nvPr/>
        </p:nvSpPr>
        <p:spPr>
          <a:xfrm>
            <a:off x="1421700" y="3310725"/>
            <a:ext cx="2546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o" sz="1100">
                <a:latin typeface="Times New Roman"/>
                <a:ea typeface="Times New Roman"/>
                <a:cs typeface="Times New Roman"/>
                <a:sym typeface="Times New Roman"/>
              </a:rPr>
              <a:t>IoHwAb</a:t>
            </a:r>
            <a:endParaRPr b="1" sz="1100">
              <a:latin typeface="Times New Roman"/>
              <a:ea typeface="Times New Roman"/>
              <a:cs typeface="Times New Roman"/>
              <a:sym typeface="Times New Roman"/>
            </a:endParaRPr>
          </a:p>
        </p:txBody>
      </p:sp>
      <p:sp>
        <p:nvSpPr>
          <p:cNvPr id="226" name="Google Shape;226;p31"/>
          <p:cNvSpPr txBox="1"/>
          <p:nvPr/>
        </p:nvSpPr>
        <p:spPr>
          <a:xfrm>
            <a:off x="1149300" y="2852050"/>
            <a:ext cx="580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o" sz="1100">
                <a:latin typeface="Times New Roman"/>
                <a:ea typeface="Times New Roman"/>
                <a:cs typeface="Times New Roman"/>
                <a:sym typeface="Times New Roman"/>
              </a:rPr>
              <a:t>BSW</a:t>
            </a:r>
            <a:endParaRPr b="1" sz="1100">
              <a:latin typeface="Times New Roman"/>
              <a:ea typeface="Times New Roman"/>
              <a:cs typeface="Times New Roman"/>
              <a:sym typeface="Times New Roman"/>
            </a:endParaRPr>
          </a:p>
        </p:txBody>
      </p:sp>
      <p:pic>
        <p:nvPicPr>
          <p:cNvPr id="227" name="Google Shape;227;p31"/>
          <p:cNvPicPr preferRelativeResize="0"/>
          <p:nvPr/>
        </p:nvPicPr>
        <p:blipFill>
          <a:blip r:embed="rId5">
            <a:alphaModFix/>
          </a:blip>
          <a:stretch>
            <a:fillRect/>
          </a:stretch>
        </p:blipFill>
        <p:spPr>
          <a:xfrm>
            <a:off x="990200" y="3602575"/>
            <a:ext cx="273125" cy="273125"/>
          </a:xfrm>
          <a:prstGeom prst="rect">
            <a:avLst/>
          </a:prstGeom>
          <a:noFill/>
          <a:ln>
            <a:noFill/>
          </a:ln>
        </p:spPr>
      </p:pic>
      <p:sp>
        <p:nvSpPr>
          <p:cNvPr id="228" name="Google Shape;228;p31"/>
          <p:cNvSpPr txBox="1"/>
          <p:nvPr/>
        </p:nvSpPr>
        <p:spPr>
          <a:xfrm>
            <a:off x="1191200" y="3567725"/>
            <a:ext cx="2546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o" sz="1100">
                <a:latin typeface="Times New Roman"/>
                <a:ea typeface="Times New Roman"/>
                <a:cs typeface="Times New Roman"/>
                <a:sym typeface="Times New Roman"/>
              </a:rPr>
              <a:t>main_app.c</a:t>
            </a:r>
            <a:endParaRPr b="1" sz="1100">
              <a:latin typeface="Times New Roman"/>
              <a:ea typeface="Times New Roman"/>
              <a:cs typeface="Times New Roman"/>
              <a:sym typeface="Times New Roman"/>
            </a:endParaRPr>
          </a:p>
        </p:txBody>
      </p:sp>
      <p:pic>
        <p:nvPicPr>
          <p:cNvPr id="229" name="Google Shape;229;p31"/>
          <p:cNvPicPr preferRelativeResize="0"/>
          <p:nvPr/>
        </p:nvPicPr>
        <p:blipFill>
          <a:blip r:embed="rId6">
            <a:alphaModFix/>
          </a:blip>
          <a:stretch>
            <a:fillRect/>
          </a:stretch>
        </p:blipFill>
        <p:spPr>
          <a:xfrm>
            <a:off x="948575" y="3921725"/>
            <a:ext cx="273125" cy="273125"/>
          </a:xfrm>
          <a:prstGeom prst="rect">
            <a:avLst/>
          </a:prstGeom>
          <a:noFill/>
          <a:ln>
            <a:noFill/>
          </a:ln>
        </p:spPr>
      </p:pic>
      <p:sp>
        <p:nvSpPr>
          <p:cNvPr id="230" name="Google Shape;230;p31"/>
          <p:cNvSpPr txBox="1"/>
          <p:nvPr/>
        </p:nvSpPr>
        <p:spPr>
          <a:xfrm>
            <a:off x="1149300" y="3870800"/>
            <a:ext cx="2546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o" sz="1100">
                <a:latin typeface="Times New Roman"/>
                <a:ea typeface="Times New Roman"/>
                <a:cs typeface="Times New Roman"/>
                <a:sym typeface="Times New Roman"/>
              </a:rPr>
              <a:t>Makefile</a:t>
            </a:r>
            <a:endParaRPr b="1" sz="1100">
              <a:latin typeface="Times New Roman"/>
              <a:ea typeface="Times New Roman"/>
              <a:cs typeface="Times New Roman"/>
              <a:sym typeface="Times New Roman"/>
            </a:endParaRPr>
          </a:p>
        </p:txBody>
      </p:sp>
      <p:pic>
        <p:nvPicPr>
          <p:cNvPr id="231" name="Google Shape;231;p31"/>
          <p:cNvPicPr preferRelativeResize="0"/>
          <p:nvPr/>
        </p:nvPicPr>
        <p:blipFill>
          <a:blip r:embed="rId7">
            <a:alphaModFix/>
          </a:blip>
          <a:stretch>
            <a:fillRect/>
          </a:stretch>
        </p:blipFill>
        <p:spPr>
          <a:xfrm>
            <a:off x="4572000" y="1023950"/>
            <a:ext cx="4343975" cy="3805529"/>
          </a:xfrm>
          <a:prstGeom prst="rect">
            <a:avLst/>
          </a:prstGeom>
          <a:noFill/>
          <a:ln>
            <a:noFill/>
          </a:ln>
        </p:spPr>
      </p:pic>
      <p:pic>
        <p:nvPicPr>
          <p:cNvPr id="232" name="Google Shape;232;p31"/>
          <p:cNvPicPr preferRelativeResize="0"/>
          <p:nvPr/>
        </p:nvPicPr>
        <p:blipFill>
          <a:blip r:embed="rId5">
            <a:alphaModFix/>
          </a:blip>
          <a:stretch>
            <a:fillRect/>
          </a:stretch>
        </p:blipFill>
        <p:spPr>
          <a:xfrm>
            <a:off x="2777875" y="1680200"/>
            <a:ext cx="273125" cy="273106"/>
          </a:xfrm>
          <a:prstGeom prst="rect">
            <a:avLst/>
          </a:prstGeom>
          <a:noFill/>
          <a:ln>
            <a:noFill/>
          </a:ln>
        </p:spPr>
      </p:pic>
      <p:pic>
        <p:nvPicPr>
          <p:cNvPr id="233" name="Google Shape;233;p31"/>
          <p:cNvPicPr preferRelativeResize="0"/>
          <p:nvPr/>
        </p:nvPicPr>
        <p:blipFill>
          <a:blip r:embed="rId8">
            <a:alphaModFix/>
          </a:blip>
          <a:stretch>
            <a:fillRect/>
          </a:stretch>
        </p:blipFill>
        <p:spPr>
          <a:xfrm flipH="1">
            <a:off x="2813955" y="2017670"/>
            <a:ext cx="273124" cy="322961"/>
          </a:xfrm>
          <a:prstGeom prst="rect">
            <a:avLst/>
          </a:prstGeom>
          <a:noFill/>
          <a:ln>
            <a:noFill/>
          </a:ln>
        </p:spPr>
      </p:pic>
      <p:cxnSp>
        <p:nvCxnSpPr>
          <p:cNvPr id="234" name="Google Shape;234;p31"/>
          <p:cNvCxnSpPr>
            <a:stCxn id="232" idx="1"/>
          </p:cNvCxnSpPr>
          <p:nvPr/>
        </p:nvCxnSpPr>
        <p:spPr>
          <a:xfrm flipH="1">
            <a:off x="2571775" y="1816753"/>
            <a:ext cx="206100" cy="120000"/>
          </a:xfrm>
          <a:prstGeom prst="straightConnector1">
            <a:avLst/>
          </a:prstGeom>
          <a:noFill/>
          <a:ln cap="flat" cmpd="sng" w="9525">
            <a:solidFill>
              <a:schemeClr val="dk2"/>
            </a:solidFill>
            <a:prstDash val="solid"/>
            <a:round/>
            <a:headEnd len="med" w="med" type="none"/>
            <a:tailEnd len="med" w="med" type="none"/>
          </a:ln>
        </p:spPr>
      </p:cxnSp>
      <p:cxnSp>
        <p:nvCxnSpPr>
          <p:cNvPr id="235" name="Google Shape;235;p31"/>
          <p:cNvCxnSpPr>
            <a:stCxn id="233" idx="3"/>
          </p:cNvCxnSpPr>
          <p:nvPr/>
        </p:nvCxnSpPr>
        <p:spPr>
          <a:xfrm rot="10800000">
            <a:off x="2476455" y="2097250"/>
            <a:ext cx="337500" cy="81900"/>
          </a:xfrm>
          <a:prstGeom prst="straightConnector1">
            <a:avLst/>
          </a:prstGeom>
          <a:noFill/>
          <a:ln cap="flat" cmpd="sng" w="9525">
            <a:solidFill>
              <a:schemeClr val="dk2"/>
            </a:solidFill>
            <a:prstDash val="solid"/>
            <a:round/>
            <a:headEnd len="med" w="med" type="none"/>
            <a:tailEnd len="med" w="med" type="none"/>
          </a:ln>
        </p:spPr>
      </p:cxnSp>
      <p:pic>
        <p:nvPicPr>
          <p:cNvPr id="236" name="Google Shape;236;p31"/>
          <p:cNvPicPr preferRelativeResize="0"/>
          <p:nvPr/>
        </p:nvPicPr>
        <p:blipFill>
          <a:blip r:embed="rId5">
            <a:alphaModFix/>
          </a:blip>
          <a:stretch>
            <a:fillRect/>
          </a:stretch>
        </p:blipFill>
        <p:spPr>
          <a:xfrm>
            <a:off x="2016663" y="2886412"/>
            <a:ext cx="273125" cy="273106"/>
          </a:xfrm>
          <a:prstGeom prst="rect">
            <a:avLst/>
          </a:prstGeom>
          <a:noFill/>
          <a:ln>
            <a:noFill/>
          </a:ln>
        </p:spPr>
      </p:pic>
      <p:pic>
        <p:nvPicPr>
          <p:cNvPr id="237" name="Google Shape;237;p31"/>
          <p:cNvPicPr preferRelativeResize="0"/>
          <p:nvPr/>
        </p:nvPicPr>
        <p:blipFill>
          <a:blip r:embed="rId8">
            <a:alphaModFix/>
          </a:blip>
          <a:stretch>
            <a:fillRect/>
          </a:stretch>
        </p:blipFill>
        <p:spPr>
          <a:xfrm flipH="1">
            <a:off x="2369368" y="2927870"/>
            <a:ext cx="273124" cy="322961"/>
          </a:xfrm>
          <a:prstGeom prst="rect">
            <a:avLst/>
          </a:prstGeom>
          <a:noFill/>
          <a:ln>
            <a:noFill/>
          </a:ln>
        </p:spPr>
      </p:pic>
      <p:cxnSp>
        <p:nvCxnSpPr>
          <p:cNvPr id="238" name="Google Shape;238;p31"/>
          <p:cNvCxnSpPr>
            <a:stCxn id="236" idx="1"/>
          </p:cNvCxnSpPr>
          <p:nvPr/>
        </p:nvCxnSpPr>
        <p:spPr>
          <a:xfrm flipH="1">
            <a:off x="1810563" y="3022965"/>
            <a:ext cx="206100" cy="120000"/>
          </a:xfrm>
          <a:prstGeom prst="straightConnector1">
            <a:avLst/>
          </a:prstGeom>
          <a:noFill/>
          <a:ln cap="flat" cmpd="sng" w="9525">
            <a:solidFill>
              <a:schemeClr val="dk2"/>
            </a:solidFill>
            <a:prstDash val="solid"/>
            <a:round/>
            <a:headEnd len="med" w="med" type="none"/>
            <a:tailEnd len="med" w="med" type="none"/>
          </a:ln>
        </p:spPr>
      </p:cxnSp>
      <p:cxnSp>
        <p:nvCxnSpPr>
          <p:cNvPr id="239" name="Google Shape;239;p31"/>
          <p:cNvCxnSpPr>
            <a:stCxn id="237" idx="3"/>
          </p:cNvCxnSpPr>
          <p:nvPr/>
        </p:nvCxnSpPr>
        <p:spPr>
          <a:xfrm flipH="1">
            <a:off x="1793968" y="3089350"/>
            <a:ext cx="575400" cy="173100"/>
          </a:xfrm>
          <a:prstGeom prst="straightConnector1">
            <a:avLst/>
          </a:prstGeom>
          <a:noFill/>
          <a:ln cap="flat" cmpd="sng" w="9525">
            <a:solidFill>
              <a:schemeClr val="dk2"/>
            </a:solidFill>
            <a:prstDash val="solid"/>
            <a:round/>
            <a:headEnd len="med" w="med" type="none"/>
            <a:tailEnd len="med" w="med" type="none"/>
          </a:ln>
        </p:spPr>
      </p:cxnSp>
      <p:pic>
        <p:nvPicPr>
          <p:cNvPr id="240" name="Google Shape;240;p31"/>
          <p:cNvPicPr preferRelativeResize="0"/>
          <p:nvPr/>
        </p:nvPicPr>
        <p:blipFill>
          <a:blip r:embed="rId5">
            <a:alphaModFix/>
          </a:blip>
          <a:stretch>
            <a:fillRect/>
          </a:stretch>
        </p:blipFill>
        <p:spPr>
          <a:xfrm>
            <a:off x="2188113" y="3175600"/>
            <a:ext cx="273125" cy="273106"/>
          </a:xfrm>
          <a:prstGeom prst="rect">
            <a:avLst/>
          </a:prstGeom>
          <a:noFill/>
          <a:ln>
            <a:noFill/>
          </a:ln>
        </p:spPr>
      </p:pic>
      <p:pic>
        <p:nvPicPr>
          <p:cNvPr id="241" name="Google Shape;241;p31"/>
          <p:cNvPicPr preferRelativeResize="0"/>
          <p:nvPr/>
        </p:nvPicPr>
        <p:blipFill>
          <a:blip r:embed="rId8">
            <a:alphaModFix/>
          </a:blip>
          <a:stretch>
            <a:fillRect/>
          </a:stretch>
        </p:blipFill>
        <p:spPr>
          <a:xfrm flipH="1">
            <a:off x="2540818" y="3217058"/>
            <a:ext cx="273124" cy="322961"/>
          </a:xfrm>
          <a:prstGeom prst="rect">
            <a:avLst/>
          </a:prstGeom>
          <a:noFill/>
          <a:ln>
            <a:noFill/>
          </a:ln>
        </p:spPr>
      </p:pic>
      <p:cxnSp>
        <p:nvCxnSpPr>
          <p:cNvPr id="242" name="Google Shape;242;p31"/>
          <p:cNvCxnSpPr>
            <a:stCxn id="240" idx="1"/>
          </p:cNvCxnSpPr>
          <p:nvPr/>
        </p:nvCxnSpPr>
        <p:spPr>
          <a:xfrm flipH="1">
            <a:off x="1982013" y="3312153"/>
            <a:ext cx="206100" cy="120000"/>
          </a:xfrm>
          <a:prstGeom prst="straightConnector1">
            <a:avLst/>
          </a:prstGeom>
          <a:noFill/>
          <a:ln cap="flat" cmpd="sng" w="9525">
            <a:solidFill>
              <a:schemeClr val="dk2"/>
            </a:solidFill>
            <a:prstDash val="solid"/>
            <a:round/>
            <a:headEnd len="med" w="med" type="none"/>
            <a:tailEnd len="med" w="med" type="none"/>
          </a:ln>
        </p:spPr>
      </p:cxnSp>
      <p:cxnSp>
        <p:nvCxnSpPr>
          <p:cNvPr id="243" name="Google Shape;243;p31"/>
          <p:cNvCxnSpPr>
            <a:stCxn id="241" idx="3"/>
          </p:cNvCxnSpPr>
          <p:nvPr/>
        </p:nvCxnSpPr>
        <p:spPr>
          <a:xfrm flipH="1">
            <a:off x="1965418" y="3378538"/>
            <a:ext cx="575400" cy="173100"/>
          </a:xfrm>
          <a:prstGeom prst="straightConnector1">
            <a:avLst/>
          </a:prstGeom>
          <a:noFill/>
          <a:ln cap="flat" cmpd="sng" w="9525">
            <a:solidFill>
              <a:schemeClr val="dk2"/>
            </a:solidFill>
            <a:prstDash val="solid"/>
            <a:round/>
            <a:headEnd len="med" w="med" type="none"/>
            <a:tailEnd len="med" w="med" type="none"/>
          </a:ln>
        </p:spPr>
      </p:cxnSp>
      <p:sp>
        <p:nvSpPr>
          <p:cNvPr id="244" name="Google Shape;244;p31"/>
          <p:cNvSpPr/>
          <p:nvPr/>
        </p:nvSpPr>
        <p:spPr>
          <a:xfrm>
            <a:off x="1762125" y="1031875"/>
            <a:ext cx="2801950" cy="3008325"/>
          </a:xfrm>
          <a:custGeom>
            <a:rect b="b" l="l" r="r" t="t"/>
            <a:pathLst>
              <a:path extrusionOk="0" h="120333" w="112078">
                <a:moveTo>
                  <a:pt x="0" y="120333"/>
                </a:moveTo>
                <a:cubicBezTo>
                  <a:pt x="8043" y="116629"/>
                  <a:pt x="35560" y="116206"/>
                  <a:pt x="48260" y="98108"/>
                </a:cubicBezTo>
                <a:cubicBezTo>
                  <a:pt x="60960" y="80011"/>
                  <a:pt x="65564" y="28099"/>
                  <a:pt x="76200" y="11748"/>
                </a:cubicBezTo>
                <a:cubicBezTo>
                  <a:pt x="86836" y="-4603"/>
                  <a:pt x="106098" y="1958"/>
                  <a:pt x="112078" y="0"/>
                </a:cubicBezTo>
              </a:path>
            </a:pathLst>
          </a:custGeom>
          <a:noFill/>
          <a:ln cap="flat" cmpd="sng" w="9525">
            <a:solidFill>
              <a:schemeClr val="dk2"/>
            </a:solidFill>
            <a:prstDash val="solid"/>
            <a:round/>
            <a:headEnd len="med" w="med" type="none"/>
            <a:tailEnd len="med" w="med" type="none"/>
          </a:ln>
        </p:spPr>
      </p:sp>
      <p:sp>
        <p:nvSpPr>
          <p:cNvPr id="245" name="Google Shape;245;p31"/>
          <p:cNvSpPr/>
          <p:nvPr/>
        </p:nvSpPr>
        <p:spPr>
          <a:xfrm>
            <a:off x="1770075" y="4087825"/>
            <a:ext cx="2809875" cy="776600"/>
          </a:xfrm>
          <a:custGeom>
            <a:rect b="b" l="l" r="r" t="t"/>
            <a:pathLst>
              <a:path extrusionOk="0" h="31064" w="112395">
                <a:moveTo>
                  <a:pt x="0" y="0"/>
                </a:moveTo>
                <a:cubicBezTo>
                  <a:pt x="8943" y="1111"/>
                  <a:pt x="37094" y="1799"/>
                  <a:pt x="53657" y="6667"/>
                </a:cubicBezTo>
                <a:cubicBezTo>
                  <a:pt x="70220" y="11535"/>
                  <a:pt x="89587" y="25400"/>
                  <a:pt x="99377" y="29210"/>
                </a:cubicBezTo>
                <a:cubicBezTo>
                  <a:pt x="109167" y="33020"/>
                  <a:pt x="110225" y="29474"/>
                  <a:pt x="112395" y="29527"/>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0" y="0"/>
            <a:ext cx="1087000" cy="1087000"/>
          </a:xfrm>
          <a:prstGeom prst="rect">
            <a:avLst/>
          </a:prstGeom>
          <a:noFill/>
          <a:ln>
            <a:noFill/>
          </a:ln>
        </p:spPr>
      </p:pic>
      <p:cxnSp>
        <p:nvCxnSpPr>
          <p:cNvPr id="62" name="Google Shape;62;p14"/>
          <p:cNvCxnSpPr/>
          <p:nvPr/>
        </p:nvCxnSpPr>
        <p:spPr>
          <a:xfrm>
            <a:off x="1262075" y="889025"/>
            <a:ext cx="7810500" cy="0"/>
          </a:xfrm>
          <a:prstGeom prst="straightConnector1">
            <a:avLst/>
          </a:prstGeom>
          <a:noFill/>
          <a:ln cap="flat" cmpd="sng" w="9525">
            <a:solidFill>
              <a:schemeClr val="dk2"/>
            </a:solidFill>
            <a:prstDash val="solid"/>
            <a:round/>
            <a:headEnd len="med" w="med" type="none"/>
            <a:tailEnd len="med" w="med" type="none"/>
          </a:ln>
        </p:spPr>
      </p:cxnSp>
      <p:sp>
        <p:nvSpPr>
          <p:cNvPr id="63" name="Google Shape;63;p14"/>
          <p:cNvSpPr txBox="1"/>
          <p:nvPr/>
        </p:nvSpPr>
        <p:spPr>
          <a:xfrm>
            <a:off x="1262075" y="457925"/>
            <a:ext cx="7881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o" sz="1600">
                <a:latin typeface="Times New Roman"/>
                <a:ea typeface="Times New Roman"/>
                <a:cs typeface="Times New Roman"/>
                <a:sym typeface="Times New Roman"/>
              </a:rPr>
              <a:t>AUTOSAR</a:t>
            </a:r>
            <a:endParaRPr b="1" sz="1600">
              <a:latin typeface="Times New Roman"/>
              <a:ea typeface="Times New Roman"/>
              <a:cs typeface="Times New Roman"/>
              <a:sym typeface="Times New Roman"/>
            </a:endParaRPr>
          </a:p>
        </p:txBody>
      </p:sp>
      <p:pic>
        <p:nvPicPr>
          <p:cNvPr id="64" name="Google Shape;64;p14"/>
          <p:cNvPicPr preferRelativeResize="0"/>
          <p:nvPr/>
        </p:nvPicPr>
        <p:blipFill>
          <a:blip r:embed="rId4">
            <a:alphaModFix/>
          </a:blip>
          <a:stretch>
            <a:fillRect/>
          </a:stretch>
        </p:blipFill>
        <p:spPr>
          <a:xfrm>
            <a:off x="1648188" y="940225"/>
            <a:ext cx="5847624" cy="41344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32"/>
          <p:cNvPicPr preferRelativeResize="0"/>
          <p:nvPr/>
        </p:nvPicPr>
        <p:blipFill>
          <a:blip r:embed="rId3">
            <a:alphaModFix/>
          </a:blip>
          <a:stretch>
            <a:fillRect/>
          </a:stretch>
        </p:blipFill>
        <p:spPr>
          <a:xfrm>
            <a:off x="0" y="0"/>
            <a:ext cx="1087000" cy="1087000"/>
          </a:xfrm>
          <a:prstGeom prst="rect">
            <a:avLst/>
          </a:prstGeom>
          <a:noFill/>
          <a:ln>
            <a:noFill/>
          </a:ln>
        </p:spPr>
      </p:pic>
      <p:cxnSp>
        <p:nvCxnSpPr>
          <p:cNvPr id="251" name="Google Shape;251;p32"/>
          <p:cNvCxnSpPr/>
          <p:nvPr/>
        </p:nvCxnSpPr>
        <p:spPr>
          <a:xfrm>
            <a:off x="1262075" y="889025"/>
            <a:ext cx="7810500" cy="0"/>
          </a:xfrm>
          <a:prstGeom prst="straightConnector1">
            <a:avLst/>
          </a:prstGeom>
          <a:noFill/>
          <a:ln cap="flat" cmpd="sng" w="9525">
            <a:solidFill>
              <a:schemeClr val="dk2"/>
            </a:solidFill>
            <a:prstDash val="solid"/>
            <a:round/>
            <a:headEnd len="med" w="med" type="none"/>
            <a:tailEnd len="med" w="med" type="none"/>
          </a:ln>
        </p:spPr>
      </p:cxnSp>
      <p:sp>
        <p:nvSpPr>
          <p:cNvPr id="252" name="Google Shape;252;p32"/>
          <p:cNvSpPr txBox="1"/>
          <p:nvPr/>
        </p:nvSpPr>
        <p:spPr>
          <a:xfrm>
            <a:off x="1262075" y="457925"/>
            <a:ext cx="7881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o" sz="1600">
                <a:latin typeface="Times New Roman"/>
                <a:ea typeface="Times New Roman"/>
                <a:cs typeface="Times New Roman"/>
                <a:sym typeface="Times New Roman"/>
              </a:rPr>
              <a:t>Integrare</a:t>
            </a:r>
            <a:endParaRPr b="1" sz="1600">
              <a:latin typeface="Times New Roman"/>
              <a:ea typeface="Times New Roman"/>
              <a:cs typeface="Times New Roman"/>
              <a:sym typeface="Times New Roman"/>
            </a:endParaRPr>
          </a:p>
        </p:txBody>
      </p:sp>
      <p:pic>
        <p:nvPicPr>
          <p:cNvPr id="253" name="Google Shape;253;p32"/>
          <p:cNvPicPr preferRelativeResize="0"/>
          <p:nvPr/>
        </p:nvPicPr>
        <p:blipFill>
          <a:blip r:embed="rId4">
            <a:alphaModFix/>
          </a:blip>
          <a:stretch>
            <a:fillRect/>
          </a:stretch>
        </p:blipFill>
        <p:spPr>
          <a:xfrm>
            <a:off x="850875" y="1277500"/>
            <a:ext cx="2371750" cy="635850"/>
          </a:xfrm>
          <a:prstGeom prst="rect">
            <a:avLst/>
          </a:prstGeom>
          <a:noFill/>
          <a:ln>
            <a:noFill/>
          </a:ln>
        </p:spPr>
      </p:pic>
      <p:pic>
        <p:nvPicPr>
          <p:cNvPr id="254" name="Google Shape;254;p32"/>
          <p:cNvPicPr preferRelativeResize="0"/>
          <p:nvPr/>
        </p:nvPicPr>
        <p:blipFill>
          <a:blip r:embed="rId5">
            <a:alphaModFix/>
          </a:blip>
          <a:stretch>
            <a:fillRect/>
          </a:stretch>
        </p:blipFill>
        <p:spPr>
          <a:xfrm>
            <a:off x="4656925" y="1802975"/>
            <a:ext cx="3967175" cy="483200"/>
          </a:xfrm>
          <a:prstGeom prst="rect">
            <a:avLst/>
          </a:prstGeom>
          <a:noFill/>
          <a:ln>
            <a:noFill/>
          </a:ln>
        </p:spPr>
      </p:pic>
      <p:pic>
        <p:nvPicPr>
          <p:cNvPr id="255" name="Google Shape;255;p32"/>
          <p:cNvPicPr preferRelativeResize="0"/>
          <p:nvPr/>
        </p:nvPicPr>
        <p:blipFill>
          <a:blip r:embed="rId6">
            <a:alphaModFix/>
          </a:blip>
          <a:stretch>
            <a:fillRect/>
          </a:stretch>
        </p:blipFill>
        <p:spPr>
          <a:xfrm>
            <a:off x="882650" y="2452100"/>
            <a:ext cx="2371750" cy="517822"/>
          </a:xfrm>
          <a:prstGeom prst="rect">
            <a:avLst/>
          </a:prstGeom>
          <a:noFill/>
          <a:ln>
            <a:noFill/>
          </a:ln>
        </p:spPr>
      </p:pic>
      <p:pic>
        <p:nvPicPr>
          <p:cNvPr id="256" name="Google Shape;256;p32"/>
          <p:cNvPicPr preferRelativeResize="0"/>
          <p:nvPr/>
        </p:nvPicPr>
        <p:blipFill>
          <a:blip r:embed="rId7">
            <a:alphaModFix/>
          </a:blip>
          <a:stretch>
            <a:fillRect/>
          </a:stretch>
        </p:blipFill>
        <p:spPr>
          <a:xfrm>
            <a:off x="4656913" y="3065200"/>
            <a:ext cx="4276751" cy="1879550"/>
          </a:xfrm>
          <a:prstGeom prst="rect">
            <a:avLst/>
          </a:prstGeom>
          <a:noFill/>
          <a:ln>
            <a:noFill/>
          </a:ln>
        </p:spPr>
      </p:pic>
      <p:sp>
        <p:nvSpPr>
          <p:cNvPr id="257" name="Google Shape;257;p32"/>
          <p:cNvSpPr txBox="1"/>
          <p:nvPr/>
        </p:nvSpPr>
        <p:spPr>
          <a:xfrm>
            <a:off x="850875" y="1001875"/>
            <a:ext cx="1992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o" sz="1200">
                <a:latin typeface="Times New Roman"/>
                <a:ea typeface="Times New Roman"/>
                <a:cs typeface="Times New Roman"/>
                <a:sym typeface="Times New Roman"/>
              </a:rPr>
              <a:t>main_app.c</a:t>
            </a:r>
            <a:endParaRPr b="1" sz="900">
              <a:latin typeface="Times New Roman"/>
              <a:ea typeface="Times New Roman"/>
              <a:cs typeface="Times New Roman"/>
              <a:sym typeface="Times New Roman"/>
            </a:endParaRPr>
          </a:p>
        </p:txBody>
      </p:sp>
      <p:sp>
        <p:nvSpPr>
          <p:cNvPr id="258" name="Google Shape;258;p32"/>
          <p:cNvSpPr txBox="1"/>
          <p:nvPr/>
        </p:nvSpPr>
        <p:spPr>
          <a:xfrm>
            <a:off x="4656925" y="1545875"/>
            <a:ext cx="1992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o" sz="1200">
                <a:latin typeface="Times New Roman"/>
                <a:ea typeface="Times New Roman"/>
                <a:cs typeface="Times New Roman"/>
                <a:sym typeface="Times New Roman"/>
              </a:rPr>
              <a:t>AccelerationMeas.h</a:t>
            </a:r>
            <a:endParaRPr b="1" sz="900">
              <a:latin typeface="Times New Roman"/>
              <a:ea typeface="Times New Roman"/>
              <a:cs typeface="Times New Roman"/>
              <a:sym typeface="Times New Roman"/>
            </a:endParaRPr>
          </a:p>
        </p:txBody>
      </p:sp>
      <p:sp>
        <p:nvSpPr>
          <p:cNvPr id="259" name="Google Shape;259;p32"/>
          <p:cNvSpPr txBox="1"/>
          <p:nvPr/>
        </p:nvSpPr>
        <p:spPr>
          <a:xfrm>
            <a:off x="882650" y="2159000"/>
            <a:ext cx="1992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o" sz="1200">
                <a:latin typeface="Times New Roman"/>
                <a:ea typeface="Times New Roman"/>
                <a:cs typeface="Times New Roman"/>
                <a:sym typeface="Times New Roman"/>
              </a:rPr>
              <a:t>IoHwAb.h</a:t>
            </a:r>
            <a:endParaRPr b="1" sz="900">
              <a:latin typeface="Times New Roman"/>
              <a:ea typeface="Times New Roman"/>
              <a:cs typeface="Times New Roman"/>
              <a:sym typeface="Times New Roman"/>
            </a:endParaRPr>
          </a:p>
        </p:txBody>
      </p:sp>
      <p:sp>
        <p:nvSpPr>
          <p:cNvPr id="260" name="Google Shape;260;p32"/>
          <p:cNvSpPr txBox="1"/>
          <p:nvPr/>
        </p:nvSpPr>
        <p:spPr>
          <a:xfrm>
            <a:off x="4656925" y="2757500"/>
            <a:ext cx="1992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o" sz="1200">
                <a:latin typeface="Times New Roman"/>
                <a:ea typeface="Times New Roman"/>
                <a:cs typeface="Times New Roman"/>
                <a:sym typeface="Times New Roman"/>
              </a:rPr>
              <a:t>ADC</a:t>
            </a:r>
            <a:r>
              <a:rPr b="1" lang="ro" sz="1200">
                <a:latin typeface="Times New Roman"/>
                <a:ea typeface="Times New Roman"/>
                <a:cs typeface="Times New Roman"/>
                <a:sym typeface="Times New Roman"/>
              </a:rPr>
              <a:t>.h</a:t>
            </a:r>
            <a:endParaRPr b="1" sz="900">
              <a:latin typeface="Times New Roman"/>
              <a:ea typeface="Times New Roman"/>
              <a:cs typeface="Times New Roman"/>
              <a:sym typeface="Times New Roman"/>
            </a:endParaRPr>
          </a:p>
        </p:txBody>
      </p:sp>
      <p:sp>
        <p:nvSpPr>
          <p:cNvPr id="261" name="Google Shape;261;p32"/>
          <p:cNvSpPr/>
          <p:nvPr/>
        </p:nvSpPr>
        <p:spPr>
          <a:xfrm>
            <a:off x="3230575" y="1121275"/>
            <a:ext cx="1736525" cy="426550"/>
          </a:xfrm>
          <a:custGeom>
            <a:rect b="b" l="l" r="r" t="t"/>
            <a:pathLst>
              <a:path extrusionOk="0" h="17062" w="69461">
                <a:moveTo>
                  <a:pt x="0" y="14522"/>
                </a:moveTo>
                <a:cubicBezTo>
                  <a:pt x="3810" y="12141"/>
                  <a:pt x="11853" y="1557"/>
                  <a:pt x="22860" y="234"/>
                </a:cubicBezTo>
                <a:cubicBezTo>
                  <a:pt x="33867" y="-1089"/>
                  <a:pt x="58738" y="3779"/>
                  <a:pt x="66040" y="6584"/>
                </a:cubicBezTo>
                <a:cubicBezTo>
                  <a:pt x="73343" y="9389"/>
                  <a:pt x="66569" y="15316"/>
                  <a:pt x="66675" y="17062"/>
                </a:cubicBezTo>
              </a:path>
            </a:pathLst>
          </a:custGeom>
          <a:noFill/>
          <a:ln cap="flat" cmpd="sng" w="9525">
            <a:solidFill>
              <a:schemeClr val="dk2"/>
            </a:solidFill>
            <a:prstDash val="solid"/>
            <a:round/>
            <a:headEnd len="med" w="med" type="none"/>
            <a:tailEnd len="med" w="med" type="none"/>
          </a:ln>
        </p:spPr>
      </p:sp>
      <p:sp>
        <p:nvSpPr>
          <p:cNvPr id="262" name="Google Shape;262;p32"/>
          <p:cNvSpPr/>
          <p:nvPr/>
        </p:nvSpPr>
        <p:spPr>
          <a:xfrm>
            <a:off x="1313326" y="1973049"/>
            <a:ext cx="3346000" cy="267475"/>
          </a:xfrm>
          <a:custGeom>
            <a:rect b="b" l="l" r="r" t="t"/>
            <a:pathLst>
              <a:path extrusionOk="0" h="10699" w="133840">
                <a:moveTo>
                  <a:pt x="133840" y="2041"/>
                </a:moveTo>
                <a:cubicBezTo>
                  <a:pt x="131935" y="2041"/>
                  <a:pt x="128707" y="2306"/>
                  <a:pt x="122410" y="2041"/>
                </a:cubicBezTo>
                <a:cubicBezTo>
                  <a:pt x="116113" y="1776"/>
                  <a:pt x="104048" y="-976"/>
                  <a:pt x="96057" y="453"/>
                </a:cubicBezTo>
                <a:cubicBezTo>
                  <a:pt x="88067" y="1882"/>
                  <a:pt x="89072" y="9925"/>
                  <a:pt x="74467" y="10613"/>
                </a:cubicBezTo>
                <a:cubicBezTo>
                  <a:pt x="59862" y="11301"/>
                  <a:pt x="20810" y="4793"/>
                  <a:pt x="8427" y="4581"/>
                </a:cubicBezTo>
                <a:cubicBezTo>
                  <a:pt x="-3955" y="4369"/>
                  <a:pt x="1548" y="8549"/>
                  <a:pt x="172" y="9343"/>
                </a:cubicBezTo>
              </a:path>
            </a:pathLst>
          </a:custGeom>
          <a:noFill/>
          <a:ln cap="flat" cmpd="sng" w="9525">
            <a:solidFill>
              <a:schemeClr val="dk2"/>
            </a:solidFill>
            <a:prstDash val="solid"/>
            <a:round/>
            <a:headEnd len="med" w="med" type="none"/>
            <a:tailEnd len="med" w="med" type="none"/>
          </a:ln>
        </p:spPr>
      </p:sp>
      <p:sp>
        <p:nvSpPr>
          <p:cNvPr id="263" name="Google Shape;263;p32"/>
          <p:cNvSpPr/>
          <p:nvPr/>
        </p:nvSpPr>
        <p:spPr>
          <a:xfrm>
            <a:off x="3262325" y="2419627"/>
            <a:ext cx="1825625" cy="414075"/>
          </a:xfrm>
          <a:custGeom>
            <a:rect b="b" l="l" r="r" t="t"/>
            <a:pathLst>
              <a:path extrusionOk="0" h="16563" w="73025">
                <a:moveTo>
                  <a:pt x="0" y="11800"/>
                </a:moveTo>
                <a:cubicBezTo>
                  <a:pt x="4339" y="9842"/>
                  <a:pt x="19526" y="-370"/>
                  <a:pt x="26035" y="53"/>
                </a:cubicBezTo>
                <a:cubicBezTo>
                  <a:pt x="32544" y="476"/>
                  <a:pt x="32438" y="13335"/>
                  <a:pt x="39052" y="14340"/>
                </a:cubicBezTo>
                <a:cubicBezTo>
                  <a:pt x="45667" y="15345"/>
                  <a:pt x="60060" y="5715"/>
                  <a:pt x="65722" y="6085"/>
                </a:cubicBezTo>
                <a:cubicBezTo>
                  <a:pt x="71384" y="6456"/>
                  <a:pt x="71808" y="14817"/>
                  <a:pt x="73025" y="16563"/>
                </a:cubicBezTo>
              </a:path>
            </a:pathLst>
          </a:custGeom>
          <a:noFill/>
          <a:ln cap="flat" cmpd="sng" w="9525">
            <a:solidFill>
              <a:schemeClr val="dk2"/>
            </a:solidFill>
            <a:prstDash val="solid"/>
            <a:round/>
            <a:headEnd len="med" w="med" type="none"/>
            <a:tailEnd len="med" w="med" type="none"/>
          </a:ln>
        </p:spPr>
      </p:sp>
      <p:pic>
        <p:nvPicPr>
          <p:cNvPr id="264" name="Google Shape;264;p32"/>
          <p:cNvPicPr preferRelativeResize="0"/>
          <p:nvPr/>
        </p:nvPicPr>
        <p:blipFill>
          <a:blip r:embed="rId8">
            <a:alphaModFix/>
          </a:blip>
          <a:stretch>
            <a:fillRect/>
          </a:stretch>
        </p:blipFill>
        <p:spPr>
          <a:xfrm>
            <a:off x="100021" y="4193875"/>
            <a:ext cx="3424225" cy="750875"/>
          </a:xfrm>
          <a:prstGeom prst="rect">
            <a:avLst/>
          </a:prstGeom>
          <a:noFill/>
          <a:ln>
            <a:noFill/>
          </a:ln>
        </p:spPr>
      </p:pic>
      <p:sp>
        <p:nvSpPr>
          <p:cNvPr id="265" name="Google Shape;265;p32"/>
          <p:cNvSpPr txBox="1"/>
          <p:nvPr/>
        </p:nvSpPr>
        <p:spPr>
          <a:xfrm>
            <a:off x="1365125" y="3357575"/>
            <a:ext cx="1897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o" sz="1300">
                <a:latin typeface="Times New Roman"/>
                <a:ea typeface="Times New Roman"/>
                <a:cs typeface="Times New Roman"/>
                <a:sym typeface="Times New Roman"/>
              </a:rPr>
              <a:t>Valoarea returnata</a:t>
            </a:r>
            <a:endParaRPr b="1" sz="1300">
              <a:latin typeface="Times New Roman"/>
              <a:ea typeface="Times New Roman"/>
              <a:cs typeface="Times New Roman"/>
              <a:sym typeface="Times New Roman"/>
            </a:endParaRPr>
          </a:p>
        </p:txBody>
      </p:sp>
      <p:sp>
        <p:nvSpPr>
          <p:cNvPr id="266" name="Google Shape;266;p32"/>
          <p:cNvSpPr/>
          <p:nvPr/>
        </p:nvSpPr>
        <p:spPr>
          <a:xfrm rot="5937948">
            <a:off x="4354111" y="1119103"/>
            <a:ext cx="261799" cy="134845"/>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2"/>
          <p:cNvSpPr/>
          <p:nvPr/>
        </p:nvSpPr>
        <p:spPr>
          <a:xfrm rot="-5525955">
            <a:off x="3967806" y="1916172"/>
            <a:ext cx="262076" cy="135096"/>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2"/>
          <p:cNvSpPr/>
          <p:nvPr/>
        </p:nvSpPr>
        <p:spPr>
          <a:xfrm rot="3978632">
            <a:off x="3416247" y="2474006"/>
            <a:ext cx="262084" cy="134881"/>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2"/>
          <p:cNvSpPr/>
          <p:nvPr/>
        </p:nvSpPr>
        <p:spPr>
          <a:xfrm>
            <a:off x="2936875" y="3267935"/>
            <a:ext cx="1698625" cy="288075"/>
          </a:xfrm>
          <a:custGeom>
            <a:rect b="b" l="l" r="r" t="t"/>
            <a:pathLst>
              <a:path extrusionOk="0" h="11523" w="67945">
                <a:moveTo>
                  <a:pt x="67945" y="11523"/>
                </a:moveTo>
                <a:cubicBezTo>
                  <a:pt x="63077" y="9618"/>
                  <a:pt x="50059" y="834"/>
                  <a:pt x="38735" y="93"/>
                </a:cubicBezTo>
                <a:cubicBezTo>
                  <a:pt x="27411" y="-648"/>
                  <a:pt x="6456" y="5914"/>
                  <a:pt x="0" y="7078"/>
                </a:cubicBezTo>
              </a:path>
            </a:pathLst>
          </a:custGeom>
          <a:noFill/>
          <a:ln cap="flat" cmpd="sng" w="9525">
            <a:solidFill>
              <a:schemeClr val="dk2"/>
            </a:solidFill>
            <a:prstDash val="solid"/>
            <a:round/>
            <a:headEnd len="med" w="med" type="none"/>
            <a:tailEnd len="med" w="med" type="none"/>
          </a:ln>
        </p:spPr>
      </p:sp>
      <p:sp>
        <p:nvSpPr>
          <p:cNvPr id="270" name="Google Shape;270;p32"/>
          <p:cNvSpPr/>
          <p:nvPr/>
        </p:nvSpPr>
        <p:spPr>
          <a:xfrm>
            <a:off x="602423" y="3548075"/>
            <a:ext cx="572325" cy="619125"/>
          </a:xfrm>
          <a:custGeom>
            <a:rect b="b" l="l" r="r" t="t"/>
            <a:pathLst>
              <a:path extrusionOk="0" h="24765" w="22893">
                <a:moveTo>
                  <a:pt x="21306" y="24765"/>
                </a:moveTo>
                <a:cubicBezTo>
                  <a:pt x="17761" y="22807"/>
                  <a:pt x="-231" y="17145"/>
                  <a:pt x="33" y="13017"/>
                </a:cubicBezTo>
                <a:cubicBezTo>
                  <a:pt x="298" y="8890"/>
                  <a:pt x="19083" y="2170"/>
                  <a:pt x="22893" y="0"/>
                </a:cubicBezTo>
              </a:path>
            </a:pathLst>
          </a:custGeom>
          <a:noFill/>
          <a:ln cap="flat" cmpd="sng" w="9525">
            <a:solidFill>
              <a:schemeClr val="dk2"/>
            </a:solidFill>
            <a:prstDash val="solid"/>
            <a:round/>
            <a:headEnd len="med" w="med" type="none"/>
            <a:tailEnd len="med" w="med" type="none"/>
          </a:ln>
        </p:spPr>
      </p:sp>
      <p:sp>
        <p:nvSpPr>
          <p:cNvPr id="271" name="Google Shape;271;p32"/>
          <p:cNvSpPr/>
          <p:nvPr/>
        </p:nvSpPr>
        <p:spPr>
          <a:xfrm rot="-5731273">
            <a:off x="3743663" y="3195971"/>
            <a:ext cx="261915" cy="135018"/>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2"/>
          <p:cNvSpPr/>
          <p:nvPr/>
        </p:nvSpPr>
        <p:spPr>
          <a:xfrm rot="4249098">
            <a:off x="725716" y="3634454"/>
            <a:ext cx="262049" cy="13501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2"/>
          <p:cNvSpPr txBox="1"/>
          <p:nvPr/>
        </p:nvSpPr>
        <p:spPr>
          <a:xfrm>
            <a:off x="2178850" y="3941300"/>
            <a:ext cx="1992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o" sz="1200">
                <a:latin typeface="Times New Roman"/>
                <a:ea typeface="Times New Roman"/>
                <a:cs typeface="Times New Roman"/>
                <a:sym typeface="Times New Roman"/>
              </a:rPr>
              <a:t>FrontHeightMeas.c</a:t>
            </a:r>
            <a:endParaRPr b="1" sz="9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33"/>
          <p:cNvPicPr preferRelativeResize="0"/>
          <p:nvPr/>
        </p:nvPicPr>
        <p:blipFill>
          <a:blip r:embed="rId3">
            <a:alphaModFix/>
          </a:blip>
          <a:stretch>
            <a:fillRect/>
          </a:stretch>
        </p:blipFill>
        <p:spPr>
          <a:xfrm>
            <a:off x="0" y="0"/>
            <a:ext cx="1087000" cy="1087000"/>
          </a:xfrm>
          <a:prstGeom prst="rect">
            <a:avLst/>
          </a:prstGeom>
          <a:noFill/>
          <a:ln>
            <a:noFill/>
          </a:ln>
        </p:spPr>
      </p:pic>
      <p:cxnSp>
        <p:nvCxnSpPr>
          <p:cNvPr id="279" name="Google Shape;279;p33"/>
          <p:cNvCxnSpPr/>
          <p:nvPr/>
        </p:nvCxnSpPr>
        <p:spPr>
          <a:xfrm>
            <a:off x="1262075" y="889025"/>
            <a:ext cx="7810500" cy="0"/>
          </a:xfrm>
          <a:prstGeom prst="straightConnector1">
            <a:avLst/>
          </a:prstGeom>
          <a:noFill/>
          <a:ln cap="flat" cmpd="sng" w="9525">
            <a:solidFill>
              <a:schemeClr val="dk2"/>
            </a:solidFill>
            <a:prstDash val="solid"/>
            <a:round/>
            <a:headEnd len="med" w="med" type="none"/>
            <a:tailEnd len="med" w="med" type="none"/>
          </a:ln>
        </p:spPr>
      </p:cxnSp>
      <p:sp>
        <p:nvSpPr>
          <p:cNvPr id="280" name="Google Shape;280;p33"/>
          <p:cNvSpPr txBox="1"/>
          <p:nvPr/>
        </p:nvSpPr>
        <p:spPr>
          <a:xfrm>
            <a:off x="1262075" y="457925"/>
            <a:ext cx="7881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o" sz="1600">
                <a:latin typeface="Times New Roman"/>
                <a:ea typeface="Times New Roman"/>
                <a:cs typeface="Times New Roman"/>
                <a:sym typeface="Times New Roman"/>
              </a:rPr>
              <a:t>Safety</a:t>
            </a:r>
            <a:endParaRPr b="1" sz="1600">
              <a:latin typeface="Times New Roman"/>
              <a:ea typeface="Times New Roman"/>
              <a:cs typeface="Times New Roman"/>
              <a:sym typeface="Times New Roman"/>
            </a:endParaRPr>
          </a:p>
        </p:txBody>
      </p:sp>
      <p:graphicFrame>
        <p:nvGraphicFramePr>
          <p:cNvPr id="281" name="Google Shape;281;p33"/>
          <p:cNvGraphicFramePr/>
          <p:nvPr/>
        </p:nvGraphicFramePr>
        <p:xfrm>
          <a:off x="992150" y="1546600"/>
          <a:ext cx="3000000" cy="3000000"/>
        </p:xfrm>
        <a:graphic>
          <a:graphicData uri="http://schemas.openxmlformats.org/drawingml/2006/table">
            <a:tbl>
              <a:tblPr>
                <a:noFill/>
                <a:tableStyleId>{D10007B7-D96A-4B52-B2FD-7325A29EB3AD}</a:tableStyleId>
              </a:tblPr>
              <a:tblGrid>
                <a:gridCol w="834400"/>
                <a:gridCol w="3307675"/>
                <a:gridCol w="776075"/>
                <a:gridCol w="812525"/>
                <a:gridCol w="797950"/>
                <a:gridCol w="710375"/>
              </a:tblGrid>
              <a:tr h="294075">
                <a:tc gridSpan="2">
                  <a:txBody>
                    <a:bodyPr/>
                    <a:lstStyle/>
                    <a:p>
                      <a:pPr indent="0" lvl="0" marL="0" rtl="0" algn="l">
                        <a:spcBef>
                          <a:spcPts val="0"/>
                        </a:spcBef>
                        <a:spcAft>
                          <a:spcPts val="0"/>
                        </a:spcAft>
                        <a:buNone/>
                      </a:pPr>
                      <a:r>
                        <a:rPr b="1" lang="ro">
                          <a:latin typeface="Times New Roman"/>
                          <a:ea typeface="Times New Roman"/>
                          <a:cs typeface="Times New Roman"/>
                          <a:sym typeface="Times New Roman"/>
                        </a:rPr>
                        <a:t>Hazardous event</a:t>
                      </a:r>
                      <a:endParaRPr b="1">
                        <a:latin typeface="Times New Roman"/>
                        <a:ea typeface="Times New Roman"/>
                        <a:cs typeface="Times New Roman"/>
                        <a:sym typeface="Times New Roman"/>
                      </a:endParaRPr>
                    </a:p>
                  </a:txBody>
                  <a:tcPr marT="91425" marB="91425" marR="91425" marL="91425"/>
                </a:tc>
                <a:tc hMerge="1"/>
                <a:tc gridSpan="4">
                  <a:txBody>
                    <a:bodyPr/>
                    <a:lstStyle/>
                    <a:p>
                      <a:pPr indent="0" lvl="0" marL="0" rtl="0" algn="l">
                        <a:spcBef>
                          <a:spcPts val="0"/>
                        </a:spcBef>
                        <a:spcAft>
                          <a:spcPts val="0"/>
                        </a:spcAft>
                        <a:buNone/>
                      </a:pPr>
                      <a:r>
                        <a:rPr b="1" lang="ro">
                          <a:latin typeface="Times New Roman"/>
                          <a:ea typeface="Times New Roman"/>
                          <a:cs typeface="Times New Roman"/>
                          <a:sym typeface="Times New Roman"/>
                        </a:rPr>
                        <a:t>Hazardous event classification</a:t>
                      </a:r>
                      <a:endParaRPr b="1">
                        <a:latin typeface="Times New Roman"/>
                        <a:ea typeface="Times New Roman"/>
                        <a:cs typeface="Times New Roman"/>
                        <a:sym typeface="Times New Roman"/>
                      </a:endParaRPr>
                    </a:p>
                  </a:txBody>
                  <a:tcPr marT="91425" marB="91425" marR="91425" marL="91425"/>
                </a:tc>
                <a:tc hMerge="1"/>
                <a:tc hMerge="1"/>
                <a:tc hMerge="1"/>
              </a:tr>
              <a:tr h="322650">
                <a:tc>
                  <a:txBody>
                    <a:bodyPr/>
                    <a:lstStyle/>
                    <a:p>
                      <a:pPr indent="0" lvl="0" marL="0" rtl="0" algn="l">
                        <a:spcBef>
                          <a:spcPts val="0"/>
                        </a:spcBef>
                        <a:spcAft>
                          <a:spcPts val="0"/>
                        </a:spcAft>
                        <a:buNone/>
                      </a:pPr>
                      <a:r>
                        <a:rPr b="1" lang="ro" sz="1200">
                          <a:latin typeface="Times New Roman"/>
                          <a:ea typeface="Times New Roman"/>
                          <a:cs typeface="Times New Roman"/>
                          <a:sym typeface="Times New Roman"/>
                        </a:rPr>
                        <a:t>Event ID</a:t>
                      </a:r>
                      <a:endParaRPr b="1"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ro" sz="1200">
                          <a:latin typeface="Times New Roman"/>
                          <a:ea typeface="Times New Roman"/>
                          <a:cs typeface="Times New Roman"/>
                          <a:sym typeface="Times New Roman"/>
                        </a:rPr>
                        <a:t>Descritption</a:t>
                      </a:r>
                      <a:endParaRPr b="1"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ro" sz="1200">
                          <a:latin typeface="Times New Roman"/>
                          <a:ea typeface="Times New Roman"/>
                          <a:cs typeface="Times New Roman"/>
                          <a:sym typeface="Times New Roman"/>
                        </a:rPr>
                        <a:t>Sev</a:t>
                      </a:r>
                      <a:endParaRPr b="1"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ro" sz="1200">
                          <a:latin typeface="Times New Roman"/>
                          <a:ea typeface="Times New Roman"/>
                          <a:cs typeface="Times New Roman"/>
                          <a:sym typeface="Times New Roman"/>
                        </a:rPr>
                        <a:t>Exp</a:t>
                      </a:r>
                      <a:endParaRPr b="1"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ro" sz="1200">
                          <a:latin typeface="Times New Roman"/>
                          <a:ea typeface="Times New Roman"/>
                          <a:cs typeface="Times New Roman"/>
                          <a:sym typeface="Times New Roman"/>
                        </a:rPr>
                        <a:t>Contr</a:t>
                      </a:r>
                      <a:endParaRPr b="1"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ro" sz="1200">
                          <a:latin typeface="Times New Roman"/>
                          <a:ea typeface="Times New Roman"/>
                          <a:cs typeface="Times New Roman"/>
                          <a:sym typeface="Times New Roman"/>
                        </a:rPr>
                        <a:t>ASIL</a:t>
                      </a:r>
                      <a:endParaRPr b="1" sz="1200">
                        <a:latin typeface="Times New Roman"/>
                        <a:ea typeface="Times New Roman"/>
                        <a:cs typeface="Times New Roman"/>
                        <a:sym typeface="Times New Roman"/>
                      </a:endParaRPr>
                    </a:p>
                  </a:txBody>
                  <a:tcPr marT="91425" marB="91425" marR="91425" marL="91425"/>
                </a:tc>
              </a:tr>
              <a:tr h="286175">
                <a:tc>
                  <a:txBody>
                    <a:bodyPr/>
                    <a:lstStyle/>
                    <a:p>
                      <a:pPr indent="0" lvl="0" marL="0" rtl="0" algn="l">
                        <a:spcBef>
                          <a:spcPts val="0"/>
                        </a:spcBef>
                        <a:spcAft>
                          <a:spcPts val="0"/>
                        </a:spcAft>
                        <a:buNone/>
                      </a:pPr>
                      <a:r>
                        <a:rPr b="1" lang="ro" sz="1100">
                          <a:latin typeface="Times New Roman"/>
                          <a:ea typeface="Times New Roman"/>
                          <a:cs typeface="Times New Roman"/>
                          <a:sym typeface="Times New Roman"/>
                        </a:rPr>
                        <a:t>HE-1</a:t>
                      </a:r>
                      <a:endParaRPr b="1" sz="1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ro" sz="800">
                          <a:latin typeface="Times New Roman"/>
                          <a:ea typeface="Times New Roman"/>
                          <a:cs typeface="Times New Roman"/>
                          <a:sym typeface="Times New Roman"/>
                        </a:rPr>
                        <a:t>     </a:t>
                      </a:r>
                      <a:r>
                        <a:rPr lang="ro" sz="1000">
                          <a:latin typeface="Times New Roman"/>
                          <a:ea typeface="Times New Roman"/>
                          <a:cs typeface="Times New Roman"/>
                          <a:sym typeface="Times New Roman"/>
                        </a:rPr>
                        <a:t>Unghiul de proiectare al farurilor este prea ridicat si exista si alti participanti la trafic</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ro" sz="1100">
                          <a:latin typeface="Times New Roman"/>
                          <a:ea typeface="Times New Roman"/>
                          <a:cs typeface="Times New Roman"/>
                          <a:sym typeface="Times New Roman"/>
                        </a:rPr>
                        <a:t>S3</a:t>
                      </a:r>
                      <a:endParaRPr b="1" sz="1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ro" sz="1100">
                          <a:latin typeface="Times New Roman"/>
                          <a:ea typeface="Times New Roman"/>
                          <a:cs typeface="Times New Roman"/>
                          <a:sym typeface="Times New Roman"/>
                        </a:rPr>
                        <a:t>E4</a:t>
                      </a:r>
                      <a:endParaRPr b="1" sz="1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ro" sz="1100">
                          <a:latin typeface="Times New Roman"/>
                          <a:ea typeface="Times New Roman"/>
                          <a:cs typeface="Times New Roman"/>
                          <a:sym typeface="Times New Roman"/>
                        </a:rPr>
                        <a:t>C2</a:t>
                      </a:r>
                      <a:endParaRPr b="1" sz="1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ro" sz="1100">
                          <a:latin typeface="Times New Roman"/>
                          <a:ea typeface="Times New Roman"/>
                          <a:cs typeface="Times New Roman"/>
                          <a:sym typeface="Times New Roman"/>
                        </a:rPr>
                        <a:t>C</a:t>
                      </a:r>
                      <a:endParaRPr b="1" sz="1100">
                        <a:latin typeface="Times New Roman"/>
                        <a:ea typeface="Times New Roman"/>
                        <a:cs typeface="Times New Roman"/>
                        <a:sym typeface="Times New Roman"/>
                      </a:endParaRPr>
                    </a:p>
                  </a:txBody>
                  <a:tcPr marT="91425" marB="91425" marR="91425" marL="91425"/>
                </a:tc>
              </a:tr>
              <a:tr h="169425">
                <a:tc>
                  <a:txBody>
                    <a:bodyPr/>
                    <a:lstStyle/>
                    <a:p>
                      <a:pPr indent="0" lvl="0" marL="0" rtl="0" algn="l">
                        <a:spcBef>
                          <a:spcPts val="0"/>
                        </a:spcBef>
                        <a:spcAft>
                          <a:spcPts val="0"/>
                        </a:spcAft>
                        <a:buNone/>
                      </a:pPr>
                      <a:r>
                        <a:rPr b="1" lang="ro" sz="1100">
                          <a:latin typeface="Times New Roman"/>
                          <a:ea typeface="Times New Roman"/>
                          <a:cs typeface="Times New Roman"/>
                          <a:sym typeface="Times New Roman"/>
                        </a:rPr>
                        <a:t>HE-2</a:t>
                      </a:r>
                      <a:endParaRPr b="1" sz="1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ro" sz="1000">
                          <a:latin typeface="Times New Roman"/>
                          <a:ea typeface="Times New Roman"/>
                          <a:cs typeface="Times New Roman"/>
                          <a:sym typeface="Times New Roman"/>
                        </a:rPr>
                        <a:t>    Unghiul de proiectare al farurilor este prea jos si vizibilitatea este afectata</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ro" sz="1100">
                          <a:latin typeface="Times New Roman"/>
                          <a:ea typeface="Times New Roman"/>
                          <a:cs typeface="Times New Roman"/>
                          <a:sym typeface="Times New Roman"/>
                        </a:rPr>
                        <a:t>S3</a:t>
                      </a:r>
                      <a:endParaRPr b="1" sz="1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ro" sz="1100">
                          <a:latin typeface="Times New Roman"/>
                          <a:ea typeface="Times New Roman"/>
                          <a:cs typeface="Times New Roman"/>
                          <a:sym typeface="Times New Roman"/>
                        </a:rPr>
                        <a:t>E4</a:t>
                      </a:r>
                      <a:endParaRPr b="1" sz="1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ro" sz="1100">
                          <a:latin typeface="Times New Roman"/>
                          <a:ea typeface="Times New Roman"/>
                          <a:cs typeface="Times New Roman"/>
                          <a:sym typeface="Times New Roman"/>
                        </a:rPr>
                        <a:t>C1</a:t>
                      </a:r>
                      <a:endParaRPr b="1" sz="1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ro" sz="1100">
                          <a:latin typeface="Times New Roman"/>
                          <a:ea typeface="Times New Roman"/>
                          <a:cs typeface="Times New Roman"/>
                          <a:sym typeface="Times New Roman"/>
                        </a:rPr>
                        <a:t>B</a:t>
                      </a:r>
                      <a:endParaRPr b="1" sz="1100">
                        <a:latin typeface="Times New Roman"/>
                        <a:ea typeface="Times New Roman"/>
                        <a:cs typeface="Times New Roman"/>
                        <a:sym typeface="Times New Roman"/>
                      </a:endParaRPr>
                    </a:p>
                  </a:txBody>
                  <a:tcPr marT="91425" marB="91425" marR="91425" marL="91425"/>
                </a:tc>
              </a:tr>
              <a:tr h="264275">
                <a:tc>
                  <a:txBody>
                    <a:bodyPr/>
                    <a:lstStyle/>
                    <a:p>
                      <a:pPr indent="0" lvl="0" marL="0" rtl="0" algn="l">
                        <a:spcBef>
                          <a:spcPts val="0"/>
                        </a:spcBef>
                        <a:spcAft>
                          <a:spcPts val="0"/>
                        </a:spcAft>
                        <a:buNone/>
                      </a:pPr>
                      <a:r>
                        <a:rPr b="1" lang="ro" sz="1100">
                          <a:latin typeface="Times New Roman"/>
                          <a:ea typeface="Times New Roman"/>
                          <a:cs typeface="Times New Roman"/>
                          <a:sym typeface="Times New Roman"/>
                        </a:rPr>
                        <a:t>HE-3</a:t>
                      </a:r>
                      <a:endParaRPr b="1" sz="1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ro" sz="1000">
                          <a:latin typeface="Times New Roman"/>
                          <a:ea typeface="Times New Roman"/>
                          <a:cs typeface="Times New Roman"/>
                          <a:sym typeface="Times New Roman"/>
                        </a:rPr>
                        <a:t>    Unghiul de proiectare prezinta fluctuatii care pot distrage atentia soferului</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ro" sz="1100">
                          <a:latin typeface="Times New Roman"/>
                          <a:ea typeface="Times New Roman"/>
                          <a:cs typeface="Times New Roman"/>
                          <a:sym typeface="Times New Roman"/>
                        </a:rPr>
                        <a:t>S3</a:t>
                      </a:r>
                      <a:endParaRPr b="1" sz="1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ro" sz="1100">
                          <a:latin typeface="Times New Roman"/>
                          <a:ea typeface="Times New Roman"/>
                          <a:cs typeface="Times New Roman"/>
                          <a:sym typeface="Times New Roman"/>
                        </a:rPr>
                        <a:t>E4</a:t>
                      </a:r>
                      <a:endParaRPr b="1" sz="1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ro" sz="1100">
                          <a:latin typeface="Times New Roman"/>
                          <a:ea typeface="Times New Roman"/>
                          <a:cs typeface="Times New Roman"/>
                          <a:sym typeface="Times New Roman"/>
                        </a:rPr>
                        <a:t>C3</a:t>
                      </a:r>
                      <a:endParaRPr b="1" sz="1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ro" sz="1100">
                          <a:latin typeface="Times New Roman"/>
                          <a:ea typeface="Times New Roman"/>
                          <a:cs typeface="Times New Roman"/>
                          <a:sym typeface="Times New Roman"/>
                        </a:rPr>
                        <a:t>D</a:t>
                      </a:r>
                      <a:endParaRPr b="1" sz="11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34"/>
          <p:cNvPicPr preferRelativeResize="0"/>
          <p:nvPr/>
        </p:nvPicPr>
        <p:blipFill>
          <a:blip r:embed="rId3">
            <a:alphaModFix/>
          </a:blip>
          <a:stretch>
            <a:fillRect/>
          </a:stretch>
        </p:blipFill>
        <p:spPr>
          <a:xfrm>
            <a:off x="0" y="0"/>
            <a:ext cx="1087000" cy="1087000"/>
          </a:xfrm>
          <a:prstGeom prst="rect">
            <a:avLst/>
          </a:prstGeom>
          <a:noFill/>
          <a:ln>
            <a:noFill/>
          </a:ln>
        </p:spPr>
      </p:pic>
      <p:cxnSp>
        <p:nvCxnSpPr>
          <p:cNvPr id="287" name="Google Shape;287;p34"/>
          <p:cNvCxnSpPr/>
          <p:nvPr/>
        </p:nvCxnSpPr>
        <p:spPr>
          <a:xfrm>
            <a:off x="1262075" y="889025"/>
            <a:ext cx="7810500" cy="0"/>
          </a:xfrm>
          <a:prstGeom prst="straightConnector1">
            <a:avLst/>
          </a:prstGeom>
          <a:noFill/>
          <a:ln cap="flat" cmpd="sng" w="9525">
            <a:solidFill>
              <a:schemeClr val="dk2"/>
            </a:solidFill>
            <a:prstDash val="solid"/>
            <a:round/>
            <a:headEnd len="med" w="med" type="none"/>
            <a:tailEnd len="med" w="med" type="none"/>
          </a:ln>
        </p:spPr>
      </p:cxnSp>
      <p:sp>
        <p:nvSpPr>
          <p:cNvPr id="288" name="Google Shape;288;p34"/>
          <p:cNvSpPr txBox="1"/>
          <p:nvPr/>
        </p:nvSpPr>
        <p:spPr>
          <a:xfrm>
            <a:off x="1262075" y="457925"/>
            <a:ext cx="7881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o" sz="1600">
                <a:latin typeface="Times New Roman"/>
                <a:ea typeface="Times New Roman"/>
                <a:cs typeface="Times New Roman"/>
                <a:sym typeface="Times New Roman"/>
              </a:rPr>
              <a:t>Safety</a:t>
            </a:r>
            <a:endParaRPr b="1" sz="1600">
              <a:latin typeface="Times New Roman"/>
              <a:ea typeface="Times New Roman"/>
              <a:cs typeface="Times New Roman"/>
              <a:sym typeface="Times New Roman"/>
            </a:endParaRPr>
          </a:p>
        </p:txBody>
      </p:sp>
      <p:graphicFrame>
        <p:nvGraphicFramePr>
          <p:cNvPr id="289" name="Google Shape;289;p34"/>
          <p:cNvGraphicFramePr/>
          <p:nvPr/>
        </p:nvGraphicFramePr>
        <p:xfrm>
          <a:off x="792650" y="1655200"/>
          <a:ext cx="3000000" cy="3000000"/>
        </p:xfrm>
        <a:graphic>
          <a:graphicData uri="http://schemas.openxmlformats.org/drawingml/2006/table">
            <a:tbl>
              <a:tblPr>
                <a:noFill/>
                <a:tableStyleId>{D10007B7-D96A-4B52-B2FD-7325A29EB3AD}</a:tableStyleId>
              </a:tblPr>
              <a:tblGrid>
                <a:gridCol w="1043500"/>
                <a:gridCol w="960050"/>
                <a:gridCol w="3971125"/>
                <a:gridCol w="931750"/>
                <a:gridCol w="975475"/>
              </a:tblGrid>
              <a:tr h="557025">
                <a:tc>
                  <a:txBody>
                    <a:bodyPr/>
                    <a:lstStyle/>
                    <a:p>
                      <a:pPr indent="0" lvl="0" marL="0" rtl="0" algn="ctr">
                        <a:spcBef>
                          <a:spcPts val="0"/>
                        </a:spcBef>
                        <a:spcAft>
                          <a:spcPts val="0"/>
                        </a:spcAft>
                        <a:buNone/>
                      </a:pPr>
                      <a:r>
                        <a:rPr b="1" lang="ro" sz="1200">
                          <a:latin typeface="Times New Roman"/>
                          <a:ea typeface="Times New Roman"/>
                          <a:cs typeface="Times New Roman"/>
                          <a:sym typeface="Times New Roman"/>
                        </a:rPr>
                        <a:t>Hazard </a:t>
                      </a:r>
                      <a:r>
                        <a:rPr b="1" lang="ro" sz="1200">
                          <a:latin typeface="Times New Roman"/>
                          <a:ea typeface="Times New Roman"/>
                          <a:cs typeface="Times New Roman"/>
                          <a:sym typeface="Times New Roman"/>
                        </a:rPr>
                        <a:t>Event ID</a:t>
                      </a:r>
                      <a:endParaRPr b="1"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ro" sz="1200">
                          <a:latin typeface="Times New Roman"/>
                          <a:ea typeface="Times New Roman"/>
                          <a:cs typeface="Times New Roman"/>
                          <a:sym typeface="Times New Roman"/>
                        </a:rPr>
                        <a:t>Safety Goal ID</a:t>
                      </a:r>
                      <a:endParaRPr b="1"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ro" sz="1200">
                          <a:latin typeface="Times New Roman"/>
                          <a:ea typeface="Times New Roman"/>
                          <a:cs typeface="Times New Roman"/>
                          <a:sym typeface="Times New Roman"/>
                        </a:rPr>
                        <a:t>Safety goal description</a:t>
                      </a:r>
                      <a:endParaRPr b="1"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ro" sz="1200">
                          <a:latin typeface="Times New Roman"/>
                          <a:ea typeface="Times New Roman"/>
                          <a:cs typeface="Times New Roman"/>
                          <a:sym typeface="Times New Roman"/>
                        </a:rPr>
                        <a:t>Safe state</a:t>
                      </a:r>
                      <a:endParaRPr b="1"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ro" sz="1200">
                          <a:latin typeface="Times New Roman"/>
                          <a:ea typeface="Times New Roman"/>
                          <a:cs typeface="Times New Roman"/>
                          <a:sym typeface="Times New Roman"/>
                        </a:rPr>
                        <a:t>Required ASIL</a:t>
                      </a:r>
                      <a:endParaRPr b="1" sz="1200">
                        <a:latin typeface="Times New Roman"/>
                        <a:ea typeface="Times New Roman"/>
                        <a:cs typeface="Times New Roman"/>
                        <a:sym typeface="Times New Roman"/>
                      </a:endParaRPr>
                    </a:p>
                  </a:txBody>
                  <a:tcPr marT="91425" marB="91425" marR="91425" marL="91425"/>
                </a:tc>
              </a:tr>
              <a:tr h="345900">
                <a:tc>
                  <a:txBody>
                    <a:bodyPr/>
                    <a:lstStyle/>
                    <a:p>
                      <a:pPr indent="0" lvl="0" marL="0" rtl="0" algn="ctr">
                        <a:spcBef>
                          <a:spcPts val="0"/>
                        </a:spcBef>
                        <a:spcAft>
                          <a:spcPts val="0"/>
                        </a:spcAft>
                        <a:buNone/>
                      </a:pPr>
                      <a:r>
                        <a:rPr b="1" lang="ro" sz="1100">
                          <a:latin typeface="Times New Roman"/>
                          <a:ea typeface="Times New Roman"/>
                          <a:cs typeface="Times New Roman"/>
                          <a:sym typeface="Times New Roman"/>
                        </a:rPr>
                        <a:t>HE-1</a:t>
                      </a:r>
                      <a:endParaRPr b="1" sz="1100">
                        <a:latin typeface="Times New Roman"/>
                        <a:ea typeface="Times New Roman"/>
                        <a:cs typeface="Times New Roman"/>
                        <a:sym typeface="Times New Roman"/>
                      </a:endParaRPr>
                    </a:p>
                    <a:p>
                      <a:pPr indent="0" lvl="0" marL="0" rtl="0" algn="ctr">
                        <a:spcBef>
                          <a:spcPts val="0"/>
                        </a:spcBef>
                        <a:spcAft>
                          <a:spcPts val="0"/>
                        </a:spcAft>
                        <a:buNone/>
                      </a:pPr>
                      <a:r>
                        <a:rPr b="1" lang="ro" sz="1100">
                          <a:latin typeface="Times New Roman"/>
                          <a:ea typeface="Times New Roman"/>
                          <a:cs typeface="Times New Roman"/>
                          <a:sym typeface="Times New Roman"/>
                        </a:rPr>
                        <a:t>HE-2</a:t>
                      </a:r>
                      <a:endParaRPr b="1" sz="1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ro" sz="1100">
                          <a:latin typeface="Times New Roman"/>
                          <a:ea typeface="Times New Roman"/>
                          <a:cs typeface="Times New Roman"/>
                          <a:sym typeface="Times New Roman"/>
                        </a:rPr>
                        <a:t>SG-CM</a:t>
                      </a:r>
                      <a:endParaRPr b="1" sz="1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ro" sz="900">
                          <a:latin typeface="Times New Roman"/>
                          <a:ea typeface="Times New Roman"/>
                          <a:cs typeface="Times New Roman"/>
                          <a:sym typeface="Times New Roman"/>
                        </a:rPr>
                        <a:t>   </a:t>
                      </a:r>
                      <a:r>
                        <a:rPr lang="ro" sz="1000">
                          <a:latin typeface="Times New Roman"/>
                          <a:ea typeface="Times New Roman"/>
                          <a:cs typeface="Times New Roman"/>
                          <a:sym typeface="Times New Roman"/>
                        </a:rPr>
                        <a:t>Previne</a:t>
                      </a:r>
                      <a:r>
                        <a:rPr lang="ro" sz="1000">
                          <a:latin typeface="Times New Roman"/>
                          <a:ea typeface="Times New Roman"/>
                          <a:cs typeface="Times New Roman"/>
                          <a:sym typeface="Times New Roman"/>
                        </a:rPr>
                        <a:t> functionarea automata a sistemului prin control manual.</a:t>
                      </a:r>
                      <a:endParaRPr sz="1000">
                        <a:latin typeface="Times New Roman"/>
                        <a:ea typeface="Times New Roman"/>
                        <a:cs typeface="Times New Roman"/>
                        <a:sym typeface="Times New Roman"/>
                      </a:endParaRPr>
                    </a:p>
                    <a:p>
                      <a:pPr indent="0" lvl="0" marL="0" rtl="0" algn="l">
                        <a:spcBef>
                          <a:spcPts val="0"/>
                        </a:spcBef>
                        <a:spcAft>
                          <a:spcPts val="0"/>
                        </a:spcAft>
                        <a:buNone/>
                      </a:pPr>
                      <a:r>
                        <a:rPr lang="ro" sz="1000">
                          <a:latin typeface="Times New Roman"/>
                          <a:ea typeface="Times New Roman"/>
                          <a:cs typeface="Times New Roman"/>
                          <a:sym typeface="Times New Roman"/>
                        </a:rPr>
                        <a:t>   Se regleaza unghiul eronat prin comanda unui switch folosit in mod manual de catre sofer.</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ro" sz="1100">
                          <a:latin typeface="Times New Roman"/>
                          <a:ea typeface="Times New Roman"/>
                          <a:cs typeface="Times New Roman"/>
                          <a:sym typeface="Times New Roman"/>
                        </a:rPr>
                        <a:t>No angle adjustment</a:t>
                      </a:r>
                      <a:endParaRPr b="1" sz="1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ro" sz="1100">
                          <a:latin typeface="Times New Roman"/>
                          <a:ea typeface="Times New Roman"/>
                          <a:cs typeface="Times New Roman"/>
                          <a:sym typeface="Times New Roman"/>
                        </a:rPr>
                        <a:t>ASIL C</a:t>
                      </a:r>
                      <a:endParaRPr b="1" sz="1100">
                        <a:latin typeface="Times New Roman"/>
                        <a:ea typeface="Times New Roman"/>
                        <a:cs typeface="Times New Roman"/>
                        <a:sym typeface="Times New Roman"/>
                      </a:endParaRPr>
                    </a:p>
                    <a:p>
                      <a:pPr indent="0" lvl="0" marL="0" rtl="0" algn="l">
                        <a:spcBef>
                          <a:spcPts val="0"/>
                        </a:spcBef>
                        <a:spcAft>
                          <a:spcPts val="0"/>
                        </a:spcAft>
                        <a:buNone/>
                      </a:pPr>
                      <a:r>
                        <a:rPr b="1" lang="ro" sz="1100">
                          <a:latin typeface="Times New Roman"/>
                          <a:ea typeface="Times New Roman"/>
                          <a:cs typeface="Times New Roman"/>
                          <a:sym typeface="Times New Roman"/>
                        </a:rPr>
                        <a:t>(from HE-1)</a:t>
                      </a:r>
                      <a:endParaRPr b="1" sz="1100">
                        <a:latin typeface="Times New Roman"/>
                        <a:ea typeface="Times New Roman"/>
                        <a:cs typeface="Times New Roman"/>
                        <a:sym typeface="Times New Roman"/>
                      </a:endParaRPr>
                    </a:p>
                  </a:txBody>
                  <a:tcPr marT="91425" marB="91425" marR="91425" marL="91425"/>
                </a:tc>
              </a:tr>
              <a:tr h="269750">
                <a:tc>
                  <a:txBody>
                    <a:bodyPr/>
                    <a:lstStyle/>
                    <a:p>
                      <a:pPr indent="0" lvl="0" marL="0" rtl="0" algn="ctr">
                        <a:spcBef>
                          <a:spcPts val="0"/>
                        </a:spcBef>
                        <a:spcAft>
                          <a:spcPts val="0"/>
                        </a:spcAft>
                        <a:buNone/>
                      </a:pPr>
                      <a:r>
                        <a:rPr b="1" lang="ro" sz="1100">
                          <a:latin typeface="Times New Roman"/>
                          <a:ea typeface="Times New Roman"/>
                          <a:cs typeface="Times New Roman"/>
                          <a:sym typeface="Times New Roman"/>
                        </a:rPr>
                        <a:t>HE-3</a:t>
                      </a:r>
                      <a:endParaRPr b="1" sz="1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ro" sz="1100">
                          <a:latin typeface="Times New Roman"/>
                          <a:ea typeface="Times New Roman"/>
                          <a:cs typeface="Times New Roman"/>
                          <a:sym typeface="Times New Roman"/>
                        </a:rPr>
                        <a:t>SG-3</a:t>
                      </a:r>
                      <a:endParaRPr b="1" sz="1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ro" sz="1000">
                          <a:latin typeface="Times New Roman"/>
                          <a:ea typeface="Times New Roman"/>
                          <a:cs typeface="Times New Roman"/>
                          <a:sym typeface="Times New Roman"/>
                        </a:rPr>
                        <a:t>   Previne functionarea automata a sistemului prin control manual.</a:t>
                      </a:r>
                      <a:endParaRPr sz="1000">
                        <a:latin typeface="Times New Roman"/>
                        <a:ea typeface="Times New Roman"/>
                        <a:cs typeface="Times New Roman"/>
                        <a:sym typeface="Times New Roman"/>
                      </a:endParaRPr>
                    </a:p>
                    <a:p>
                      <a:pPr indent="0" lvl="0" marL="0" rtl="0" algn="l">
                        <a:spcBef>
                          <a:spcPts val="0"/>
                        </a:spcBef>
                        <a:spcAft>
                          <a:spcPts val="0"/>
                        </a:spcAft>
                        <a:buNone/>
                      </a:pPr>
                      <a:r>
                        <a:rPr lang="ro" sz="1000">
                          <a:latin typeface="Times New Roman"/>
                          <a:ea typeface="Times New Roman"/>
                          <a:cs typeface="Times New Roman"/>
                          <a:sym typeface="Times New Roman"/>
                        </a:rPr>
                        <a:t>   Se revine la nivelul default (safe) al unghiului de proiectie al farurilor</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ro" sz="1100">
                          <a:solidFill>
                            <a:schemeClr val="dk1"/>
                          </a:solidFill>
                          <a:latin typeface="Times New Roman"/>
                          <a:ea typeface="Times New Roman"/>
                          <a:cs typeface="Times New Roman"/>
                          <a:sym typeface="Times New Roman"/>
                        </a:rPr>
                        <a:t>No angle adjustment</a:t>
                      </a:r>
                      <a:endParaRPr b="1" sz="1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ro" sz="1100">
                          <a:latin typeface="Times New Roman"/>
                          <a:ea typeface="Times New Roman"/>
                          <a:cs typeface="Times New Roman"/>
                          <a:sym typeface="Times New Roman"/>
                        </a:rPr>
                        <a:t>ASIL D</a:t>
                      </a:r>
                      <a:endParaRPr b="1" sz="11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35"/>
          <p:cNvPicPr preferRelativeResize="0"/>
          <p:nvPr/>
        </p:nvPicPr>
        <p:blipFill>
          <a:blip r:embed="rId3">
            <a:alphaModFix/>
          </a:blip>
          <a:stretch>
            <a:fillRect/>
          </a:stretch>
        </p:blipFill>
        <p:spPr>
          <a:xfrm>
            <a:off x="0" y="0"/>
            <a:ext cx="1087000" cy="1087000"/>
          </a:xfrm>
          <a:prstGeom prst="rect">
            <a:avLst/>
          </a:prstGeom>
          <a:noFill/>
          <a:ln>
            <a:noFill/>
          </a:ln>
        </p:spPr>
      </p:pic>
      <p:cxnSp>
        <p:nvCxnSpPr>
          <p:cNvPr id="295" name="Google Shape;295;p35"/>
          <p:cNvCxnSpPr/>
          <p:nvPr/>
        </p:nvCxnSpPr>
        <p:spPr>
          <a:xfrm>
            <a:off x="1262075" y="889025"/>
            <a:ext cx="7810500" cy="0"/>
          </a:xfrm>
          <a:prstGeom prst="straightConnector1">
            <a:avLst/>
          </a:prstGeom>
          <a:noFill/>
          <a:ln cap="flat" cmpd="sng" w="9525">
            <a:solidFill>
              <a:schemeClr val="dk2"/>
            </a:solidFill>
            <a:prstDash val="solid"/>
            <a:round/>
            <a:headEnd len="med" w="med" type="none"/>
            <a:tailEnd len="med" w="med" type="none"/>
          </a:ln>
        </p:spPr>
      </p:cxnSp>
      <p:sp>
        <p:nvSpPr>
          <p:cNvPr id="296" name="Google Shape;296;p35"/>
          <p:cNvSpPr txBox="1"/>
          <p:nvPr/>
        </p:nvSpPr>
        <p:spPr>
          <a:xfrm>
            <a:off x="1262075" y="457925"/>
            <a:ext cx="7881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o" sz="1600">
                <a:latin typeface="Times New Roman"/>
                <a:ea typeface="Times New Roman"/>
                <a:cs typeface="Times New Roman"/>
                <a:sym typeface="Times New Roman"/>
              </a:rPr>
              <a:t>Safety</a:t>
            </a:r>
            <a:endParaRPr b="1" sz="1600">
              <a:latin typeface="Times New Roman"/>
              <a:ea typeface="Times New Roman"/>
              <a:cs typeface="Times New Roman"/>
              <a:sym typeface="Times New Roman"/>
            </a:endParaRPr>
          </a:p>
        </p:txBody>
      </p:sp>
      <p:pic>
        <p:nvPicPr>
          <p:cNvPr id="297" name="Google Shape;297;p35"/>
          <p:cNvPicPr preferRelativeResize="0"/>
          <p:nvPr/>
        </p:nvPicPr>
        <p:blipFill>
          <a:blip r:embed="rId4">
            <a:alphaModFix/>
          </a:blip>
          <a:stretch>
            <a:fillRect/>
          </a:stretch>
        </p:blipFill>
        <p:spPr>
          <a:xfrm>
            <a:off x="1087000" y="1324225"/>
            <a:ext cx="2860450" cy="1776950"/>
          </a:xfrm>
          <a:prstGeom prst="rect">
            <a:avLst/>
          </a:prstGeom>
          <a:noFill/>
          <a:ln>
            <a:noFill/>
          </a:ln>
        </p:spPr>
      </p:pic>
      <p:pic>
        <p:nvPicPr>
          <p:cNvPr id="298" name="Google Shape;298;p35"/>
          <p:cNvPicPr preferRelativeResize="0"/>
          <p:nvPr/>
        </p:nvPicPr>
        <p:blipFill>
          <a:blip r:embed="rId5">
            <a:alphaModFix/>
          </a:blip>
          <a:stretch>
            <a:fillRect/>
          </a:stretch>
        </p:blipFill>
        <p:spPr>
          <a:xfrm>
            <a:off x="5546450" y="1299075"/>
            <a:ext cx="2883903" cy="1776950"/>
          </a:xfrm>
          <a:prstGeom prst="rect">
            <a:avLst/>
          </a:prstGeom>
          <a:noFill/>
          <a:ln>
            <a:noFill/>
          </a:ln>
        </p:spPr>
      </p:pic>
      <p:pic>
        <p:nvPicPr>
          <p:cNvPr id="299" name="Google Shape;299;p35"/>
          <p:cNvPicPr preferRelativeResize="0"/>
          <p:nvPr/>
        </p:nvPicPr>
        <p:blipFill>
          <a:blip r:embed="rId6">
            <a:alphaModFix/>
          </a:blip>
          <a:stretch>
            <a:fillRect/>
          </a:stretch>
        </p:blipFill>
        <p:spPr>
          <a:xfrm>
            <a:off x="2661349" y="3210350"/>
            <a:ext cx="3821300" cy="1824525"/>
          </a:xfrm>
          <a:prstGeom prst="rect">
            <a:avLst/>
          </a:prstGeom>
          <a:noFill/>
          <a:ln>
            <a:noFill/>
          </a:ln>
        </p:spPr>
      </p:pic>
      <p:sp>
        <p:nvSpPr>
          <p:cNvPr id="300" name="Google Shape;300;p35"/>
          <p:cNvSpPr txBox="1"/>
          <p:nvPr/>
        </p:nvSpPr>
        <p:spPr>
          <a:xfrm>
            <a:off x="962950" y="914175"/>
            <a:ext cx="1517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o" sz="1300">
                <a:latin typeface="Times New Roman"/>
                <a:ea typeface="Times New Roman"/>
                <a:cs typeface="Times New Roman"/>
                <a:sym typeface="Times New Roman"/>
              </a:rPr>
              <a:t>HE-1</a:t>
            </a:r>
            <a:endParaRPr b="1" sz="1300">
              <a:latin typeface="Times New Roman"/>
              <a:ea typeface="Times New Roman"/>
              <a:cs typeface="Times New Roman"/>
              <a:sym typeface="Times New Roman"/>
            </a:endParaRPr>
          </a:p>
        </p:txBody>
      </p:sp>
      <p:sp>
        <p:nvSpPr>
          <p:cNvPr id="301" name="Google Shape;301;p35"/>
          <p:cNvSpPr txBox="1"/>
          <p:nvPr/>
        </p:nvSpPr>
        <p:spPr>
          <a:xfrm>
            <a:off x="5546450" y="914175"/>
            <a:ext cx="1517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o" sz="1300">
                <a:latin typeface="Times New Roman"/>
                <a:ea typeface="Times New Roman"/>
                <a:cs typeface="Times New Roman"/>
                <a:sym typeface="Times New Roman"/>
              </a:rPr>
              <a:t>HE-2</a:t>
            </a:r>
            <a:endParaRPr b="1" sz="13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id="306" name="Google Shape;306;p36"/>
          <p:cNvPicPr preferRelativeResize="0"/>
          <p:nvPr/>
        </p:nvPicPr>
        <p:blipFill>
          <a:blip r:embed="rId3">
            <a:alphaModFix/>
          </a:blip>
          <a:stretch>
            <a:fillRect/>
          </a:stretch>
        </p:blipFill>
        <p:spPr>
          <a:xfrm>
            <a:off x="0" y="0"/>
            <a:ext cx="1087000" cy="1087000"/>
          </a:xfrm>
          <a:prstGeom prst="rect">
            <a:avLst/>
          </a:prstGeom>
          <a:noFill/>
          <a:ln>
            <a:noFill/>
          </a:ln>
        </p:spPr>
      </p:pic>
      <p:cxnSp>
        <p:nvCxnSpPr>
          <p:cNvPr id="307" name="Google Shape;307;p36"/>
          <p:cNvCxnSpPr/>
          <p:nvPr/>
        </p:nvCxnSpPr>
        <p:spPr>
          <a:xfrm>
            <a:off x="1262075" y="889025"/>
            <a:ext cx="7810500" cy="0"/>
          </a:xfrm>
          <a:prstGeom prst="straightConnector1">
            <a:avLst/>
          </a:prstGeom>
          <a:noFill/>
          <a:ln cap="flat" cmpd="sng" w="9525">
            <a:solidFill>
              <a:schemeClr val="dk2"/>
            </a:solidFill>
            <a:prstDash val="solid"/>
            <a:round/>
            <a:headEnd len="med" w="med" type="none"/>
            <a:tailEnd len="med" w="med" type="none"/>
          </a:ln>
        </p:spPr>
      </p:cxnSp>
      <p:sp>
        <p:nvSpPr>
          <p:cNvPr id="308" name="Google Shape;308;p36"/>
          <p:cNvSpPr txBox="1"/>
          <p:nvPr/>
        </p:nvSpPr>
        <p:spPr>
          <a:xfrm>
            <a:off x="1262075" y="457925"/>
            <a:ext cx="7881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o" sz="1600">
                <a:latin typeface="Times New Roman"/>
                <a:ea typeface="Times New Roman"/>
                <a:cs typeface="Times New Roman"/>
                <a:sym typeface="Times New Roman"/>
              </a:rPr>
              <a:t>360 parking</a:t>
            </a:r>
            <a:endParaRPr b="1" sz="1600">
              <a:latin typeface="Times New Roman"/>
              <a:ea typeface="Times New Roman"/>
              <a:cs typeface="Times New Roman"/>
              <a:sym typeface="Times New Roman"/>
            </a:endParaRPr>
          </a:p>
        </p:txBody>
      </p:sp>
      <p:sp>
        <p:nvSpPr>
          <p:cNvPr id="309" name="Google Shape;309;p36"/>
          <p:cNvSpPr txBox="1"/>
          <p:nvPr/>
        </p:nvSpPr>
        <p:spPr>
          <a:xfrm>
            <a:off x="1131225" y="1130775"/>
            <a:ext cx="7509000" cy="407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b="1" lang="ro" sz="1300">
                <a:latin typeface="Times New Roman"/>
                <a:ea typeface="Times New Roman"/>
                <a:cs typeface="Times New Roman"/>
                <a:sym typeface="Times New Roman"/>
              </a:rPr>
              <a:t>sistem care ajuta sistemul de camere la detectarea locului de parcare</a:t>
            </a:r>
            <a:endParaRPr b="1" sz="1300">
              <a:latin typeface="Times New Roman"/>
              <a:ea typeface="Times New Roman"/>
              <a:cs typeface="Times New Roman"/>
              <a:sym typeface="Times New Roman"/>
            </a:endParaRPr>
          </a:p>
          <a:p>
            <a:pPr indent="-311150" lvl="1" marL="914400" rtl="0" algn="l">
              <a:spcBef>
                <a:spcPts val="0"/>
              </a:spcBef>
              <a:spcAft>
                <a:spcPts val="0"/>
              </a:spcAft>
              <a:buSzPts val="1300"/>
              <a:buFont typeface="Times New Roman"/>
              <a:buChar char="○"/>
            </a:pPr>
            <a:r>
              <a:rPr b="1" lang="ro" sz="1300">
                <a:latin typeface="Times New Roman"/>
                <a:ea typeface="Times New Roman"/>
                <a:cs typeface="Times New Roman"/>
                <a:sym typeface="Times New Roman"/>
              </a:rPr>
              <a:t>input: imaginea surprinsa de sistemul de camere</a:t>
            </a:r>
            <a:endParaRPr b="1" sz="1300">
              <a:latin typeface="Times New Roman"/>
              <a:ea typeface="Times New Roman"/>
              <a:cs typeface="Times New Roman"/>
              <a:sym typeface="Times New Roman"/>
            </a:endParaRPr>
          </a:p>
          <a:p>
            <a:pPr indent="-311150" lvl="1" marL="914400" rtl="0" algn="l">
              <a:spcBef>
                <a:spcPts val="0"/>
              </a:spcBef>
              <a:spcAft>
                <a:spcPts val="0"/>
              </a:spcAft>
              <a:buSzPts val="1300"/>
              <a:buFont typeface="Times New Roman"/>
              <a:buChar char="○"/>
            </a:pPr>
            <a:r>
              <a:rPr b="1" lang="ro" sz="1300">
                <a:latin typeface="Times New Roman"/>
                <a:ea typeface="Times New Roman"/>
                <a:cs typeface="Times New Roman"/>
                <a:sym typeface="Times New Roman"/>
              </a:rPr>
              <a:t>function: detectia limitelor locului de parcare</a:t>
            </a:r>
            <a:endParaRPr b="1" sz="1300">
              <a:latin typeface="Times New Roman"/>
              <a:ea typeface="Times New Roman"/>
              <a:cs typeface="Times New Roman"/>
              <a:sym typeface="Times New Roman"/>
            </a:endParaRPr>
          </a:p>
          <a:p>
            <a:pPr indent="-311150" lvl="1" marL="914400" rtl="0" algn="l">
              <a:spcBef>
                <a:spcPts val="0"/>
              </a:spcBef>
              <a:spcAft>
                <a:spcPts val="0"/>
              </a:spcAft>
              <a:buSzPts val="1300"/>
              <a:buFont typeface="Times New Roman"/>
              <a:buChar char="○"/>
            </a:pPr>
            <a:r>
              <a:rPr b="1" lang="ro" sz="1300">
                <a:latin typeface="Times New Roman"/>
                <a:ea typeface="Times New Roman"/>
                <a:cs typeface="Times New Roman"/>
                <a:sym typeface="Times New Roman"/>
              </a:rPr>
              <a:t>output: distanta pana la locul de parcare</a:t>
            </a:r>
            <a:endParaRPr b="1" sz="1300">
              <a:latin typeface="Times New Roman"/>
              <a:ea typeface="Times New Roman"/>
              <a:cs typeface="Times New Roman"/>
              <a:sym typeface="Times New Roman"/>
            </a:endParaRPr>
          </a:p>
          <a:p>
            <a:pPr indent="0" lvl="0" marL="914400" rtl="0" algn="l">
              <a:spcBef>
                <a:spcPts val="0"/>
              </a:spcBef>
              <a:spcAft>
                <a:spcPts val="0"/>
              </a:spcAft>
              <a:buNone/>
            </a:pPr>
            <a:r>
              <a:t/>
            </a:r>
            <a:endParaRPr b="1" sz="1300">
              <a:latin typeface="Times New Roman"/>
              <a:ea typeface="Times New Roman"/>
              <a:cs typeface="Times New Roman"/>
              <a:sym typeface="Times New Roman"/>
            </a:endParaRPr>
          </a:p>
          <a:p>
            <a:pPr indent="0" lvl="0" marL="914400" rtl="0" algn="l">
              <a:spcBef>
                <a:spcPts val="0"/>
              </a:spcBef>
              <a:spcAft>
                <a:spcPts val="0"/>
              </a:spcAft>
              <a:buNone/>
            </a:pPr>
            <a:r>
              <a:t/>
            </a:r>
            <a:endParaRPr b="1"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b="1" lang="ro" sz="1300">
                <a:latin typeface="Times New Roman"/>
                <a:ea typeface="Times New Roman"/>
                <a:cs typeface="Times New Roman"/>
                <a:sym typeface="Times New Roman"/>
              </a:rPr>
              <a:t>sistem care proiecteaza pe asfalt traseul masinii spre locul de parcare (cu fiecare incercare masina devine din ce in ce mai buna la marcarea traseului)</a:t>
            </a:r>
            <a:endParaRPr b="1" sz="1300">
              <a:latin typeface="Times New Roman"/>
              <a:ea typeface="Times New Roman"/>
              <a:cs typeface="Times New Roman"/>
              <a:sym typeface="Times New Roman"/>
            </a:endParaRPr>
          </a:p>
          <a:p>
            <a:pPr indent="-311150" lvl="1" marL="914400" rtl="0" algn="l">
              <a:spcBef>
                <a:spcPts val="0"/>
              </a:spcBef>
              <a:spcAft>
                <a:spcPts val="0"/>
              </a:spcAft>
              <a:buSzPts val="1300"/>
              <a:buFont typeface="Times New Roman"/>
              <a:buChar char="○"/>
            </a:pPr>
            <a:r>
              <a:rPr b="1" lang="ro" sz="1300">
                <a:latin typeface="Times New Roman"/>
                <a:ea typeface="Times New Roman"/>
                <a:cs typeface="Times New Roman"/>
                <a:sym typeface="Times New Roman"/>
              </a:rPr>
              <a:t>input: </a:t>
            </a:r>
            <a:r>
              <a:rPr b="1" lang="ro" sz="1300">
                <a:latin typeface="Times New Roman"/>
                <a:ea typeface="Times New Roman"/>
                <a:cs typeface="Times New Roman"/>
                <a:sym typeface="Times New Roman"/>
              </a:rPr>
              <a:t>distanta masurata de camera 360 (se aproximeaza constant distanta pana la locul de parcare si trimite acest input ca informatie sistemului nostru);</a:t>
            </a:r>
            <a:endParaRPr b="1" sz="1300">
              <a:latin typeface="Times New Roman"/>
              <a:ea typeface="Times New Roman"/>
              <a:cs typeface="Times New Roman"/>
              <a:sym typeface="Times New Roman"/>
            </a:endParaRPr>
          </a:p>
          <a:p>
            <a:pPr indent="-311150" lvl="1" marL="914400" rtl="0" algn="l">
              <a:spcBef>
                <a:spcPts val="0"/>
              </a:spcBef>
              <a:spcAft>
                <a:spcPts val="0"/>
              </a:spcAft>
              <a:buSzPts val="1300"/>
              <a:buFont typeface="Times New Roman"/>
              <a:buChar char="○"/>
            </a:pPr>
            <a:r>
              <a:rPr b="1" lang="ro" sz="1300">
                <a:latin typeface="Times New Roman"/>
                <a:ea typeface="Times New Roman"/>
                <a:cs typeface="Times New Roman"/>
                <a:sym typeface="Times New Roman"/>
              </a:rPr>
              <a:t>function: unghiul luminii se ajusteaza in functie de distanta primita ca input;</a:t>
            </a:r>
            <a:endParaRPr b="1" sz="1300">
              <a:latin typeface="Times New Roman"/>
              <a:ea typeface="Times New Roman"/>
              <a:cs typeface="Times New Roman"/>
              <a:sym typeface="Times New Roman"/>
            </a:endParaRPr>
          </a:p>
          <a:p>
            <a:pPr indent="-311150" lvl="1" marL="914400" rtl="0" algn="l">
              <a:spcBef>
                <a:spcPts val="0"/>
              </a:spcBef>
              <a:spcAft>
                <a:spcPts val="0"/>
              </a:spcAft>
              <a:buSzPts val="1300"/>
              <a:buFont typeface="Times New Roman"/>
              <a:buChar char="○"/>
            </a:pPr>
            <a:r>
              <a:rPr b="1" lang="ro" sz="1300">
                <a:latin typeface="Times New Roman"/>
                <a:ea typeface="Times New Roman"/>
                <a:cs typeface="Times New Roman"/>
                <a:sym typeface="Times New Roman"/>
              </a:rPr>
              <a:t>output: lumina farurilor este concentrata pe traiectoria dorita; </a:t>
            </a:r>
            <a:endParaRPr b="1" sz="1300">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p37"/>
          <p:cNvPicPr preferRelativeResize="0"/>
          <p:nvPr/>
        </p:nvPicPr>
        <p:blipFill>
          <a:blip r:embed="rId3">
            <a:alphaModFix/>
          </a:blip>
          <a:stretch>
            <a:fillRect/>
          </a:stretch>
        </p:blipFill>
        <p:spPr>
          <a:xfrm>
            <a:off x="63500" y="571500"/>
            <a:ext cx="3897325" cy="3897325"/>
          </a:xfrm>
          <a:prstGeom prst="rect">
            <a:avLst/>
          </a:prstGeom>
          <a:noFill/>
          <a:ln>
            <a:noFill/>
          </a:ln>
        </p:spPr>
      </p:pic>
      <p:sp>
        <p:nvSpPr>
          <p:cNvPr id="315" name="Google Shape;315;p37"/>
          <p:cNvSpPr txBox="1"/>
          <p:nvPr/>
        </p:nvSpPr>
        <p:spPr>
          <a:xfrm>
            <a:off x="4333900" y="1158875"/>
            <a:ext cx="4675200" cy="144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ro" sz="4100">
                <a:latin typeface="Times New Roman"/>
                <a:ea typeface="Times New Roman"/>
                <a:cs typeface="Times New Roman"/>
                <a:sym typeface="Times New Roman"/>
              </a:rPr>
              <a:t>Mulțumim pentru atenție!</a:t>
            </a:r>
            <a:endParaRPr b="1" sz="41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5"/>
          <p:cNvPicPr preferRelativeResize="0"/>
          <p:nvPr/>
        </p:nvPicPr>
        <p:blipFill>
          <a:blip r:embed="rId3">
            <a:alphaModFix/>
          </a:blip>
          <a:stretch>
            <a:fillRect/>
          </a:stretch>
        </p:blipFill>
        <p:spPr>
          <a:xfrm>
            <a:off x="0" y="0"/>
            <a:ext cx="1087000" cy="1087000"/>
          </a:xfrm>
          <a:prstGeom prst="rect">
            <a:avLst/>
          </a:prstGeom>
          <a:noFill/>
          <a:ln>
            <a:noFill/>
          </a:ln>
        </p:spPr>
      </p:pic>
      <p:cxnSp>
        <p:nvCxnSpPr>
          <p:cNvPr id="70" name="Google Shape;70;p15"/>
          <p:cNvCxnSpPr/>
          <p:nvPr/>
        </p:nvCxnSpPr>
        <p:spPr>
          <a:xfrm>
            <a:off x="1262075" y="889025"/>
            <a:ext cx="7810500" cy="0"/>
          </a:xfrm>
          <a:prstGeom prst="straightConnector1">
            <a:avLst/>
          </a:prstGeom>
          <a:noFill/>
          <a:ln cap="flat" cmpd="sng" w="9525">
            <a:solidFill>
              <a:schemeClr val="dk2"/>
            </a:solidFill>
            <a:prstDash val="solid"/>
            <a:round/>
            <a:headEnd len="med" w="med" type="none"/>
            <a:tailEnd len="med" w="med" type="none"/>
          </a:ln>
        </p:spPr>
      </p:cxnSp>
      <p:sp>
        <p:nvSpPr>
          <p:cNvPr id="71" name="Google Shape;71;p15"/>
          <p:cNvSpPr txBox="1"/>
          <p:nvPr/>
        </p:nvSpPr>
        <p:spPr>
          <a:xfrm>
            <a:off x="1262075" y="457925"/>
            <a:ext cx="7881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o" sz="1600">
                <a:latin typeface="Times New Roman"/>
                <a:ea typeface="Times New Roman"/>
                <a:cs typeface="Times New Roman"/>
                <a:sym typeface="Times New Roman"/>
              </a:rPr>
              <a:t>Autosar</a:t>
            </a:r>
            <a:endParaRPr b="1" sz="1600">
              <a:latin typeface="Times New Roman"/>
              <a:ea typeface="Times New Roman"/>
              <a:cs typeface="Times New Roman"/>
              <a:sym typeface="Times New Roman"/>
            </a:endParaRPr>
          </a:p>
        </p:txBody>
      </p:sp>
      <p:pic>
        <p:nvPicPr>
          <p:cNvPr id="72" name="Google Shape;72;p15"/>
          <p:cNvPicPr preferRelativeResize="0"/>
          <p:nvPr/>
        </p:nvPicPr>
        <p:blipFill>
          <a:blip r:embed="rId4">
            <a:alphaModFix/>
          </a:blip>
          <a:stretch>
            <a:fillRect/>
          </a:stretch>
        </p:blipFill>
        <p:spPr>
          <a:xfrm>
            <a:off x="2784250" y="946175"/>
            <a:ext cx="5977851" cy="4197324"/>
          </a:xfrm>
          <a:prstGeom prst="rect">
            <a:avLst/>
          </a:prstGeom>
          <a:noFill/>
          <a:ln>
            <a:noFill/>
          </a:ln>
        </p:spPr>
      </p:pic>
      <p:sp>
        <p:nvSpPr>
          <p:cNvPr id="73" name="Google Shape;73;p15"/>
          <p:cNvSpPr txBox="1"/>
          <p:nvPr/>
        </p:nvSpPr>
        <p:spPr>
          <a:xfrm>
            <a:off x="180475" y="946175"/>
            <a:ext cx="24528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o" u="sng"/>
              <a:t>Sensors Management:</a:t>
            </a:r>
            <a:endParaRPr b="1" u="sng"/>
          </a:p>
          <a:p>
            <a:pPr indent="-317500" lvl="0" marL="457200" rtl="0" algn="l">
              <a:spcBef>
                <a:spcPts val="0"/>
              </a:spcBef>
              <a:spcAft>
                <a:spcPts val="0"/>
              </a:spcAft>
              <a:buSzPts val="1400"/>
              <a:buChar char="●"/>
            </a:pPr>
            <a:r>
              <a:rPr lang="ro"/>
              <a:t>preia datele de la senzori, calculeaza si transmitere comanda actuatorului</a:t>
            </a:r>
            <a:endParaRPr/>
          </a:p>
          <a:p>
            <a:pPr indent="0" lvl="0" marL="0" rtl="0" algn="l">
              <a:spcBef>
                <a:spcPts val="0"/>
              </a:spcBef>
              <a:spcAft>
                <a:spcPts val="0"/>
              </a:spcAft>
              <a:buNone/>
            </a:pPr>
            <a:r>
              <a:rPr b="1" lang="ro" u="sng"/>
              <a:t>LightSwitch Management:</a:t>
            </a:r>
            <a:endParaRPr b="1" u="sng"/>
          </a:p>
          <a:p>
            <a:pPr indent="-317500" lvl="0" marL="457200" rtl="0" algn="l">
              <a:spcBef>
                <a:spcPts val="0"/>
              </a:spcBef>
              <a:spcAft>
                <a:spcPts val="0"/>
              </a:spcAft>
              <a:buSzPts val="1400"/>
              <a:buChar char="●"/>
            </a:pPr>
            <a:r>
              <a:rPr lang="ro"/>
              <a:t>preia</a:t>
            </a:r>
            <a:r>
              <a:rPr lang="ro"/>
              <a:t> pozitia in care se afla switch-ul si o transmite catre actuator si Hadlamp Control</a:t>
            </a:r>
            <a:endParaRPr/>
          </a:p>
          <a:p>
            <a:pPr indent="0" lvl="0" marL="0" rtl="0" algn="l">
              <a:spcBef>
                <a:spcPts val="0"/>
              </a:spcBef>
              <a:spcAft>
                <a:spcPts val="0"/>
              </a:spcAft>
              <a:buNone/>
            </a:pPr>
            <a:r>
              <a:rPr b="1" lang="ro" u="sng"/>
              <a:t>Actuator Control:</a:t>
            </a:r>
            <a:endParaRPr b="1" u="sng"/>
          </a:p>
          <a:p>
            <a:pPr indent="-317500" lvl="0" marL="457200" rtl="0" algn="l">
              <a:spcBef>
                <a:spcPts val="0"/>
              </a:spcBef>
              <a:spcAft>
                <a:spcPts val="0"/>
              </a:spcAft>
              <a:buSzPts val="1400"/>
              <a:buChar char="●"/>
            </a:pPr>
            <a:r>
              <a:rPr lang="ro"/>
              <a:t>aduce farurile la inaltimea corespunzatoare</a:t>
            </a:r>
            <a:endParaRPr/>
          </a:p>
          <a:p>
            <a:pPr indent="0" lvl="0" marL="0" rtl="0" algn="l">
              <a:spcBef>
                <a:spcPts val="0"/>
              </a:spcBef>
              <a:spcAft>
                <a:spcPts val="0"/>
              </a:spcAft>
              <a:buNone/>
            </a:pPr>
            <a:r>
              <a:rPr b="1" lang="ro" u="sng"/>
              <a:t>Headlamp Control:</a:t>
            </a:r>
            <a:endParaRPr b="1" u="sng"/>
          </a:p>
          <a:p>
            <a:pPr indent="-317500" lvl="0" marL="457200" rtl="0" algn="l">
              <a:spcBef>
                <a:spcPts val="0"/>
              </a:spcBef>
              <a:spcAft>
                <a:spcPts val="0"/>
              </a:spcAft>
              <a:buSzPts val="1400"/>
              <a:buChar char="●"/>
            </a:pPr>
            <a:r>
              <a:rPr lang="ro"/>
              <a:t>aprinde sau stinge farurile in functie de pozitia switch-ului.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6"/>
          <p:cNvPicPr preferRelativeResize="0"/>
          <p:nvPr/>
        </p:nvPicPr>
        <p:blipFill>
          <a:blip r:embed="rId3">
            <a:alphaModFix/>
          </a:blip>
          <a:stretch>
            <a:fillRect/>
          </a:stretch>
        </p:blipFill>
        <p:spPr>
          <a:xfrm>
            <a:off x="0" y="0"/>
            <a:ext cx="1087000" cy="1087000"/>
          </a:xfrm>
          <a:prstGeom prst="rect">
            <a:avLst/>
          </a:prstGeom>
          <a:noFill/>
          <a:ln>
            <a:noFill/>
          </a:ln>
        </p:spPr>
      </p:pic>
      <p:cxnSp>
        <p:nvCxnSpPr>
          <p:cNvPr id="79" name="Google Shape;79;p16"/>
          <p:cNvCxnSpPr/>
          <p:nvPr/>
        </p:nvCxnSpPr>
        <p:spPr>
          <a:xfrm>
            <a:off x="1262075" y="889025"/>
            <a:ext cx="7810500" cy="0"/>
          </a:xfrm>
          <a:prstGeom prst="straightConnector1">
            <a:avLst/>
          </a:prstGeom>
          <a:noFill/>
          <a:ln cap="flat" cmpd="sng" w="9525">
            <a:solidFill>
              <a:schemeClr val="dk2"/>
            </a:solidFill>
            <a:prstDash val="solid"/>
            <a:round/>
            <a:headEnd len="med" w="med" type="none"/>
            <a:tailEnd len="med" w="med" type="none"/>
          </a:ln>
        </p:spPr>
      </p:cxnSp>
      <p:sp>
        <p:nvSpPr>
          <p:cNvPr id="80" name="Google Shape;80;p16"/>
          <p:cNvSpPr txBox="1"/>
          <p:nvPr/>
        </p:nvSpPr>
        <p:spPr>
          <a:xfrm>
            <a:off x="1262075" y="457925"/>
            <a:ext cx="7881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o" sz="1600">
                <a:latin typeface="Times New Roman"/>
                <a:ea typeface="Times New Roman"/>
                <a:cs typeface="Times New Roman"/>
                <a:sym typeface="Times New Roman"/>
              </a:rPr>
              <a:t>MATLAB &amp; SIMULINK</a:t>
            </a:r>
            <a:endParaRPr b="1" sz="1600">
              <a:latin typeface="Times New Roman"/>
              <a:ea typeface="Times New Roman"/>
              <a:cs typeface="Times New Roman"/>
              <a:sym typeface="Times New Roman"/>
            </a:endParaRPr>
          </a:p>
        </p:txBody>
      </p:sp>
      <p:pic>
        <p:nvPicPr>
          <p:cNvPr id="81" name="Google Shape;81;p16"/>
          <p:cNvPicPr preferRelativeResize="0"/>
          <p:nvPr/>
        </p:nvPicPr>
        <p:blipFill>
          <a:blip r:embed="rId4">
            <a:alphaModFix/>
          </a:blip>
          <a:stretch>
            <a:fillRect/>
          </a:stretch>
        </p:blipFill>
        <p:spPr>
          <a:xfrm>
            <a:off x="846863" y="1578203"/>
            <a:ext cx="7450274" cy="3524496"/>
          </a:xfrm>
          <a:prstGeom prst="rect">
            <a:avLst/>
          </a:prstGeom>
          <a:noFill/>
          <a:ln>
            <a:noFill/>
          </a:ln>
        </p:spPr>
      </p:pic>
      <p:sp>
        <p:nvSpPr>
          <p:cNvPr id="82" name="Google Shape;82;p16"/>
          <p:cNvSpPr txBox="1"/>
          <p:nvPr/>
        </p:nvSpPr>
        <p:spPr>
          <a:xfrm>
            <a:off x="1087000" y="1033513"/>
            <a:ext cx="654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a:t>Modelul MATLAB a functionalități implementate Headlamp Leveling System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7"/>
          <p:cNvPicPr preferRelativeResize="0"/>
          <p:nvPr/>
        </p:nvPicPr>
        <p:blipFill>
          <a:blip r:embed="rId3">
            <a:alphaModFix/>
          </a:blip>
          <a:stretch>
            <a:fillRect/>
          </a:stretch>
        </p:blipFill>
        <p:spPr>
          <a:xfrm>
            <a:off x="0" y="0"/>
            <a:ext cx="1087000" cy="1087000"/>
          </a:xfrm>
          <a:prstGeom prst="rect">
            <a:avLst/>
          </a:prstGeom>
          <a:noFill/>
          <a:ln>
            <a:noFill/>
          </a:ln>
        </p:spPr>
      </p:pic>
      <p:cxnSp>
        <p:nvCxnSpPr>
          <p:cNvPr id="88" name="Google Shape;88;p17"/>
          <p:cNvCxnSpPr/>
          <p:nvPr/>
        </p:nvCxnSpPr>
        <p:spPr>
          <a:xfrm>
            <a:off x="1262075" y="889025"/>
            <a:ext cx="7810500" cy="0"/>
          </a:xfrm>
          <a:prstGeom prst="straightConnector1">
            <a:avLst/>
          </a:prstGeom>
          <a:noFill/>
          <a:ln cap="flat" cmpd="sng" w="9525">
            <a:solidFill>
              <a:schemeClr val="dk2"/>
            </a:solidFill>
            <a:prstDash val="solid"/>
            <a:round/>
            <a:headEnd len="med" w="med" type="none"/>
            <a:tailEnd len="med" w="med" type="none"/>
          </a:ln>
        </p:spPr>
      </p:cxnSp>
      <p:sp>
        <p:nvSpPr>
          <p:cNvPr id="89" name="Google Shape;89;p17"/>
          <p:cNvSpPr txBox="1"/>
          <p:nvPr/>
        </p:nvSpPr>
        <p:spPr>
          <a:xfrm>
            <a:off x="1262075" y="457925"/>
            <a:ext cx="7881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o" sz="1600">
                <a:latin typeface="Times New Roman"/>
                <a:ea typeface="Times New Roman"/>
                <a:cs typeface="Times New Roman"/>
                <a:sym typeface="Times New Roman"/>
              </a:rPr>
              <a:t>MATLAB &amp; SIMULINK</a:t>
            </a:r>
            <a:endParaRPr b="1" sz="1600">
              <a:latin typeface="Times New Roman"/>
              <a:ea typeface="Times New Roman"/>
              <a:cs typeface="Times New Roman"/>
              <a:sym typeface="Times New Roman"/>
            </a:endParaRPr>
          </a:p>
        </p:txBody>
      </p:sp>
      <p:sp>
        <p:nvSpPr>
          <p:cNvPr id="90" name="Google Shape;90;p17"/>
          <p:cNvSpPr txBox="1"/>
          <p:nvPr/>
        </p:nvSpPr>
        <p:spPr>
          <a:xfrm>
            <a:off x="1097400" y="1227525"/>
            <a:ext cx="694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a:solidFill>
                  <a:schemeClr val="dk1"/>
                </a:solidFill>
              </a:rPr>
              <a:t>Modelul SIMULINK a functionalități implementate Headlamp Leveling System</a:t>
            </a:r>
            <a:endParaRPr/>
          </a:p>
        </p:txBody>
      </p:sp>
      <p:pic>
        <p:nvPicPr>
          <p:cNvPr id="91" name="Google Shape;91;p17"/>
          <p:cNvPicPr preferRelativeResize="0"/>
          <p:nvPr/>
        </p:nvPicPr>
        <p:blipFill>
          <a:blip r:embed="rId4">
            <a:alphaModFix/>
          </a:blip>
          <a:stretch>
            <a:fillRect/>
          </a:stretch>
        </p:blipFill>
        <p:spPr>
          <a:xfrm>
            <a:off x="152400" y="1704350"/>
            <a:ext cx="8839200" cy="33847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8"/>
          <p:cNvPicPr preferRelativeResize="0"/>
          <p:nvPr/>
        </p:nvPicPr>
        <p:blipFill>
          <a:blip r:embed="rId3">
            <a:alphaModFix/>
          </a:blip>
          <a:stretch>
            <a:fillRect/>
          </a:stretch>
        </p:blipFill>
        <p:spPr>
          <a:xfrm>
            <a:off x="0" y="0"/>
            <a:ext cx="1087000" cy="1087000"/>
          </a:xfrm>
          <a:prstGeom prst="rect">
            <a:avLst/>
          </a:prstGeom>
          <a:noFill/>
          <a:ln>
            <a:noFill/>
          </a:ln>
        </p:spPr>
      </p:pic>
      <p:cxnSp>
        <p:nvCxnSpPr>
          <p:cNvPr id="97" name="Google Shape;97;p18"/>
          <p:cNvCxnSpPr/>
          <p:nvPr/>
        </p:nvCxnSpPr>
        <p:spPr>
          <a:xfrm>
            <a:off x="1262075" y="889025"/>
            <a:ext cx="7810500" cy="0"/>
          </a:xfrm>
          <a:prstGeom prst="straightConnector1">
            <a:avLst/>
          </a:prstGeom>
          <a:noFill/>
          <a:ln cap="flat" cmpd="sng" w="9525">
            <a:solidFill>
              <a:schemeClr val="dk2"/>
            </a:solidFill>
            <a:prstDash val="solid"/>
            <a:round/>
            <a:headEnd len="med" w="med" type="none"/>
            <a:tailEnd len="med" w="med" type="none"/>
          </a:ln>
        </p:spPr>
      </p:cxnSp>
      <p:sp>
        <p:nvSpPr>
          <p:cNvPr id="98" name="Google Shape;98;p18"/>
          <p:cNvSpPr txBox="1"/>
          <p:nvPr/>
        </p:nvSpPr>
        <p:spPr>
          <a:xfrm>
            <a:off x="1262075" y="457925"/>
            <a:ext cx="7881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o" sz="1600">
                <a:latin typeface="Times New Roman"/>
                <a:ea typeface="Times New Roman"/>
                <a:cs typeface="Times New Roman"/>
                <a:sym typeface="Times New Roman"/>
              </a:rPr>
              <a:t>MATLAB &amp; SIMULINK</a:t>
            </a:r>
            <a:endParaRPr b="1" sz="1600">
              <a:latin typeface="Times New Roman"/>
              <a:ea typeface="Times New Roman"/>
              <a:cs typeface="Times New Roman"/>
              <a:sym typeface="Times New Roman"/>
            </a:endParaRPr>
          </a:p>
        </p:txBody>
      </p:sp>
      <p:sp>
        <p:nvSpPr>
          <p:cNvPr id="99" name="Google Shape;99;p18"/>
          <p:cNvSpPr txBox="1"/>
          <p:nvPr/>
        </p:nvSpPr>
        <p:spPr>
          <a:xfrm>
            <a:off x="1097400" y="1177400"/>
            <a:ext cx="6949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a:solidFill>
                  <a:schemeClr val="dk1"/>
                </a:solidFill>
              </a:rPr>
              <a:t>Determinarea unghiului luminii farului în funcție de înclinarea vehiculului, distanța farului până la asfalt și distanța până la setpoint(punctul până în care farurile luminează)</a:t>
            </a:r>
            <a:endParaRPr/>
          </a:p>
        </p:txBody>
      </p:sp>
      <p:pic>
        <p:nvPicPr>
          <p:cNvPr id="100" name="Google Shape;100;p18"/>
          <p:cNvPicPr preferRelativeResize="0"/>
          <p:nvPr/>
        </p:nvPicPr>
        <p:blipFill>
          <a:blip r:embed="rId4">
            <a:alphaModFix/>
          </a:blip>
          <a:stretch>
            <a:fillRect/>
          </a:stretch>
        </p:blipFill>
        <p:spPr>
          <a:xfrm>
            <a:off x="152400" y="2008699"/>
            <a:ext cx="8839202" cy="3016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19"/>
          <p:cNvPicPr preferRelativeResize="0"/>
          <p:nvPr/>
        </p:nvPicPr>
        <p:blipFill>
          <a:blip r:embed="rId3">
            <a:alphaModFix/>
          </a:blip>
          <a:stretch>
            <a:fillRect/>
          </a:stretch>
        </p:blipFill>
        <p:spPr>
          <a:xfrm>
            <a:off x="0" y="0"/>
            <a:ext cx="1087000" cy="1087000"/>
          </a:xfrm>
          <a:prstGeom prst="rect">
            <a:avLst/>
          </a:prstGeom>
          <a:noFill/>
          <a:ln>
            <a:noFill/>
          </a:ln>
        </p:spPr>
      </p:pic>
      <p:cxnSp>
        <p:nvCxnSpPr>
          <p:cNvPr id="106" name="Google Shape;106;p19"/>
          <p:cNvCxnSpPr/>
          <p:nvPr/>
        </p:nvCxnSpPr>
        <p:spPr>
          <a:xfrm>
            <a:off x="1262075" y="889025"/>
            <a:ext cx="7810500" cy="0"/>
          </a:xfrm>
          <a:prstGeom prst="straightConnector1">
            <a:avLst/>
          </a:prstGeom>
          <a:noFill/>
          <a:ln cap="flat" cmpd="sng" w="9525">
            <a:solidFill>
              <a:schemeClr val="dk2"/>
            </a:solidFill>
            <a:prstDash val="solid"/>
            <a:round/>
            <a:headEnd len="med" w="med" type="none"/>
            <a:tailEnd len="med" w="med" type="none"/>
          </a:ln>
        </p:spPr>
      </p:cxnSp>
      <p:sp>
        <p:nvSpPr>
          <p:cNvPr id="107" name="Google Shape;107;p19"/>
          <p:cNvSpPr txBox="1"/>
          <p:nvPr/>
        </p:nvSpPr>
        <p:spPr>
          <a:xfrm>
            <a:off x="1262075" y="457925"/>
            <a:ext cx="7881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o" sz="1600">
                <a:latin typeface="Times New Roman"/>
                <a:ea typeface="Times New Roman"/>
                <a:cs typeface="Times New Roman"/>
                <a:sym typeface="Times New Roman"/>
              </a:rPr>
              <a:t>MATLAB &amp; SIMULINK</a:t>
            </a:r>
            <a:endParaRPr b="1" sz="1600">
              <a:latin typeface="Times New Roman"/>
              <a:ea typeface="Times New Roman"/>
              <a:cs typeface="Times New Roman"/>
              <a:sym typeface="Times New Roman"/>
            </a:endParaRPr>
          </a:p>
        </p:txBody>
      </p:sp>
      <p:sp>
        <p:nvSpPr>
          <p:cNvPr id="108" name="Google Shape;108;p19"/>
          <p:cNvSpPr txBox="1"/>
          <p:nvPr/>
        </p:nvSpPr>
        <p:spPr>
          <a:xfrm>
            <a:off x="1097400" y="1135563"/>
            <a:ext cx="694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a:solidFill>
                  <a:schemeClr val="dk1"/>
                </a:solidFill>
              </a:rPr>
              <a:t>Analiza matematică pe care se bazează determinarea unghiului luminii farului</a:t>
            </a:r>
            <a:endParaRPr/>
          </a:p>
        </p:txBody>
      </p:sp>
      <p:pic>
        <p:nvPicPr>
          <p:cNvPr id="109" name="Google Shape;109;p19"/>
          <p:cNvPicPr preferRelativeResize="0"/>
          <p:nvPr/>
        </p:nvPicPr>
        <p:blipFill>
          <a:blip r:embed="rId4">
            <a:alphaModFix/>
          </a:blip>
          <a:stretch>
            <a:fillRect/>
          </a:stretch>
        </p:blipFill>
        <p:spPr>
          <a:xfrm>
            <a:off x="1654763" y="1535775"/>
            <a:ext cx="5834479" cy="3465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0"/>
          <p:cNvPicPr preferRelativeResize="0"/>
          <p:nvPr/>
        </p:nvPicPr>
        <p:blipFill>
          <a:blip r:embed="rId3">
            <a:alphaModFix/>
          </a:blip>
          <a:stretch>
            <a:fillRect/>
          </a:stretch>
        </p:blipFill>
        <p:spPr>
          <a:xfrm>
            <a:off x="0" y="0"/>
            <a:ext cx="1087000" cy="1087000"/>
          </a:xfrm>
          <a:prstGeom prst="rect">
            <a:avLst/>
          </a:prstGeom>
          <a:noFill/>
          <a:ln>
            <a:noFill/>
          </a:ln>
        </p:spPr>
      </p:pic>
      <p:cxnSp>
        <p:nvCxnSpPr>
          <p:cNvPr id="115" name="Google Shape;115;p20"/>
          <p:cNvCxnSpPr/>
          <p:nvPr/>
        </p:nvCxnSpPr>
        <p:spPr>
          <a:xfrm>
            <a:off x="1262075" y="889025"/>
            <a:ext cx="7810500" cy="0"/>
          </a:xfrm>
          <a:prstGeom prst="straightConnector1">
            <a:avLst/>
          </a:prstGeom>
          <a:noFill/>
          <a:ln cap="flat" cmpd="sng" w="9525">
            <a:solidFill>
              <a:schemeClr val="dk2"/>
            </a:solidFill>
            <a:prstDash val="solid"/>
            <a:round/>
            <a:headEnd len="med" w="med" type="none"/>
            <a:tailEnd len="med" w="med" type="none"/>
          </a:ln>
        </p:spPr>
      </p:cxnSp>
      <p:sp>
        <p:nvSpPr>
          <p:cNvPr id="116" name="Google Shape;116;p20"/>
          <p:cNvSpPr txBox="1"/>
          <p:nvPr/>
        </p:nvSpPr>
        <p:spPr>
          <a:xfrm>
            <a:off x="1262075" y="457925"/>
            <a:ext cx="7881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o" sz="1600">
                <a:latin typeface="Times New Roman"/>
                <a:ea typeface="Times New Roman"/>
                <a:cs typeface="Times New Roman"/>
                <a:sym typeface="Times New Roman"/>
              </a:rPr>
              <a:t>MATLAB &amp; SIMULINK</a:t>
            </a:r>
            <a:endParaRPr b="1" sz="1600">
              <a:latin typeface="Times New Roman"/>
              <a:ea typeface="Times New Roman"/>
              <a:cs typeface="Times New Roman"/>
              <a:sym typeface="Times New Roman"/>
            </a:endParaRPr>
          </a:p>
        </p:txBody>
      </p:sp>
      <p:sp>
        <p:nvSpPr>
          <p:cNvPr id="117" name="Google Shape;117;p20"/>
          <p:cNvSpPr txBox="1"/>
          <p:nvPr/>
        </p:nvSpPr>
        <p:spPr>
          <a:xfrm>
            <a:off x="1097400" y="1012925"/>
            <a:ext cx="6949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a:solidFill>
                  <a:schemeClr val="dk1"/>
                </a:solidFill>
              </a:rPr>
              <a:t>Determinarea înclinației vehiculului în funcție de accelerarea sau frânarea acestuia și în funcție de greutatea adițională sau încărcătura vehicolului. De asemenea mai există și un Switch pentru control manual sau automat a luminii farurilor prin care se poate ajusta unghiul luminii acestora.</a:t>
            </a:r>
            <a:endParaRPr/>
          </a:p>
        </p:txBody>
      </p:sp>
      <p:pic>
        <p:nvPicPr>
          <p:cNvPr id="118" name="Google Shape;118;p20"/>
          <p:cNvPicPr preferRelativeResize="0"/>
          <p:nvPr/>
        </p:nvPicPr>
        <p:blipFill>
          <a:blip r:embed="rId4">
            <a:alphaModFix/>
          </a:blip>
          <a:stretch>
            <a:fillRect/>
          </a:stretch>
        </p:blipFill>
        <p:spPr>
          <a:xfrm>
            <a:off x="2299525" y="2059625"/>
            <a:ext cx="4544949" cy="3035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1"/>
          <p:cNvPicPr preferRelativeResize="0"/>
          <p:nvPr/>
        </p:nvPicPr>
        <p:blipFill>
          <a:blip r:embed="rId3">
            <a:alphaModFix/>
          </a:blip>
          <a:stretch>
            <a:fillRect/>
          </a:stretch>
        </p:blipFill>
        <p:spPr>
          <a:xfrm>
            <a:off x="0" y="0"/>
            <a:ext cx="1087000" cy="1087000"/>
          </a:xfrm>
          <a:prstGeom prst="rect">
            <a:avLst/>
          </a:prstGeom>
          <a:noFill/>
          <a:ln>
            <a:noFill/>
          </a:ln>
        </p:spPr>
      </p:pic>
      <p:cxnSp>
        <p:nvCxnSpPr>
          <p:cNvPr id="124" name="Google Shape;124;p21"/>
          <p:cNvCxnSpPr/>
          <p:nvPr/>
        </p:nvCxnSpPr>
        <p:spPr>
          <a:xfrm>
            <a:off x="1262075" y="889025"/>
            <a:ext cx="7810500" cy="0"/>
          </a:xfrm>
          <a:prstGeom prst="straightConnector1">
            <a:avLst/>
          </a:prstGeom>
          <a:noFill/>
          <a:ln cap="flat" cmpd="sng" w="9525">
            <a:solidFill>
              <a:schemeClr val="dk2"/>
            </a:solidFill>
            <a:prstDash val="solid"/>
            <a:round/>
            <a:headEnd len="med" w="med" type="none"/>
            <a:tailEnd len="med" w="med" type="none"/>
          </a:ln>
        </p:spPr>
      </p:cxnSp>
      <p:sp>
        <p:nvSpPr>
          <p:cNvPr id="125" name="Google Shape;125;p21"/>
          <p:cNvSpPr txBox="1"/>
          <p:nvPr/>
        </p:nvSpPr>
        <p:spPr>
          <a:xfrm>
            <a:off x="1262075" y="457925"/>
            <a:ext cx="7881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o" sz="1600">
                <a:latin typeface="Times New Roman"/>
                <a:ea typeface="Times New Roman"/>
                <a:cs typeface="Times New Roman"/>
                <a:sym typeface="Times New Roman"/>
              </a:rPr>
              <a:t>MATLAB &amp; SIMULINK</a:t>
            </a:r>
            <a:endParaRPr b="1" sz="1600">
              <a:latin typeface="Times New Roman"/>
              <a:ea typeface="Times New Roman"/>
              <a:cs typeface="Times New Roman"/>
              <a:sym typeface="Times New Roman"/>
            </a:endParaRPr>
          </a:p>
        </p:txBody>
      </p:sp>
      <p:sp>
        <p:nvSpPr>
          <p:cNvPr id="126" name="Google Shape;126;p21"/>
          <p:cNvSpPr txBox="1"/>
          <p:nvPr/>
        </p:nvSpPr>
        <p:spPr>
          <a:xfrm>
            <a:off x="1097400" y="1099338"/>
            <a:ext cx="6949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a:solidFill>
                  <a:schemeClr val="dk1"/>
                </a:solidFill>
              </a:rPr>
              <a:t>Pentru partea de reglare automată vom avea ca mărime de referință distanța luminată de faruri când vehiculul staționează. Când va avea loc o schimbare în înclinația vehiculului, unghiul farurilor se va ajusta astfel încât distanța luminată sa fie aceeași. La accelerarea unghiul scade, la frânare unghiul crește, dar distața luminată rămâne aceeși.</a:t>
            </a:r>
            <a:endParaRPr/>
          </a:p>
        </p:txBody>
      </p:sp>
      <p:pic>
        <p:nvPicPr>
          <p:cNvPr id="127" name="Google Shape;127;p21"/>
          <p:cNvPicPr preferRelativeResize="0"/>
          <p:nvPr/>
        </p:nvPicPr>
        <p:blipFill>
          <a:blip r:embed="rId4">
            <a:alphaModFix/>
          </a:blip>
          <a:stretch>
            <a:fillRect/>
          </a:stretch>
        </p:blipFill>
        <p:spPr>
          <a:xfrm>
            <a:off x="152400" y="2571750"/>
            <a:ext cx="8839199" cy="248224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A0EA87102572A48800A34E2124AF0DF" ma:contentTypeVersion="6" ma:contentTypeDescription="Create a new document." ma:contentTypeScope="" ma:versionID="eb97f7f0350a1f64d76aa2c61fd2a825">
  <xsd:schema xmlns:xsd="http://www.w3.org/2001/XMLSchema" xmlns:xs="http://www.w3.org/2001/XMLSchema" xmlns:p="http://schemas.microsoft.com/office/2006/metadata/properties" xmlns:ns2="c07959dd-6603-47d4-b816-125b8e917b4e" targetNamespace="http://schemas.microsoft.com/office/2006/metadata/properties" ma:root="true" ma:fieldsID="8f91faa74522cec681c7b3f6fb4a1504" ns2:_="">
    <xsd:import namespace="c07959dd-6603-47d4-b816-125b8e917b4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7959dd-6603-47d4-b816-125b8e917b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19F1BB-747D-491F-AC2D-6525D640B33D}"/>
</file>

<file path=customXml/itemProps2.xml><?xml version="1.0" encoding="utf-8"?>
<ds:datastoreItem xmlns:ds="http://schemas.openxmlformats.org/officeDocument/2006/customXml" ds:itemID="{9D7AE082-1434-49F4-BB4E-A18230BE83E2}"/>
</file>

<file path=customXml/itemProps3.xml><?xml version="1.0" encoding="utf-8"?>
<ds:datastoreItem xmlns:ds="http://schemas.openxmlformats.org/officeDocument/2006/customXml" ds:itemID="{FF796302-F88E-47EB-B470-98243B584438}"/>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0x0101007A0EA87102572A48800A34E2124AF0DF</vt:lpwstr>
  </property>
</Properties>
</file>