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71" r:id="rId15"/>
    <p:sldId id="268" r:id="rId16"/>
    <p:sldId id="269" r:id="rId17"/>
    <p:sldId id="270" r:id="rId18"/>
    <p:sldId id="278" r:id="rId19"/>
    <p:sldId id="279" r:id="rId20"/>
    <p:sldId id="273" r:id="rId21"/>
    <p:sldId id="276" r:id="rId22"/>
    <p:sldId id="280" r:id="rId24"/>
    <p:sldId id="274" r:id="rId25"/>
    <p:sldId id="281" r:id="rId26"/>
    <p:sldId id="275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14:prism/>
      </p:transition>
    </mc:Choice>
    <mc:Fallback>
      <p:transition spd="slow">
        <p:fade/>
      </p:transition>
    </mc:Fallback>
  </mc:AlternateConten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0775" y="978535"/>
            <a:ext cx="9732010" cy="154813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5400" b="1" dirty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SISTEM PREPORUKA</a:t>
            </a:r>
            <a:endParaRPr lang="en-US" sz="5400" b="1" dirty="0">
              <a:ln w="22225">
                <a:solidFill>
                  <a:schemeClr val="accent6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83590" y="3327400"/>
            <a:ext cx="4168775" cy="120967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pPr algn="ctr"/>
            <a:r>
              <a:rPr lang="sr-Latn-RS" altLang="en-US" sz="3200">
                <a:ln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Content based filtering</a:t>
            </a:r>
            <a:endParaRPr lang="en-US" altLang="en-US" sz="3200">
              <a:ln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sr-Latn-RS" altLang="en-US" sz="3200">
                <a:ln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en-US" sz="3200">
                <a:ln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Na osnovu sadr</a:t>
            </a:r>
            <a:r>
              <a:rPr lang="sr-Latn-RS" altLang="en-US" sz="3200">
                <a:ln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žaja)</a:t>
            </a:r>
            <a:endParaRPr lang="sr-Latn-RS" altLang="en-US" sz="3200">
              <a:ln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336030" y="3327400"/>
            <a:ext cx="5092065" cy="10763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sr-Latn-RS" altLang="en-US" sz="3200">
                <a:ln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Collaborative filtering</a:t>
            </a:r>
            <a:endParaRPr lang="sr-Latn-RS" altLang="en-US" sz="3200">
              <a:ln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sr-Latn-RS" altLang="en-US" sz="3200">
                <a:ln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(Na osnovu sličnih korisnika)</a:t>
            </a:r>
            <a:endParaRPr lang="sr-Latn-RS" altLang="en-US" sz="3200">
              <a:ln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6247130" y="3063875"/>
            <a:ext cx="5456555" cy="1770380"/>
          </a:xfrm>
          <a:prstGeom prst="flowChartTerminator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112385" y="3450590"/>
            <a:ext cx="1064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&amp;</a:t>
            </a:r>
            <a:endParaRPr lang="en-US" sz="4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10" grpId="0" animBg="1"/>
      <p:bldP spid="10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48815" y="122555"/>
            <a:ext cx="8295005" cy="6612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Prakti</a:t>
            </a:r>
            <a:r>
              <a:rPr lang="sr-Latn-RS">
                <a:latin typeface="Times New Roman" panose="02020603050405020304" charset="0"/>
                <a:cs typeface="Times New Roman" panose="02020603050405020304" charset="0"/>
              </a:rPr>
              <a:t>čna primena</a:t>
            </a:r>
            <a:endParaRPr lang="sr-Latn-R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635" y="1825625"/>
            <a:ext cx="6477635" cy="4032885"/>
          </a:xfrm>
        </p:spPr>
        <p:txBody>
          <a:bodyPr/>
          <a:p>
            <a:pPr marL="0" indent="0">
              <a:buNone/>
            </a:pPr>
            <a:r>
              <a:rPr lang="sr-Latn-RS" altLang="en-US" sz="2800">
                <a:latin typeface="Times New Roman" panose="02020603050405020304" charset="0"/>
                <a:cs typeface="Times New Roman" panose="02020603050405020304" charset="0"/>
              </a:rPr>
              <a:t>Podaci: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MovieLens 32M</a:t>
            </a:r>
            <a:endParaRPr lang="en-US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sr-Latn-RS" altLang="en-US" sz="2800">
                <a:latin typeface="Times New Roman" panose="02020603050405020304" charset="0"/>
                <a:cs typeface="Times New Roman" panose="02020603050405020304" charset="0"/>
              </a:rPr>
              <a:t>ratings.csv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 altLang="sr-Latn-RS" sz="2400">
                <a:latin typeface="Times New Roman" panose="02020603050405020304" charset="0"/>
                <a:cs typeface="Times New Roman" panose="02020603050405020304" charset="0"/>
              </a:rPr>
              <a:t>32 miliona ocena user -&gt; movie</a:t>
            </a:r>
            <a:endParaRPr lang="en-US" altLang="sr-Latn-R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 altLang="sr-Latn-RS" sz="2400">
                <a:latin typeface="Times New Roman" panose="02020603050405020304" charset="0"/>
                <a:cs typeface="Times New Roman" panose="02020603050405020304" charset="0"/>
              </a:rPr>
              <a:t>10 mogu</a:t>
            </a:r>
            <a:r>
              <a:rPr lang="sr-Latn-RS" altLang="sr-Latn-RS" sz="2400">
                <a:latin typeface="Times New Roman" panose="02020603050405020304" charset="0"/>
                <a:cs typeface="Times New Roman" panose="02020603050405020304" charset="0"/>
              </a:rPr>
              <a:t>ćih ocena (od 0.5 do 5)</a:t>
            </a:r>
            <a:endParaRPr lang="sr-Latn-RS" altLang="sr-Latn-R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>
              <a:buNone/>
            </a:pPr>
            <a:r>
              <a:rPr lang="en-US" altLang="sr-Latn-RS" sz="2800">
                <a:latin typeface="Times New Roman" panose="02020603050405020304" charset="0"/>
                <a:cs typeface="Times New Roman" panose="02020603050405020304" charset="0"/>
              </a:rPr>
              <a:t>Movies.csv:</a:t>
            </a:r>
            <a:endParaRPr lang="en-US" altLang="sr-Latn-R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 altLang="sr-Latn-RS" sz="2400">
                <a:latin typeface="Times New Roman" panose="02020603050405020304" charset="0"/>
                <a:cs typeface="Times New Roman" panose="02020603050405020304" charset="0"/>
              </a:rPr>
              <a:t>87</a:t>
            </a:r>
            <a:r>
              <a:rPr lang="sr-Latn-RS" altLang="en-US" sz="2400">
                <a:latin typeface="Times New Roman" panose="02020603050405020304" charset="0"/>
                <a:cs typeface="Times New Roman" panose="02020603050405020304" charset="0"/>
              </a:rPr>
              <a:t>,5</a:t>
            </a:r>
            <a:r>
              <a:rPr lang="en-US" altLang="sr-Latn-RS" sz="2400">
                <a:latin typeface="Times New Roman" panose="02020603050405020304" charset="0"/>
                <a:cs typeface="Times New Roman" panose="02020603050405020304" charset="0"/>
              </a:rPr>
              <a:t> hiljada filmova, njihovi naslovi i </a:t>
            </a:r>
            <a:r>
              <a:rPr lang="sr-Latn-RS" altLang="en-US" sz="2400">
                <a:latin typeface="Times New Roman" panose="02020603050405020304" charset="0"/>
                <a:cs typeface="Times New Roman" panose="02020603050405020304" charset="0"/>
              </a:rPr>
              <a:t>žanrovi</a:t>
            </a:r>
            <a:r>
              <a:rPr lang="en-US" altLang="sr-Latn-RS" sz="2400">
                <a:latin typeface="Times New Roman" panose="02020603050405020304" charset="0"/>
                <a:cs typeface="Times New Roman" panose="02020603050405020304" charset="0"/>
              </a:rPr>
              <a:t> (20 </a:t>
            </a:r>
            <a:r>
              <a:rPr lang="sr-Latn-RS" altLang="en-US" sz="2400">
                <a:latin typeface="Times New Roman" panose="02020603050405020304" charset="0"/>
                <a:cs typeface="Times New Roman" panose="02020603050405020304" charset="0"/>
              </a:rPr>
              <a:t>različitih žanrova, moguće je da film ima više od jednog žanra)</a:t>
            </a:r>
            <a:endParaRPr lang="en-US" altLang="sr-Latn-R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>
              <a:buNone/>
            </a:pPr>
            <a:endParaRPr lang="en-US" altLang="sr-Latn-R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6541770" y="2058035"/>
            <a:ext cx="5884545" cy="3432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635"/>
            <a:ext cx="4535170" cy="6886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170" y="-635"/>
            <a:ext cx="7595870" cy="6886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6615" y="506095"/>
            <a:ext cx="8128635" cy="6057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785" y="83820"/>
            <a:ext cx="12134215" cy="677418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389380" y="2924175"/>
            <a:ext cx="10748645" cy="33972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135" y="0"/>
            <a:ext cx="12127865" cy="68580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654175" y="2212975"/>
            <a:ext cx="10537190" cy="41402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40640"/>
            <a:ext cx="12192635" cy="681736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10820" y="1863090"/>
            <a:ext cx="3406140" cy="42418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>
            <a:spLocks noGrp="1"/>
          </p:cNvSpPr>
          <p:nvPr/>
        </p:nvSpPr>
        <p:spPr>
          <a:xfrm>
            <a:off x="838200" y="512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altLang="en-US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lang="en-US" altLang="sr-Latn-RS">
                <a:latin typeface="Times New Roman" panose="02020603050405020304" charset="0"/>
                <a:cs typeface="Times New Roman" panose="02020603050405020304" charset="0"/>
              </a:rPr>
              <a:t>brada podataka</a:t>
            </a:r>
            <a:endParaRPr lang="en-US" altLang="sr-Latn-R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Content Placeholder 6"/>
          <p:cNvSpPr/>
          <p:nvPr>
            <p:ph idx="1"/>
          </p:nvPr>
        </p:nvSpPr>
        <p:spPr>
          <a:xfrm>
            <a:off x="615315" y="2080260"/>
            <a:ext cx="10600690" cy="2596515"/>
          </a:xfrm>
        </p:spPr>
        <p:txBody>
          <a:bodyPr>
            <a:normAutofit fontScale="70000"/>
          </a:bodyPr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Kako je re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č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 o ogromnom skupu podataka</a:t>
            </a:r>
            <a:r>
              <a:rPr lang="sr-Latn-RS" altLang="en-US">
                <a:latin typeface="Times New Roman" panose="02020603050405020304" charset="0"/>
                <a:cs typeface="Times New Roman" panose="02020603050405020304" charset="0"/>
              </a:rPr>
              <a:t> (user tabela je 32m x 23, movies tabela je 32m x 25), podaci ne mogu da stanu u memoriju od jednom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 Zato ih u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č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itavam u serijama (batch</a:t>
            </a:r>
            <a:r>
              <a:rPr lang="sr-Latn-RS" altLang="en-US">
                <a:latin typeface="Times New Roman" panose="02020603050405020304" charset="0"/>
                <a:cs typeface="Times New Roman" panose="02020603050405020304" charset="0"/>
              </a:rPr>
              <a:t> processing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) pomo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ć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u TensorFlow-a, dok za svaku seriju koristim Polars za brzu obradu i pripremu podataka, koje zatim vra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ć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am u TensorFlow u obliku tenzora.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32080"/>
            <a:ext cx="10515600" cy="1581150"/>
          </a:xfrm>
        </p:spPr>
        <p:txBody>
          <a:bodyPr>
            <a:normAutofit/>
          </a:bodyPr>
          <a:p>
            <a:pPr algn="l"/>
            <a:r>
              <a:rPr lang="sr-Latn-RS" altLang="en-US">
                <a:latin typeface="Times New Roman" panose="02020603050405020304" charset="0"/>
                <a:cs typeface="Times New Roman" panose="02020603050405020304" charset="0"/>
              </a:rPr>
              <a:t>Arhitektura neuralne mreže</a:t>
            </a:r>
            <a:endParaRPr lang="sr-Latn-R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5425" y="1518285"/>
            <a:ext cx="5797550" cy="2604135"/>
          </a:xfrm>
        </p:spPr>
        <p:txBody>
          <a:bodyPr>
            <a:normAutofit fontScale="90000" lnSpcReduction="20000"/>
          </a:bodyPr>
          <a:p>
            <a:r>
              <a:rPr lang="en-US" altLang="sr-Latn-RS">
                <a:latin typeface="Times New Roman" panose="02020603050405020304" charset="0"/>
                <a:cs typeface="Times New Roman" panose="02020603050405020304" charset="0"/>
              </a:rPr>
              <a:t>User mre</a:t>
            </a:r>
            <a:r>
              <a:rPr lang="sr-Latn-RS" altLang="en-US">
                <a:latin typeface="Times New Roman" panose="02020603050405020304" charset="0"/>
                <a:cs typeface="Times New Roman" panose="02020603050405020304" charset="0"/>
              </a:rPr>
              <a:t>ža:</a:t>
            </a:r>
            <a:r>
              <a:rPr lang="en-US" altLang="sr-Latn-RS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sr-Latn-R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sr-Latn-RS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lang="sr-Latn-RS" altLang="en-US">
                <a:latin typeface="Times New Roman" panose="02020603050405020304" charset="0"/>
                <a:cs typeface="Times New Roman" panose="02020603050405020304" charset="0"/>
              </a:rPr>
              <a:t>lazne dimenzije:20</a:t>
            </a:r>
            <a:r>
              <a:rPr lang="en-US" altLang="sr-Latn-RS">
                <a:latin typeface="Times New Roman" panose="02020603050405020304" charset="0"/>
                <a:cs typeface="Times New Roman" panose="02020603050405020304" charset="0"/>
              </a:rPr>
              <a:t>,</a:t>
            </a:r>
            <a:endParaRPr lang="en-US" altLang="sr-Latn-R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sr-Latn-RS">
                <a:latin typeface="Times New Roman" panose="02020603050405020304" charset="0"/>
                <a:cs typeface="Times New Roman" panose="02020603050405020304" charset="0"/>
              </a:rPr>
              <a:t> d</a:t>
            </a:r>
            <a:r>
              <a:rPr lang="sr-Latn-RS" altLang="en-US">
                <a:latin typeface="Times New Roman" panose="02020603050405020304" charset="0"/>
                <a:cs typeface="Times New Roman" panose="02020603050405020304" charset="0"/>
              </a:rPr>
              <a:t>imenzije skrivenih slojeva: </a:t>
            </a:r>
            <a:r>
              <a:rPr lang="en-US" altLang="sr-Latn-RS">
                <a:latin typeface="Times New Roman" panose="02020603050405020304" charset="0"/>
                <a:cs typeface="Times New Roman" panose="02020603050405020304" charset="0"/>
              </a:rPr>
              <a:t>[128, 128, 64]</a:t>
            </a:r>
            <a:endParaRPr lang="en-US" altLang="sr-Latn-R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sr-Latn-RS">
                <a:latin typeface="Times New Roman" panose="02020603050405020304" charset="0"/>
                <a:cs typeface="Times New Roman" panose="02020603050405020304" charset="0"/>
              </a:rPr>
              <a:t>Izlazne dimenzije (embedding vektor): 32</a:t>
            </a:r>
            <a:endParaRPr lang="en-US" altLang="sr-Latn-R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6022975" y="1517650"/>
            <a:ext cx="5994400" cy="26047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sr-Latn-RS">
                <a:latin typeface="Times New Roman" panose="02020603050405020304" charset="0"/>
                <a:cs typeface="Times New Roman" panose="02020603050405020304" charset="0"/>
              </a:rPr>
              <a:t>Movies mre</a:t>
            </a:r>
            <a:r>
              <a:rPr lang="sr-Latn-RS" altLang="en-US">
                <a:latin typeface="Times New Roman" panose="02020603050405020304" charset="0"/>
                <a:cs typeface="Times New Roman" panose="02020603050405020304" charset="0"/>
              </a:rPr>
              <a:t>ža:</a:t>
            </a:r>
            <a:r>
              <a:rPr lang="en-US" altLang="sr-Latn-RS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sr-Latn-R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sr-Latn-RS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lang="sr-Latn-RS" altLang="en-US">
                <a:latin typeface="Times New Roman" panose="02020603050405020304" charset="0"/>
                <a:cs typeface="Times New Roman" panose="02020603050405020304" charset="0"/>
              </a:rPr>
              <a:t>lazne dimenzije:2</a:t>
            </a:r>
            <a:r>
              <a:rPr lang="en-US" altLang="sr-Latn-RS">
                <a:latin typeface="Times New Roman" panose="02020603050405020304" charset="0"/>
                <a:cs typeface="Times New Roman" panose="02020603050405020304" charset="0"/>
              </a:rPr>
              <a:t>3,</a:t>
            </a:r>
            <a:endParaRPr lang="en-US" altLang="sr-Latn-R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sr-Latn-RS">
                <a:latin typeface="Times New Roman" panose="02020603050405020304" charset="0"/>
                <a:cs typeface="Times New Roman" panose="02020603050405020304" charset="0"/>
              </a:rPr>
              <a:t> d</a:t>
            </a:r>
            <a:r>
              <a:rPr lang="sr-Latn-RS" altLang="en-US">
                <a:latin typeface="Times New Roman" panose="02020603050405020304" charset="0"/>
                <a:cs typeface="Times New Roman" panose="02020603050405020304" charset="0"/>
              </a:rPr>
              <a:t>imenzije skrivenih slojeva: </a:t>
            </a:r>
            <a:r>
              <a:rPr lang="en-US" altLang="sr-Latn-RS">
                <a:latin typeface="Times New Roman" panose="02020603050405020304" charset="0"/>
                <a:cs typeface="Times New Roman" panose="02020603050405020304" charset="0"/>
              </a:rPr>
              <a:t>[128, 128, 64]</a:t>
            </a:r>
            <a:endParaRPr lang="en-US" altLang="sr-Latn-R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sr-Latn-RS">
                <a:latin typeface="Times New Roman" panose="02020603050405020304" charset="0"/>
                <a:cs typeface="Times New Roman" panose="02020603050405020304" charset="0"/>
              </a:rPr>
              <a:t>Izlazne dimenzije (embedding vektor): 32</a:t>
            </a:r>
            <a:endParaRPr lang="en-US" altLang="sr-Latn-R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Content Placeholder 6"/>
          <p:cNvSpPr/>
          <p:nvPr/>
        </p:nvSpPr>
        <p:spPr>
          <a:xfrm>
            <a:off x="838200" y="4229100"/>
            <a:ext cx="10515600" cy="233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Embedding vektori se L2-normalizuju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(skaliraju tako da imaju dužinu 1)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sr-Latn-RS" altLang="en-US">
                <a:latin typeface="Times New Roman" panose="02020603050405020304" charset="0"/>
                <a:cs typeface="Times New Roman" panose="02020603050405020304" charset="0"/>
              </a:rPr>
              <a:t>Tačkasti proizvod ta dva normalizovana vektora predstavlja kosinus ugla izmedju njih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što je mera njihove sličnosti.</a:t>
            </a:r>
            <a:r>
              <a:rPr lang="sr-Latn-RS" alt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sr-Latn-RS" altLang="en-US" sz="2400">
                <a:latin typeface="Times New Roman" panose="02020603050405020304" charset="0"/>
                <a:cs typeface="Times New Roman" panose="02020603050405020304" charset="0"/>
              </a:rPr>
              <a:t>(na skali -1 do 1)</a:t>
            </a:r>
            <a:endParaRPr lang="sr-Latn-RS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8860" y="4762500"/>
            <a:ext cx="3286125" cy="1500505"/>
          </a:xfrm>
        </p:spPr>
        <p:txBody>
          <a:bodyPr>
            <a:noAutofit/>
          </a:bodyPr>
          <a:p>
            <a:r>
              <a:rPr lang="sr-Latn-RS" altLang="en-US" sz="1800">
                <a:latin typeface="Times New Roman" panose="02020603050405020304" charset="0"/>
                <a:cs typeface="Times New Roman" panose="02020603050405020304" charset="0"/>
              </a:rPr>
              <a:t>U svakom sloju, broj neurona je smanjen za </a:t>
            </a:r>
            <a:r>
              <a:rPr lang="en-US" altLang="sr-Latn-RS" sz="1800">
                <a:latin typeface="Times New Roman" panose="02020603050405020304" charset="0"/>
                <a:cs typeface="Times New Roman" panose="02020603050405020304" charset="0"/>
              </a:rPr>
              <a:t>oko </a:t>
            </a:r>
            <a:r>
              <a:rPr lang="sr-Latn-RS" altLang="en-US" sz="1800">
                <a:latin typeface="Times New Roman" panose="02020603050405020304" charset="0"/>
                <a:cs typeface="Times New Roman" panose="02020603050405020304" charset="0"/>
              </a:rPr>
              <a:t>10 puta radi preglednosti</a:t>
            </a:r>
            <a:br>
              <a:rPr lang="sr-Latn-RS" altLang="en-US" sz="1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sr-Latn-RS" altLang="en-US" sz="1800">
                <a:latin typeface="Times New Roman" panose="02020603050405020304" charset="0"/>
                <a:cs typeface="Times New Roman" panose="02020603050405020304" charset="0"/>
              </a:rPr>
              <a:t>U svakom sloju se koristi ReLu aktivaciona funkcija,</a:t>
            </a:r>
            <a:r>
              <a:rPr lang="en-US" altLang="sr-Latn-RS" sz="1800">
                <a:latin typeface="Times New Roman" panose="02020603050405020304" charset="0"/>
                <a:cs typeface="Times New Roman" panose="02020603050405020304" charset="0"/>
              </a:rPr>
              <a:t> i batch normalization,</a:t>
            </a:r>
            <a:r>
              <a:rPr lang="sr-Latn-RS" altLang="en-US" sz="1800">
                <a:latin typeface="Times New Roman" panose="02020603050405020304" charset="0"/>
                <a:cs typeface="Times New Roman" panose="02020603050405020304" charset="0"/>
              </a:rPr>
              <a:t> za trening se koristi Adam optimizator </a:t>
            </a:r>
            <a:endParaRPr lang="sr-Latn-RS" alt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4770" y="424180"/>
            <a:ext cx="6803390" cy="3162300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3975" y="3695700"/>
            <a:ext cx="6909435" cy="31623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8138160" y="1779905"/>
            <a:ext cx="709295" cy="12446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233410" y="3268345"/>
            <a:ext cx="614045" cy="184785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1"/>
              <p:cNvSpPr txBox="1"/>
              <p:nvPr/>
            </p:nvSpPr>
            <p:spPr>
              <a:xfrm>
                <a:off x="8658860" y="2952750"/>
                <a:ext cx="2350135" cy="97599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sr-Latn-RS" altLang="en-US">
                    <a:solidFill>
                      <a:schemeClr val="accent6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Tačkasti proizvod</a:t>
                </a:r>
                <a:r>
                  <a:rPr lang="en-US" altLang="sr-Latn-RS">
                    <a:solidFill>
                      <a:schemeClr val="accent6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altLang="sr-Latn-RS" i="1">
                            <a:solidFill>
                              <a:schemeClr val="accent6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sr-Latn-RS" i="1">
                            <a:solidFill>
                              <a:schemeClr val="accent6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𝑌</m:t>
                        </m:r>
                      </m:e>
                    </m:acc>
                  </m:oMath>
                </a14:m>
                <a:endParaRPr lang="en-US" altLang="sr-Latn-RS">
                  <a:solidFill>
                    <a:schemeClr val="accent6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12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860" y="2952750"/>
                <a:ext cx="2350135" cy="9759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12"/>
          <p:cNvSpPr txBox="1"/>
          <p:nvPr/>
        </p:nvSpPr>
        <p:spPr>
          <a:xfrm>
            <a:off x="0" y="17799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sr-Latn-RS" altLang="en-US">
                <a:latin typeface="Times New Roman" panose="02020603050405020304" charset="0"/>
                <a:cs typeface="Times New Roman" panose="02020603050405020304" charset="0"/>
              </a:rPr>
              <a:t>User mreža</a:t>
            </a:r>
            <a:endParaRPr lang="sr-Latn-R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05410" y="4980940"/>
            <a:ext cx="1009015" cy="10629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sr-Latn-RS" altLang="en-US">
                <a:latin typeface="Times New Roman" panose="02020603050405020304" charset="0"/>
                <a:cs typeface="Times New Roman" panose="02020603050405020304" charset="0"/>
              </a:rPr>
              <a:t>Movies mreža</a:t>
            </a:r>
            <a:endParaRPr lang="sr-Latn-R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15" y="1789430"/>
            <a:ext cx="12186285" cy="26250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715" y="4559300"/>
            <a:ext cx="10053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Izvor: Google Developers – vodi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č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 za</a:t>
            </a:r>
            <a:r>
              <a:rPr lang="sr-Latn-RS" alt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sisteme</a:t>
            </a:r>
            <a:r>
              <a:rPr lang="sr-Latn-RS" altLang="en-US">
                <a:latin typeface="Times New Roman" panose="02020603050405020304" charset="0"/>
                <a:cs typeface="Times New Roman" panose="02020603050405020304" charset="0"/>
              </a:rPr>
              <a:t> preporuke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https://developers.google.com/machine-learning/recommendation/overview/candidate-generation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0795"/>
            <a:ext cx="5713730" cy="68687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365" y="-1270"/>
            <a:ext cx="6477635" cy="6859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8270" y="196850"/>
            <a:ext cx="6854825" cy="6464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682625" y="1651000"/>
            <a:ext cx="5721985" cy="2250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/>
            <a:r>
              <a:rPr lang="sr-Latn-RS" altLang="en-US" sz="3000">
                <a:latin typeface="Times New Roman" panose="02020603050405020304" charset="0"/>
                <a:cs typeface="Times New Roman" panose="02020603050405020304" charset="0"/>
              </a:rPr>
              <a:t>Test skup ~ milion podataka </a:t>
            </a:r>
            <a:endParaRPr lang="sr-Latn-RS" altLang="en-US" sz="3000">
              <a:latin typeface="Times New Roman" panose="02020603050405020304" charset="0"/>
              <a:cs typeface="Times New Roman" panose="02020603050405020304" charset="0"/>
            </a:endParaRPr>
          </a:p>
          <a:p>
            <a:pPr lvl="0"/>
            <a:r>
              <a:rPr lang="sr-Latn-RS" altLang="en-US" sz="3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Dev skup ~ milion podataka </a:t>
            </a:r>
            <a:endParaRPr lang="sr-Latn-RS" altLang="en-US" sz="3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0"/>
            <a:r>
              <a:rPr lang="sr-Latn-RS" altLang="en-US" sz="3000">
                <a:latin typeface="Times New Roman" panose="02020603050405020304" charset="0"/>
                <a:cs typeface="Times New Roman" panose="02020603050405020304" charset="0"/>
              </a:rPr>
              <a:t>Train skup ~30 miliona podataka</a:t>
            </a:r>
            <a:endParaRPr lang="sr-Latn-RS" altLang="en-US" sz="3000">
              <a:latin typeface="Times New Roman" panose="02020603050405020304" charset="0"/>
              <a:cs typeface="Times New Roman" panose="02020603050405020304" charset="0"/>
            </a:endParaRPr>
          </a:p>
          <a:p>
            <a:pPr lvl="0"/>
            <a:r>
              <a:rPr lang="sr-Latn-RS" altLang="en-US" sz="3000">
                <a:latin typeface="Times New Roman" panose="02020603050405020304" charset="0"/>
                <a:cs typeface="Times New Roman" panose="02020603050405020304" charset="0"/>
              </a:rPr>
              <a:t>Svaki odvajam u posebni .csv fajl</a:t>
            </a:r>
            <a:endParaRPr lang="sr-Latn-RS" altLang="en-US" sz="3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41680" y="478790"/>
            <a:ext cx="6436360" cy="840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sr-Latn-RS" altLang="en-US" sz="4400">
                <a:latin typeface="Times New Roman" panose="02020603050405020304" charset="0"/>
                <a:cs typeface="Times New Roman" panose="02020603050405020304" charset="0"/>
              </a:rPr>
              <a:t>Podela podataka</a:t>
            </a:r>
            <a:endParaRPr lang="sr-Latn-RS" altLang="en-US" sz="4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6"/>
          <p:cNvSpPr txBox="1"/>
          <p:nvPr>
            <p:custDataLst>
              <p:tags r:id="rId1"/>
            </p:custDataLst>
          </p:nvPr>
        </p:nvSpPr>
        <p:spPr>
          <a:xfrm>
            <a:off x="741680" y="4672330"/>
            <a:ext cx="65182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i="1">
                <a:latin typeface="Times New Roman" panose="02020603050405020304" charset="0"/>
                <a:cs typeface="Times New Roman" panose="02020603050405020304" charset="0"/>
              </a:rPr>
              <a:t>Na velikim podacima nema potrebe za klasi</a:t>
            </a:r>
            <a:r>
              <a:rPr lang="sr-Latn-RS" altLang="en-US" sz="1600" i="1">
                <a:latin typeface="Times New Roman" panose="02020603050405020304" charset="0"/>
                <a:cs typeface="Times New Roman" panose="02020603050405020304" charset="0"/>
              </a:rPr>
              <a:t>čnom podelom 60:20:20, po milion podataka je sasvim dovoljno da se provere preformanse na dev i na test skupovima, dok za trening dubokih neuralnih mreža uvek znači više podataka</a:t>
            </a:r>
            <a:endParaRPr lang="sr-Latn-RS" altLang="en-US" sz="16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05" y="3757295"/>
            <a:ext cx="5262880" cy="782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13" dur="2000" fill="hold"/>
                                              <p:tgtEl>
                                                <p:spTgt spid="7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Box 8"/>
          <p:cNvSpPr txBox="1"/>
          <p:nvPr/>
        </p:nvSpPr>
        <p:spPr>
          <a:xfrm>
            <a:off x="234950" y="531495"/>
            <a:ext cx="11250930" cy="699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sr-Latn-RS" altLang="en-US" sz="2000">
                <a:latin typeface="Times New Roman" panose="02020603050405020304" charset="0"/>
                <a:cs typeface="Times New Roman" panose="02020603050405020304" charset="0"/>
              </a:rPr>
              <a:t>Svaki skup podataka prosleđujem u poseban TensorFlow.Dataset objekat</a:t>
            </a:r>
            <a:endParaRPr lang="sr-Latn-RS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241925"/>
            <a:ext cx="12192635" cy="14230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05" y="1090930"/>
            <a:ext cx="12206605" cy="4150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698500" y="494665"/>
            <a:ext cx="10201910" cy="894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sr-Latn-RS" altLang="en-US" sz="4000">
                <a:latin typeface="Times New Roman" panose="02020603050405020304" charset="0"/>
                <a:cs typeface="Times New Roman" panose="02020603050405020304" charset="0"/>
              </a:rPr>
              <a:t>Priprema podataka za trening</a:t>
            </a:r>
            <a:endParaRPr lang="sr-Latn-RS" alt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98500" y="1541145"/>
            <a:ext cx="5264785" cy="766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sr-Latn-RS" altLang="en-US">
                <a:latin typeface="Times New Roman" panose="02020603050405020304" charset="0"/>
                <a:cs typeface="Times New Roman" panose="02020603050405020304" charset="0"/>
              </a:rPr>
              <a:t>Skaliram </a:t>
            </a:r>
            <a:r>
              <a:rPr lang="sr-Latn-RS" altLang="en-US">
                <a:latin typeface="Times New Roman" panose="02020603050405020304" charset="0"/>
                <a:cs typeface="Times New Roman" panose="02020603050405020304" charset="0"/>
              </a:rPr>
              <a:t>podatke o ocenama na interval -1 do 1</a:t>
            </a:r>
            <a:endParaRPr lang="sr-Latn-R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1603375"/>
            <a:ext cx="3839845" cy="8470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98500" y="2307590"/>
            <a:ext cx="4501515" cy="2245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sr-Latn-RS" altLang="en-US">
                <a:latin typeface="Times New Roman" panose="02020603050405020304" charset="0"/>
                <a:cs typeface="Times New Roman" panose="02020603050405020304" charset="0"/>
              </a:rPr>
              <a:t>Da bih standardizovao user i movie matrice moram da prodjem ceo trening set i da izracunam sredinu i varijansu na njemu. Bitno je da se sa istim tim parametrima skalira i dev i test skup (da se ne racunaju opet)</a:t>
            </a:r>
            <a:endParaRPr lang="sr-Latn-R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595" y="2811145"/>
            <a:ext cx="3209290" cy="14230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5" y="4595495"/>
            <a:ext cx="11818620" cy="1615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7385" y="327660"/>
            <a:ext cx="7105015" cy="4510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465" y="4968240"/>
            <a:ext cx="5570220" cy="1684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321685" y="520065"/>
            <a:ext cx="4686935" cy="5572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3670" y="365125"/>
            <a:ext cx="11757660" cy="6090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sr-Latn-RS" altLang="en-US">
                <a:latin typeface="Times New Roman" panose="02020603050405020304" charset="0"/>
                <a:cs typeface="Times New Roman" panose="02020603050405020304" charset="0"/>
              </a:rPr>
              <a:t>Collaborative filtering</a:t>
            </a:r>
            <a:endParaRPr lang="sr-Latn-R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3060" y="1686560"/>
            <a:ext cx="11486515" cy="4923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8615" y="162560"/>
            <a:ext cx="8954135" cy="6424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9080" y="365125"/>
            <a:ext cx="9133840" cy="6143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32610" y="189230"/>
            <a:ext cx="8527415" cy="6479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94130" y="232410"/>
            <a:ext cx="9603105" cy="6392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prism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753388496383_1_1"/>
  <p:tag name="KSO_WM_DIAGRAM_VIRTUALLY_FRAME" val="{&quot;height&quot;:161.15,&quot;left&quot;:53.75,&quot;top&quot;:367.9,&quot;width&quot;:517.9}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2260</Words>
  <Application>WPS Presentation</Application>
  <PresentationFormat>Widescreen</PresentationFormat>
  <Paragraphs>71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Cambria Math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OBRADA PODATAKA</vt:lpstr>
      <vt:lpstr>Arhitektura neuralne mreže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PREPORUKA</dc:title>
  <dc:creator>Andria Sliskovic</dc:creator>
  <cp:lastModifiedBy>Bogdan Sliskovic</cp:lastModifiedBy>
  <cp:revision>10</cp:revision>
  <dcterms:created xsi:type="dcterms:W3CDTF">2025-07-23T22:39:02Z</dcterms:created>
  <dcterms:modified xsi:type="dcterms:W3CDTF">2025-07-24T20:28:36Z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03EF17E135734F9DBE5F00716471FAFF_12</vt:lpwstr>
  </property>
  <property fmtid="{D5CDD505-2E9C-101B-9397-08002B2CF9AE}" pid="3" name="KSOProductBuildVer">
    <vt:lpwstr>1033-12.2.0.21931</vt:lpwstr>
  </property>
</Properties>
</file>