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9"/>
    <p:sldId id="265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13" Target="../media/image25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010353" y="0"/>
            <a:ext cx="8268235" cy="10287000"/>
          </a:xfrm>
          <a:prstGeom prst="rect">
            <a:avLst/>
          </a:prstGeom>
          <a:solidFill>
            <a:srgbClr val="F5A7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93750" y="481222"/>
            <a:ext cx="12817544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80"/>
              </a:lnSpc>
            </a:pPr>
            <a:r>
              <a:rPr lang="en-US" spc="-208" sz="10400">
                <a:solidFill>
                  <a:srgbClr val="14110F"/>
                </a:solidFill>
                <a:latin typeface="Roboto Bold"/>
              </a:rPr>
              <a:t>Презентація до курсової роботи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56057" y="8580251"/>
            <a:ext cx="1338355" cy="802651"/>
            <a:chOff x="0" y="0"/>
            <a:chExt cx="1784474" cy="107020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84474" cy="1070201"/>
              <a:chOff x="0" y="0"/>
              <a:chExt cx="865399" cy="51816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6350" y="6360"/>
                <a:ext cx="852699" cy="506284"/>
              </a:xfrm>
              <a:custGeom>
                <a:avLst/>
                <a:gdLst/>
                <a:ahLst/>
                <a:cxnLst/>
                <a:rect r="r" b="b" t="t" l="l"/>
                <a:pathLst>
                  <a:path h="506284" w="852699">
                    <a:moveTo>
                      <a:pt x="252730" y="0"/>
                    </a:moveTo>
                    <a:lnTo>
                      <a:pt x="599969" y="0"/>
                    </a:lnTo>
                    <a:cubicBezTo>
                      <a:pt x="739669" y="0"/>
                      <a:pt x="852699" y="113215"/>
                      <a:pt x="852699" y="253143"/>
                    </a:cubicBezTo>
                    <a:cubicBezTo>
                      <a:pt x="852699" y="393070"/>
                      <a:pt x="739669" y="506285"/>
                      <a:pt x="599969" y="506285"/>
                    </a:cubicBezTo>
                    <a:lnTo>
                      <a:pt x="252730" y="506285"/>
                    </a:lnTo>
                    <a:cubicBezTo>
                      <a:pt x="113030" y="506285"/>
                      <a:pt x="0" y="393070"/>
                      <a:pt x="0" y="253143"/>
                    </a:cubicBezTo>
                    <a:cubicBezTo>
                      <a:pt x="0" y="113215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393198" y="401024"/>
              <a:ext cx="998079" cy="315171"/>
              <a:chOff x="0" y="0"/>
              <a:chExt cx="1359375" cy="42926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-5080"/>
                <a:ext cx="1359375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1359375">
                    <a:moveTo>
                      <a:pt x="1341595" y="187960"/>
                    </a:moveTo>
                    <a:lnTo>
                      <a:pt x="1079975" y="11430"/>
                    </a:lnTo>
                    <a:cubicBezTo>
                      <a:pt x="1062195" y="0"/>
                      <a:pt x="1039335" y="3810"/>
                      <a:pt x="1026635" y="21590"/>
                    </a:cubicBezTo>
                    <a:cubicBezTo>
                      <a:pt x="1015205" y="39370"/>
                      <a:pt x="1019015" y="62230"/>
                      <a:pt x="1036795" y="74930"/>
                    </a:cubicBezTo>
                    <a:lnTo>
                      <a:pt x="1195545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95545" y="257810"/>
                    </a:lnTo>
                    <a:lnTo>
                      <a:pt x="1036795" y="364490"/>
                    </a:lnTo>
                    <a:cubicBezTo>
                      <a:pt x="1019015" y="375920"/>
                      <a:pt x="1015205" y="400050"/>
                      <a:pt x="1026635" y="417830"/>
                    </a:cubicBezTo>
                    <a:cubicBezTo>
                      <a:pt x="1034255" y="429260"/>
                      <a:pt x="1045685" y="434340"/>
                      <a:pt x="1058385" y="434340"/>
                    </a:cubicBezTo>
                    <a:cubicBezTo>
                      <a:pt x="1066005" y="434340"/>
                      <a:pt x="1073625" y="431800"/>
                      <a:pt x="1079975" y="427990"/>
                    </a:cubicBezTo>
                    <a:lnTo>
                      <a:pt x="1342865" y="251460"/>
                    </a:lnTo>
                    <a:cubicBezTo>
                      <a:pt x="1353025" y="243840"/>
                      <a:pt x="1359375" y="232410"/>
                      <a:pt x="1359375" y="219710"/>
                    </a:cubicBezTo>
                    <a:cubicBezTo>
                      <a:pt x="1359375" y="207010"/>
                      <a:pt x="1353025" y="195580"/>
                      <a:pt x="1341595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9" id="9"/>
          <p:cNvSpPr txBox="true"/>
          <p:nvPr/>
        </p:nvSpPr>
        <p:spPr>
          <a:xfrm rot="0">
            <a:off x="7302522" y="7313426"/>
            <a:ext cx="10391891" cy="126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69"/>
              </a:lnSpc>
            </a:pPr>
            <a:r>
              <a:rPr lang="en-US" sz="3899">
                <a:solidFill>
                  <a:srgbClr val="14110F"/>
                </a:solidFill>
                <a:latin typeface="Roboto"/>
              </a:rPr>
              <a:t>Виконав студент групи ІПЗ-20-4</a:t>
            </a:r>
          </a:p>
          <a:p>
            <a:pPr>
              <a:lnSpc>
                <a:spcPts val="5070"/>
              </a:lnSpc>
            </a:pPr>
            <a:r>
              <a:rPr lang="en-US" sz="3900">
                <a:solidFill>
                  <a:srgbClr val="14110F"/>
                </a:solidFill>
                <a:latin typeface="Roboto"/>
              </a:rPr>
              <a:t>Дубинченко Богдан Миколайович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5537" y="4313555"/>
            <a:ext cx="10070068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Open Sans Light Bold"/>
              </a:rPr>
              <a:t>Інте</a:t>
            </a:r>
            <a:r>
              <a:rPr lang="en-US" sz="4900">
                <a:solidFill>
                  <a:srgbClr val="000000"/>
                </a:solidFill>
                <a:latin typeface="Open Sans Light Bold"/>
              </a:rPr>
              <a:t>рнет-магазин електроніки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45859" y="9422070"/>
            <a:ext cx="11482350" cy="51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9"/>
              </a:lnSpc>
            </a:pPr>
            <a:r>
              <a:rPr lang="en-US" sz="3099">
                <a:solidFill>
                  <a:srgbClr val="14110F"/>
                </a:solidFill>
                <a:latin typeface="Roboto"/>
              </a:rPr>
              <a:t>ДЕРЖАВНИЙ УНІВЕРСИТЕТ «ЖИТОМИРСЬКА ПОЛІТЕХНІКА»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78548" y="2714625"/>
            <a:ext cx="12930904" cy="471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20"/>
              </a:lnSpc>
            </a:pPr>
            <a:r>
              <a:rPr lang="en-US" sz="14400">
                <a:solidFill>
                  <a:srgbClr val="FFFFFF"/>
                </a:solidFill>
                <a:latin typeface="Roboto Bold"/>
              </a:rPr>
              <a:t>ДЯКУЮ ЗА УВАГУ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25" r="0" b="782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14110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378870" y="3164775"/>
            <a:ext cx="15909130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Open Sans Light"/>
              </a:rPr>
              <a:t>Інтернет-магазини стають все більш популярними.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6312" y="3173527"/>
            <a:ext cx="700820" cy="72163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378870" y="4885987"/>
            <a:ext cx="15909130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Open Sans Light"/>
              </a:rPr>
              <a:t>Вони працюють цілодобово і можуть продавати певні товари в автоматичному режимі без участі продавця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7132" y="1125220"/>
            <a:ext cx="14073737" cy="13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00"/>
              </a:lnSpc>
              <a:spcBef>
                <a:spcPct val="0"/>
              </a:spcBef>
            </a:pPr>
            <a:r>
              <a:rPr lang="en-US" spc="-80" sz="8000">
                <a:solidFill>
                  <a:srgbClr val="FFFFFF"/>
                </a:solidFill>
                <a:latin typeface="Roboto Bold"/>
              </a:rPr>
              <a:t>Актуальність теми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6312" y="5161065"/>
            <a:ext cx="700820" cy="72163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378870" y="7022691"/>
            <a:ext cx="15909130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Open Sans Light"/>
              </a:rPr>
              <a:t>Т</a:t>
            </a:r>
            <a:r>
              <a:rPr lang="en-US" sz="3900">
                <a:solidFill>
                  <a:srgbClr val="FFFFFF"/>
                </a:solidFill>
                <a:latin typeface="Open Sans Light"/>
              </a:rPr>
              <a:t>ериторія продажу 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6312" y="7031443"/>
            <a:ext cx="700820" cy="72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32412" y="0"/>
            <a:ext cx="7691381" cy="10287000"/>
          </a:xfrm>
          <a:prstGeom prst="rect">
            <a:avLst/>
          </a:prstGeom>
          <a:solidFill>
            <a:srgbClr val="F5A7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38137" y="5143500"/>
            <a:ext cx="4114800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627448"/>
            <a:ext cx="6224237" cy="415326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8063697" y="1028700"/>
            <a:ext cx="9195603" cy="2351341"/>
            <a:chOff x="0" y="0"/>
            <a:chExt cx="3110611" cy="79539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110611" cy="795392"/>
            </a:xfrm>
            <a:custGeom>
              <a:avLst/>
              <a:gdLst/>
              <a:ahLst/>
              <a:cxnLst/>
              <a:rect r="r" b="b" t="t" l="l"/>
              <a:pathLst>
                <a:path h="795392" w="3110611">
                  <a:moveTo>
                    <a:pt x="2986151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86151" y="0"/>
                  </a:lnTo>
                  <a:cubicBezTo>
                    <a:pt x="3054731" y="0"/>
                    <a:pt x="3110611" y="55880"/>
                    <a:pt x="3110611" y="124460"/>
                  </a:cubicBezTo>
                  <a:lnTo>
                    <a:pt x="3110611" y="670932"/>
                  </a:lnTo>
                  <a:cubicBezTo>
                    <a:pt x="3110611" y="739512"/>
                    <a:pt x="3054731" y="795392"/>
                    <a:pt x="2986151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063697" y="3967829"/>
            <a:ext cx="9195603" cy="2351341"/>
            <a:chOff x="0" y="0"/>
            <a:chExt cx="3110611" cy="79539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110611" cy="795392"/>
            </a:xfrm>
            <a:custGeom>
              <a:avLst/>
              <a:gdLst/>
              <a:ahLst/>
              <a:cxnLst/>
              <a:rect r="r" b="b" t="t" l="l"/>
              <a:pathLst>
                <a:path h="795392" w="3110611">
                  <a:moveTo>
                    <a:pt x="2986151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86151" y="0"/>
                  </a:lnTo>
                  <a:cubicBezTo>
                    <a:pt x="3054731" y="0"/>
                    <a:pt x="3110611" y="55880"/>
                    <a:pt x="3110611" y="124460"/>
                  </a:cubicBezTo>
                  <a:lnTo>
                    <a:pt x="3110611" y="670932"/>
                  </a:lnTo>
                  <a:cubicBezTo>
                    <a:pt x="3110611" y="739512"/>
                    <a:pt x="3054731" y="795392"/>
                    <a:pt x="2986151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063697" y="6906959"/>
            <a:ext cx="9195603" cy="2351341"/>
            <a:chOff x="0" y="0"/>
            <a:chExt cx="3110611" cy="795392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110611" cy="795392"/>
            </a:xfrm>
            <a:custGeom>
              <a:avLst/>
              <a:gdLst/>
              <a:ahLst/>
              <a:cxnLst/>
              <a:rect r="r" b="b" t="t" l="l"/>
              <a:pathLst>
                <a:path h="795392" w="3110611">
                  <a:moveTo>
                    <a:pt x="2986151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86151" y="0"/>
                  </a:lnTo>
                  <a:cubicBezTo>
                    <a:pt x="3054731" y="0"/>
                    <a:pt x="3110611" y="55880"/>
                    <a:pt x="3110611" y="124460"/>
                  </a:cubicBezTo>
                  <a:lnTo>
                    <a:pt x="3110611" y="670932"/>
                  </a:lnTo>
                  <a:cubicBezTo>
                    <a:pt x="3110611" y="739512"/>
                    <a:pt x="3054731" y="795392"/>
                    <a:pt x="2986151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8455649"/>
            <a:ext cx="1338355" cy="802651"/>
            <a:chOff x="0" y="0"/>
            <a:chExt cx="1784474" cy="107020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784474" cy="1070201"/>
              <a:chOff x="0" y="0"/>
              <a:chExt cx="865399" cy="51816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6350" y="6360"/>
                <a:ext cx="852699" cy="506284"/>
              </a:xfrm>
              <a:custGeom>
                <a:avLst/>
                <a:gdLst/>
                <a:ahLst/>
                <a:cxnLst/>
                <a:rect r="r" b="b" t="t" l="l"/>
                <a:pathLst>
                  <a:path h="506284" w="852699">
                    <a:moveTo>
                      <a:pt x="252730" y="0"/>
                    </a:moveTo>
                    <a:lnTo>
                      <a:pt x="599969" y="0"/>
                    </a:lnTo>
                    <a:cubicBezTo>
                      <a:pt x="739669" y="0"/>
                      <a:pt x="852699" y="113215"/>
                      <a:pt x="852699" y="253143"/>
                    </a:cubicBezTo>
                    <a:cubicBezTo>
                      <a:pt x="852699" y="393070"/>
                      <a:pt x="739669" y="506285"/>
                      <a:pt x="599969" y="506285"/>
                    </a:cubicBezTo>
                    <a:lnTo>
                      <a:pt x="252730" y="506285"/>
                    </a:lnTo>
                    <a:cubicBezTo>
                      <a:pt x="113030" y="506285"/>
                      <a:pt x="0" y="393070"/>
                      <a:pt x="0" y="253143"/>
                    </a:cubicBezTo>
                    <a:cubicBezTo>
                      <a:pt x="0" y="113215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393198" y="401024"/>
              <a:ext cx="998079" cy="315171"/>
              <a:chOff x="0" y="0"/>
              <a:chExt cx="1359375" cy="42926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-5080"/>
                <a:ext cx="1359375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1359375">
                    <a:moveTo>
                      <a:pt x="1341595" y="187960"/>
                    </a:moveTo>
                    <a:lnTo>
                      <a:pt x="1079975" y="11430"/>
                    </a:lnTo>
                    <a:cubicBezTo>
                      <a:pt x="1062195" y="0"/>
                      <a:pt x="1039335" y="3810"/>
                      <a:pt x="1026635" y="21590"/>
                    </a:cubicBezTo>
                    <a:cubicBezTo>
                      <a:pt x="1015205" y="39370"/>
                      <a:pt x="1019015" y="62230"/>
                      <a:pt x="1036795" y="74930"/>
                    </a:cubicBezTo>
                    <a:lnTo>
                      <a:pt x="1195545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95545" y="257810"/>
                    </a:lnTo>
                    <a:lnTo>
                      <a:pt x="1036795" y="364490"/>
                    </a:lnTo>
                    <a:cubicBezTo>
                      <a:pt x="1019015" y="375920"/>
                      <a:pt x="1015205" y="400050"/>
                      <a:pt x="1026635" y="417830"/>
                    </a:cubicBezTo>
                    <a:cubicBezTo>
                      <a:pt x="1034255" y="429260"/>
                      <a:pt x="1045685" y="434340"/>
                      <a:pt x="1058385" y="434340"/>
                    </a:cubicBezTo>
                    <a:cubicBezTo>
                      <a:pt x="1066005" y="434340"/>
                      <a:pt x="1073625" y="431800"/>
                      <a:pt x="1079975" y="427990"/>
                    </a:cubicBezTo>
                    <a:lnTo>
                      <a:pt x="1342865" y="251460"/>
                    </a:lnTo>
                    <a:cubicBezTo>
                      <a:pt x="1353025" y="243840"/>
                      <a:pt x="1359375" y="232410"/>
                      <a:pt x="1359375" y="219710"/>
                    </a:cubicBezTo>
                    <a:cubicBezTo>
                      <a:pt x="1359375" y="207010"/>
                      <a:pt x="1353025" y="195580"/>
                      <a:pt x="1341595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6" id="16"/>
          <p:cNvSpPr txBox="true"/>
          <p:nvPr/>
        </p:nvSpPr>
        <p:spPr>
          <a:xfrm rot="0">
            <a:off x="1028700" y="792571"/>
            <a:ext cx="7455333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49"/>
              </a:lnSpc>
              <a:spcBef>
                <a:spcPct val="0"/>
              </a:spcBef>
            </a:pPr>
            <a:r>
              <a:rPr lang="en-US" spc="-74" sz="7499">
                <a:solidFill>
                  <a:srgbClr val="14110F"/>
                </a:solidFill>
                <a:latin typeface="Roboto"/>
              </a:rPr>
              <a:t>Мета роботи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78019" y="1711293"/>
            <a:ext cx="931963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pc="-56" u="none" sz="5600">
                <a:solidFill>
                  <a:srgbClr val="14110F">
                    <a:alpha val="29804"/>
                  </a:srgbClr>
                </a:solidFill>
                <a:latin typeface="Roboto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78019" y="4650423"/>
            <a:ext cx="931963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pc="-56" u="none" sz="5600">
                <a:solidFill>
                  <a:srgbClr val="14110F">
                    <a:alpha val="29804"/>
                  </a:srgbClr>
                </a:solidFill>
                <a:latin typeface="Roboto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78019" y="7615587"/>
            <a:ext cx="931963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pc="-56" u="none" sz="5600">
                <a:solidFill>
                  <a:srgbClr val="14110F">
                    <a:alpha val="29804"/>
                  </a:srgbClr>
                </a:solidFill>
                <a:latin typeface="Roboto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09981" y="1937671"/>
            <a:ext cx="719836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pc="59" sz="2999">
                <a:solidFill>
                  <a:srgbClr val="14110F"/>
                </a:solidFill>
                <a:latin typeface="Roboto"/>
              </a:rPr>
              <a:t>Розробка повноційного Web-сайту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09981" y="4619625"/>
            <a:ext cx="719836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spc="59" sz="2999">
                <a:solidFill>
                  <a:srgbClr val="14110F"/>
                </a:solidFill>
                <a:latin typeface="Roboto"/>
              </a:rPr>
              <a:t>Реалізація системи адміністрування інтернет-магазину електроніки.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09981" y="7558754"/>
            <a:ext cx="719836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spc="59" sz="2999">
                <a:solidFill>
                  <a:srgbClr val="14110F"/>
                </a:solidFill>
                <a:latin typeface="Roboto"/>
              </a:rPr>
              <a:t>Створення сайту на основі патерну MVC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A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9258300"/>
            <a:ext cx="18278588" cy="10287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2118">
            <a:off x="15466158" y="503292"/>
            <a:ext cx="2211901" cy="330583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44633" y="403860"/>
            <a:ext cx="8048924" cy="116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60"/>
              </a:lnSpc>
              <a:spcBef>
                <a:spcPct val="0"/>
              </a:spcBef>
            </a:pPr>
            <a:r>
              <a:rPr lang="en-US" spc="-72" sz="7200">
                <a:solidFill>
                  <a:srgbClr val="F6F6F6"/>
                </a:solidFill>
                <a:latin typeface="Roboto Bold"/>
              </a:rPr>
              <a:t>Постановка задачі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9676" y="2022857"/>
            <a:ext cx="17898324" cy="689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86"/>
              </a:lnSpc>
            </a:pPr>
            <a:r>
              <a:rPr lang="en-US" sz="3901">
                <a:solidFill>
                  <a:srgbClr val="FFFFFF"/>
                </a:solidFill>
                <a:latin typeface="Open Sans Light"/>
              </a:rPr>
              <a:t>   Задача полягає в тому, шо п</a:t>
            </a:r>
            <a:r>
              <a:rPr lang="en-US" sz="3901">
                <a:solidFill>
                  <a:srgbClr val="FFFFFF"/>
                </a:solidFill>
                <a:latin typeface="Open Sans Light"/>
              </a:rPr>
              <a:t>отрібно:</a:t>
            </a:r>
          </a:p>
          <a:p>
            <a:pPr>
              <a:lnSpc>
                <a:spcPts val="6086"/>
              </a:lnSpc>
            </a:pPr>
          </a:p>
          <a:p>
            <a:pPr>
              <a:lnSpc>
                <a:spcPts val="6086"/>
              </a:lnSpc>
            </a:pPr>
            <a:r>
              <a:rPr lang="en-US" sz="3901">
                <a:solidFill>
                  <a:srgbClr val="FFFFFF"/>
                </a:solidFill>
                <a:latin typeface="Open Sans Light"/>
              </a:rPr>
              <a:t>        1.Визначити потреби звичайного користувача</a:t>
            </a:r>
          </a:p>
          <a:p>
            <a:pPr>
              <a:lnSpc>
                <a:spcPts val="6086"/>
              </a:lnSpc>
            </a:pPr>
            <a:r>
              <a:rPr lang="en-US" sz="3901">
                <a:solidFill>
                  <a:srgbClr val="FFFFFF"/>
                </a:solidFill>
                <a:latin typeface="Open Sans Light"/>
              </a:rPr>
              <a:t>        2.Зрозуміти основні принципи та алгоритми роботи інтернет-магазину</a:t>
            </a:r>
          </a:p>
          <a:p>
            <a:pPr>
              <a:lnSpc>
                <a:spcPts val="6086"/>
              </a:lnSpc>
            </a:pPr>
            <a:r>
              <a:rPr lang="en-US" sz="3901">
                <a:solidFill>
                  <a:srgbClr val="FFFFFF"/>
                </a:solidFill>
                <a:latin typeface="Open Sans Light"/>
              </a:rPr>
              <a:t>        3.Продумати можливість додавання та редагування товарів і категорій.</a:t>
            </a:r>
          </a:p>
          <a:p>
            <a:pPr>
              <a:lnSpc>
                <a:spcPts val="6086"/>
              </a:lnSpc>
            </a:pPr>
            <a:r>
              <a:rPr lang="en-US" sz="3901">
                <a:solidFill>
                  <a:srgbClr val="FFFFFF"/>
                </a:solidFill>
                <a:latin typeface="Open Sans Light"/>
              </a:rPr>
              <a:t>        4.Реалізувати сортування та пошук товарів</a:t>
            </a:r>
          </a:p>
          <a:p>
            <a:pPr>
              <a:lnSpc>
                <a:spcPts val="6086"/>
              </a:lnSpc>
            </a:pPr>
            <a:r>
              <a:rPr lang="en-US" sz="3901">
                <a:solidFill>
                  <a:srgbClr val="FFFFFF"/>
                </a:solidFill>
                <a:latin typeface="Open Sans Light"/>
              </a:rPr>
              <a:t>        5.Продумати можливість створення нових адмінів</a:t>
            </a:r>
          </a:p>
          <a:p>
            <a:pPr>
              <a:lnSpc>
                <a:spcPts val="6086"/>
              </a:lnSpc>
            </a:pPr>
            <a:r>
              <a:rPr lang="en-US" sz="3901">
                <a:solidFill>
                  <a:srgbClr val="FFFFFF"/>
                </a:solidFill>
                <a:latin typeface="Open Sans Light"/>
              </a:rPr>
              <a:t>        6.Продумати дизайн сайту</a:t>
            </a:r>
          </a:p>
          <a:p>
            <a:pPr>
              <a:lnSpc>
                <a:spcPts val="608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06559" y="3380758"/>
            <a:ext cx="946844" cy="9468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06559" y="4814052"/>
            <a:ext cx="946844" cy="9468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06559" y="6145331"/>
            <a:ext cx="946844" cy="946844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14110F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04490" y="6633358"/>
            <a:ext cx="2545285" cy="273419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1818215"/>
            <a:ext cx="16230600" cy="1372529"/>
            <a:chOff x="0" y="0"/>
            <a:chExt cx="22632364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2632364" cy="1913890"/>
            </a:xfrm>
            <a:custGeom>
              <a:avLst/>
              <a:gdLst/>
              <a:ahLst/>
              <a:cxnLst/>
              <a:rect r="r" b="b" t="t" l="l"/>
              <a:pathLst>
                <a:path h="1913890" w="22632364">
                  <a:moveTo>
                    <a:pt x="0" y="0"/>
                  </a:moveTo>
                  <a:lnTo>
                    <a:pt x="22632364" y="0"/>
                  </a:lnTo>
                  <a:lnTo>
                    <a:pt x="2263236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5A700">
                <a:alpha val="55686"/>
              </a:srgbClr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028700" y="1796392"/>
            <a:ext cx="1623060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-1721121" y="4598600"/>
            <a:ext cx="5547267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028700" y="3168921"/>
            <a:ext cx="1623060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1028700" y="4541450"/>
            <a:ext cx="1623060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1066800" y="5913980"/>
            <a:ext cx="1619250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1028700" y="7343659"/>
            <a:ext cx="16182975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-5400000">
            <a:off x="769318" y="4598600"/>
            <a:ext cx="5547267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-5400000">
            <a:off x="3543376" y="4598600"/>
            <a:ext cx="5547267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-5400000">
            <a:off x="5869149" y="4541450"/>
            <a:ext cx="5547267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-5400000">
            <a:off x="9017295" y="4570025"/>
            <a:ext cx="5547267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-5400000">
            <a:off x="11930856" y="4541450"/>
            <a:ext cx="5547267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-5400000">
            <a:off x="14499954" y="4598600"/>
            <a:ext cx="5547267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3870914" y="403860"/>
            <a:ext cx="10555585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spc="-72" sz="7200">
                <a:solidFill>
                  <a:srgbClr val="14110F"/>
                </a:solidFill>
                <a:latin typeface="Roboto"/>
              </a:rPr>
              <a:t>Порівняння аналогів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99464" y="1898690"/>
            <a:ext cx="2429723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Open Sans Light Bold"/>
              </a:rPr>
              <a:t>Загальний стиль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05216" y="1837095"/>
            <a:ext cx="2884986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Open Sans Light Bold"/>
              </a:rPr>
              <a:t>Фільтри для товарів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23792" y="1898690"/>
            <a:ext cx="2306682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Open Sans Light Bold"/>
              </a:rPr>
              <a:t>Служба підтрими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4628" y="3543665"/>
            <a:ext cx="67070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9"/>
              </a:lnSpc>
              <a:spcBef>
                <a:spcPct val="0"/>
              </a:spcBef>
            </a:pPr>
            <a:r>
              <a:rPr lang="en-US" spc="-35" u="none" sz="3599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4628" y="4976960"/>
            <a:ext cx="67070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9"/>
              </a:lnSpc>
              <a:spcBef>
                <a:spcPct val="0"/>
              </a:spcBef>
            </a:pPr>
            <a:r>
              <a:rPr lang="en-US" spc="-35" sz="3599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4628" y="6308238"/>
            <a:ext cx="67070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9"/>
              </a:lnSpc>
              <a:spcBef>
                <a:spcPct val="0"/>
              </a:spcBef>
            </a:pPr>
            <a:r>
              <a:rPr lang="en-US" spc="-35" sz="3599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07022" y="2179995"/>
            <a:ext cx="1862018" cy="56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Open Sans Light Bold"/>
              </a:rPr>
              <a:t>Додаток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68679" y="3544300"/>
            <a:ext cx="15387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Lemans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3892" y="4948385"/>
            <a:ext cx="14682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brille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7022" y="6308873"/>
            <a:ext cx="18620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italТехно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03444" y="1879005"/>
            <a:ext cx="1958206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Open Sans Light Bold"/>
              </a:rPr>
              <a:t>Адаптив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909824" y="1879005"/>
            <a:ext cx="269343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Open Sans Light Bold"/>
              </a:rPr>
              <a:t>Зрозумілий інтерфейс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44853" y="3515090"/>
            <a:ext cx="138946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-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428791" y="3515090"/>
            <a:ext cx="138946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-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187066" y="3566098"/>
            <a:ext cx="138946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-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24480" y="3513185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91096" y="4977595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791096" y="6308873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359318" y="6308873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133309" y="6359881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124480" y="6306968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853903" y="6308873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359318" y="4948385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133309" y="5028602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178237" y="4946480"/>
            <a:ext cx="1389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-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853903" y="4948385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5853903" y="3529695"/>
            <a:ext cx="24645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F5A7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1732" r="0" b="1732"/>
          <a:stretch>
            <a:fillRect/>
          </a:stretch>
        </p:blipFill>
        <p:spPr>
          <a:xfrm flipH="false" flipV="false" rot="460370">
            <a:off x="16729597" y="8463474"/>
            <a:ext cx="1646718" cy="15896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365" y="4306341"/>
            <a:ext cx="2742529" cy="27275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88787" y="4306341"/>
            <a:ext cx="2727570" cy="272757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46843" y="4306341"/>
            <a:ext cx="1814741" cy="181474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82996" y="6121081"/>
            <a:ext cx="2029581" cy="202958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30334" y="3932870"/>
            <a:ext cx="4891911" cy="173440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2200152" y="5817466"/>
            <a:ext cx="5702160" cy="228086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500204" y="297223"/>
            <a:ext cx="15297003" cy="183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pc="-55" sz="5599">
                <a:solidFill>
                  <a:srgbClr val="14110F"/>
                </a:solidFill>
                <a:latin typeface="Roboto Bold"/>
              </a:rPr>
              <a:t>Вибір інструментарію та середовища програмування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204" y="2539045"/>
            <a:ext cx="3994315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Roboto"/>
              </a:rPr>
              <a:t>Мови програмування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46843" y="2539045"/>
            <a:ext cx="3994315" cy="140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Roboto"/>
              </a:rPr>
              <a:t>Середовище розробки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79132" y="2539045"/>
            <a:ext cx="3994315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Roboto"/>
              </a:rPr>
              <a:t>Фреймворки та технології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32412" y="0"/>
            <a:ext cx="7691381" cy="10287000"/>
          </a:xfrm>
          <a:prstGeom prst="rect">
            <a:avLst/>
          </a:prstGeom>
          <a:solidFill>
            <a:srgbClr val="F5A7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023070"/>
            <a:ext cx="16569567" cy="775949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429411"/>
            <a:ext cx="16017399" cy="116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60"/>
              </a:lnSpc>
              <a:spcBef>
                <a:spcPct val="0"/>
              </a:spcBef>
            </a:pPr>
            <a:r>
              <a:rPr lang="en-US" spc="-72" sz="7200">
                <a:solidFill>
                  <a:srgbClr val="14110F"/>
                </a:solidFill>
                <a:latin typeface="Roboto"/>
              </a:rPr>
              <a:t>Відношення таблиць бази даних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F5A7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767" r="0" b="77"/>
          <a:stretch>
            <a:fillRect/>
          </a:stretch>
        </p:blipFill>
        <p:spPr>
          <a:xfrm flipH="false" flipV="false" rot="0">
            <a:off x="241328" y="2117225"/>
            <a:ext cx="17866051" cy="665205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429411"/>
            <a:ext cx="15204289" cy="116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60"/>
              </a:lnSpc>
              <a:spcBef>
                <a:spcPct val="0"/>
              </a:spcBef>
            </a:pPr>
            <a:r>
              <a:rPr lang="en-US" spc="-72" sz="7200">
                <a:solidFill>
                  <a:srgbClr val="14110F"/>
                </a:solidFill>
                <a:latin typeface="Roboto"/>
              </a:rPr>
              <a:t>Загальна схема роботи веб-сайту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011750" y="0"/>
            <a:ext cx="10276250" cy="10287000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42846" y="2059259"/>
            <a:ext cx="16416454" cy="1424591"/>
            <a:chOff x="0" y="0"/>
            <a:chExt cx="7610204" cy="660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7610204" cy="660400"/>
            </a:xfrm>
            <a:custGeom>
              <a:avLst/>
              <a:gdLst/>
              <a:ahLst/>
              <a:cxnLst/>
              <a:rect r="r" b="b" t="t" l="l"/>
              <a:pathLst>
                <a:path h="660400" w="7610204">
                  <a:moveTo>
                    <a:pt x="748574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85745" y="0"/>
                  </a:lnTo>
                  <a:cubicBezTo>
                    <a:pt x="7554324" y="0"/>
                    <a:pt x="7610204" y="55880"/>
                    <a:pt x="7610204" y="124460"/>
                  </a:cubicBezTo>
                  <a:lnTo>
                    <a:pt x="7610204" y="535940"/>
                  </a:lnTo>
                  <a:cubicBezTo>
                    <a:pt x="7610204" y="604520"/>
                    <a:pt x="7554324" y="660400"/>
                    <a:pt x="748574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42846" y="3755173"/>
            <a:ext cx="16416454" cy="1424591"/>
            <a:chOff x="0" y="0"/>
            <a:chExt cx="7610204" cy="660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7610204" cy="660400"/>
            </a:xfrm>
            <a:custGeom>
              <a:avLst/>
              <a:gdLst/>
              <a:ahLst/>
              <a:cxnLst/>
              <a:rect r="r" b="b" t="t" l="l"/>
              <a:pathLst>
                <a:path h="660400" w="7610204">
                  <a:moveTo>
                    <a:pt x="748574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85745" y="0"/>
                  </a:lnTo>
                  <a:cubicBezTo>
                    <a:pt x="7554324" y="0"/>
                    <a:pt x="7610204" y="55880"/>
                    <a:pt x="7610204" y="124460"/>
                  </a:cubicBezTo>
                  <a:lnTo>
                    <a:pt x="7610204" y="535940"/>
                  </a:lnTo>
                  <a:cubicBezTo>
                    <a:pt x="7610204" y="604520"/>
                    <a:pt x="7554324" y="660400"/>
                    <a:pt x="748574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42846" y="5499863"/>
            <a:ext cx="16416454" cy="1424591"/>
            <a:chOff x="0" y="0"/>
            <a:chExt cx="9165802" cy="79539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165803" cy="795392"/>
            </a:xfrm>
            <a:custGeom>
              <a:avLst/>
              <a:gdLst/>
              <a:ahLst/>
              <a:cxnLst/>
              <a:rect r="r" b="b" t="t" l="l"/>
              <a:pathLst>
                <a:path h="795392" w="9165803">
                  <a:moveTo>
                    <a:pt x="9041342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041343" y="0"/>
                  </a:lnTo>
                  <a:cubicBezTo>
                    <a:pt x="9109922" y="0"/>
                    <a:pt x="9165803" y="55880"/>
                    <a:pt x="9165803" y="124460"/>
                  </a:cubicBezTo>
                  <a:lnTo>
                    <a:pt x="9165803" y="670932"/>
                  </a:lnTo>
                  <a:cubicBezTo>
                    <a:pt x="9165803" y="739512"/>
                    <a:pt x="9109922" y="795392"/>
                    <a:pt x="9041343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9011707"/>
            <a:ext cx="1338355" cy="802651"/>
            <a:chOff x="0" y="0"/>
            <a:chExt cx="1784474" cy="107020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784474" cy="1070201"/>
              <a:chOff x="0" y="0"/>
              <a:chExt cx="865399" cy="51816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6350" y="6360"/>
                <a:ext cx="852699" cy="506284"/>
              </a:xfrm>
              <a:custGeom>
                <a:avLst/>
                <a:gdLst/>
                <a:ahLst/>
                <a:cxnLst/>
                <a:rect r="r" b="b" t="t" l="l"/>
                <a:pathLst>
                  <a:path h="506284" w="852699">
                    <a:moveTo>
                      <a:pt x="252730" y="0"/>
                    </a:moveTo>
                    <a:lnTo>
                      <a:pt x="599969" y="0"/>
                    </a:lnTo>
                    <a:cubicBezTo>
                      <a:pt x="739669" y="0"/>
                      <a:pt x="852699" y="113215"/>
                      <a:pt x="852699" y="253143"/>
                    </a:cubicBezTo>
                    <a:cubicBezTo>
                      <a:pt x="852699" y="393070"/>
                      <a:pt x="739669" y="506285"/>
                      <a:pt x="599969" y="506285"/>
                    </a:cubicBezTo>
                    <a:lnTo>
                      <a:pt x="252730" y="506285"/>
                    </a:lnTo>
                    <a:cubicBezTo>
                      <a:pt x="113030" y="506285"/>
                      <a:pt x="0" y="393070"/>
                      <a:pt x="0" y="253143"/>
                    </a:cubicBezTo>
                    <a:cubicBezTo>
                      <a:pt x="0" y="113215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F5A700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393198" y="401024"/>
              <a:ext cx="998079" cy="315171"/>
              <a:chOff x="0" y="0"/>
              <a:chExt cx="1359375" cy="42926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-5080"/>
                <a:ext cx="1359375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1359375">
                    <a:moveTo>
                      <a:pt x="1341595" y="187960"/>
                    </a:moveTo>
                    <a:lnTo>
                      <a:pt x="1079975" y="11430"/>
                    </a:lnTo>
                    <a:cubicBezTo>
                      <a:pt x="1062195" y="0"/>
                      <a:pt x="1039335" y="3810"/>
                      <a:pt x="1026635" y="21590"/>
                    </a:cubicBezTo>
                    <a:cubicBezTo>
                      <a:pt x="1015205" y="39370"/>
                      <a:pt x="1019015" y="62230"/>
                      <a:pt x="1036795" y="74930"/>
                    </a:cubicBezTo>
                    <a:lnTo>
                      <a:pt x="1195545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95545" y="257810"/>
                    </a:lnTo>
                    <a:lnTo>
                      <a:pt x="1036795" y="364490"/>
                    </a:lnTo>
                    <a:cubicBezTo>
                      <a:pt x="1019015" y="375920"/>
                      <a:pt x="1015205" y="400050"/>
                      <a:pt x="1026635" y="417830"/>
                    </a:cubicBezTo>
                    <a:cubicBezTo>
                      <a:pt x="1034255" y="429260"/>
                      <a:pt x="1045685" y="434340"/>
                      <a:pt x="1058385" y="434340"/>
                    </a:cubicBezTo>
                    <a:cubicBezTo>
                      <a:pt x="1066005" y="434340"/>
                      <a:pt x="1073625" y="431800"/>
                      <a:pt x="1079975" y="427990"/>
                    </a:cubicBezTo>
                    <a:lnTo>
                      <a:pt x="1342865" y="251460"/>
                    </a:lnTo>
                    <a:cubicBezTo>
                      <a:pt x="1353025" y="243840"/>
                      <a:pt x="1359375" y="232410"/>
                      <a:pt x="1359375" y="219710"/>
                    </a:cubicBezTo>
                    <a:cubicBezTo>
                      <a:pt x="1359375" y="207010"/>
                      <a:pt x="1353025" y="195580"/>
                      <a:pt x="1341595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842846" y="7270119"/>
            <a:ext cx="16416454" cy="1424591"/>
            <a:chOff x="0" y="0"/>
            <a:chExt cx="9165802" cy="795392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9165803" cy="795392"/>
            </a:xfrm>
            <a:custGeom>
              <a:avLst/>
              <a:gdLst/>
              <a:ahLst/>
              <a:cxnLst/>
              <a:rect r="r" b="b" t="t" l="l"/>
              <a:pathLst>
                <a:path h="795392" w="9165803">
                  <a:moveTo>
                    <a:pt x="9041342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041343" y="0"/>
                  </a:lnTo>
                  <a:cubicBezTo>
                    <a:pt x="9109922" y="0"/>
                    <a:pt x="9165803" y="55880"/>
                    <a:pt x="9165803" y="124460"/>
                  </a:cubicBezTo>
                  <a:lnTo>
                    <a:pt x="9165803" y="670932"/>
                  </a:lnTo>
                  <a:cubicBezTo>
                    <a:pt x="9165803" y="739512"/>
                    <a:pt x="9109922" y="795392"/>
                    <a:pt x="9041343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42846" y="630698"/>
            <a:ext cx="5185432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49"/>
              </a:lnSpc>
              <a:spcBef>
                <a:spcPct val="0"/>
              </a:spcBef>
            </a:pPr>
            <a:r>
              <a:rPr lang="en-US" spc="-74" sz="7499">
                <a:solidFill>
                  <a:srgbClr val="14110F"/>
                </a:solidFill>
                <a:latin typeface="Roboto"/>
              </a:rPr>
              <a:t>Висновки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1896" y="2265459"/>
            <a:ext cx="931963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pc="-56" u="none" sz="5600">
                <a:solidFill>
                  <a:srgbClr val="14110F">
                    <a:alpha val="29804"/>
                  </a:srgbClr>
                </a:solidFill>
                <a:latin typeface="Roboto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1896" y="3961373"/>
            <a:ext cx="931963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pc="-56" u="none" sz="5600">
                <a:solidFill>
                  <a:srgbClr val="14110F">
                    <a:alpha val="29804"/>
                  </a:srgbClr>
                </a:solidFill>
                <a:latin typeface="Roboto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1896" y="5706064"/>
            <a:ext cx="931963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pc="-56" u="none" sz="5600">
                <a:solidFill>
                  <a:srgbClr val="14110F">
                    <a:alpha val="29804"/>
                  </a:srgbClr>
                </a:solidFill>
                <a:latin typeface="Roboto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63859" y="2247679"/>
            <a:ext cx="1409465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spc="59" sz="2999">
                <a:solidFill>
                  <a:srgbClr val="14110F"/>
                </a:solidFill>
                <a:latin typeface="Roboto"/>
              </a:rPr>
              <a:t>Було розвинено і закріплено навички програмування на мовах Python та Javascript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63859" y="4191243"/>
            <a:ext cx="14094655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spc="59" sz="2999">
                <a:solidFill>
                  <a:srgbClr val="14110F"/>
                </a:solidFill>
                <a:latin typeface="Roboto"/>
              </a:rPr>
              <a:t>Було здобуто і розвинено навички користування фреймворком Django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63859" y="5935934"/>
            <a:ext cx="14094655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spc="59" sz="2999">
                <a:solidFill>
                  <a:srgbClr val="14110F"/>
                </a:solidFill>
                <a:latin typeface="Roboto"/>
              </a:rPr>
              <a:t>Було розвинено вміння створювати повноцінні сайти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31896" y="7477272"/>
            <a:ext cx="931963" cy="9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pc="-56" sz="5600">
                <a:solidFill>
                  <a:srgbClr val="14110F">
                    <a:alpha val="29804"/>
                  </a:srgbClr>
                </a:solidFill>
                <a:latin typeface="Roboto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63859" y="7459492"/>
            <a:ext cx="1409465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pc="59" sz="2999">
                <a:solidFill>
                  <a:srgbClr val="14110F"/>
                </a:solidFill>
                <a:latin typeface="Roboto"/>
              </a:rPr>
              <a:t>В ході виконання курсової роботи було створено говотовий веб-сайт для продажу електротоварів</a:t>
            </a:r>
          </a:p>
          <a:p>
            <a:pPr algn="l" marL="0" indent="0" lvl="0">
              <a:lnSpc>
                <a:spcPts val="39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DAEgPp3tb8M</dc:identifier>
  <dcterms:modified xsi:type="dcterms:W3CDTF">2011-08-01T06:04:30Z</dcterms:modified>
  <cp:revision>1</cp:revision>
  <dc:title>Презентація до курсового проекту</dc:title>
</cp:coreProperties>
</file>