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75" r:id="rId6"/>
    <p:sldId id="260" r:id="rId7"/>
    <p:sldId id="258" r:id="rId8"/>
    <p:sldId id="263" r:id="rId9"/>
    <p:sldId id="267" r:id="rId10"/>
    <p:sldId id="264" r:id="rId11"/>
    <p:sldId id="265" r:id="rId12"/>
    <p:sldId id="266" r:id="rId13"/>
    <p:sldId id="259" r:id="rId14"/>
    <p:sldId id="268" r:id="rId15"/>
    <p:sldId id="269" r:id="rId16"/>
    <p:sldId id="270" r:id="rId17"/>
    <p:sldId id="272" r:id="rId18"/>
    <p:sldId id="273" r:id="rId19"/>
    <p:sldId id="274" r:id="rId20"/>
    <p:sldId id="277" r:id="rId21"/>
    <p:sldId id="278" r:id="rId22"/>
    <p:sldId id="276" r:id="rId23"/>
    <p:sldId id="280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5" autoAdjust="0"/>
  </p:normalViewPr>
  <p:slideViewPr>
    <p:cSldViewPr snapToGrid="0">
      <p:cViewPr varScale="1">
        <p:scale>
          <a:sx n="81" d="100"/>
          <a:sy n="8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1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3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8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6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6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7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37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4C8-BB20-489D-9FAC-CBA4012C423C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992F-5DBC-489E-BBCC-753524BC6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4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14980/" TargetMode="External"/><Relationship Id="rId2" Type="http://schemas.openxmlformats.org/officeDocument/2006/relationships/hyperlink" Target="https://algorithmica.org/ru/sparse-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parse-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8334" y="717630"/>
            <a:ext cx="9281532" cy="175823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Range Minimum Query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Sparse Table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5123" y="5799393"/>
            <a:ext cx="4089485" cy="9602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/>
                </a:solidFill>
              </a:rPr>
              <a:t>Автор: Ткаченко Богдан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ru-RU" dirty="0" smtClean="0">
                <a:solidFill>
                  <a:schemeClr val="accent4"/>
                </a:solidFill>
              </a:rPr>
              <a:t>ИТШИ-19-3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0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300450"/>
            <a:ext cx="646494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Доказательство корректности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8372" y="1237957"/>
                <a:ext cx="10515600" cy="52331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Почему вообще </a:t>
                </a:r>
                <a:r>
                  <a:rPr lang="ru-RU" dirty="0" smtClean="0">
                    <a:solidFill>
                      <a:srgbClr val="FFC000"/>
                    </a:solidFill>
                  </a:rPr>
                  <a:t>отрезок любой длины можно покрыть двумя пересекающимися (или вообще одним) отрезками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? Скажем что желаемый отрезок — это отрезок </a:t>
                </a:r>
                <a:r>
                  <a:rPr lang="en-US" dirty="0" smtClean="0"/>
                  <a:t>[left; right] </a:t>
                </a:r>
                <a:r>
                  <a:rPr lang="ru-RU" dirty="0" smtClean="0"/>
                  <a:t>длины </a:t>
                </a:r>
                <a:r>
                  <a:rPr lang="en-US" dirty="0" smtClean="0"/>
                  <a:t>N.</a:t>
                </a:r>
                <a:endParaRPr lang="ru-RU" dirty="0" smtClean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 smtClean="0"/>
                  <a:t>Очевидно, что если </a:t>
                </a:r>
                <a:r>
                  <a:rPr lang="en-US" dirty="0" smtClean="0"/>
                  <a:t>N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k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N, </a:t>
                </a:r>
                <a:r>
                  <a:rPr lang="ru-RU" dirty="0" smtClean="0"/>
                  <a:t>то покрыть его отрезком такой длины труда не составит.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 smtClean="0"/>
                  <a:t>Если длина исходного отрезка </a:t>
                </a:r>
                <a:r>
                  <a:rPr lang="en-US" dirty="0" smtClean="0"/>
                  <a:t>N !=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&lt;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рассмотрим два отрезка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Один начинается в </a:t>
                </a:r>
                <a:r>
                  <a:rPr lang="en-US" dirty="0" smtClean="0"/>
                  <a:t>left, </a:t>
                </a:r>
                <a:r>
                  <a:rPr lang="ru-RU" dirty="0" smtClean="0"/>
                  <a:t>второй заканчивается в </a:t>
                </a:r>
                <a:r>
                  <a:rPr lang="en-US" dirty="0" smtClean="0"/>
                  <a:t>right.</a:t>
                </a:r>
                <a:r>
                  <a:rPr lang="uk-UA" dirty="0" smtClean="0"/>
                  <a:t> </a:t>
                </a:r>
                <a:r>
                  <a:rPr lang="ru-RU" dirty="0" smtClean="0">
                    <a:solidFill>
                      <a:srgbClr val="FFC000"/>
                    </a:solidFill>
                  </a:rPr>
                  <a:t>Они точно покрывают наш отрезок </a:t>
                </a:r>
                <a:r>
                  <a:rPr lang="ru-RU" dirty="0" smtClean="0"/>
                  <a:t>(где то пересекаясь), ведь в противном случае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N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/>
                  <a:t> N. </a:t>
                </a:r>
                <a:r>
                  <a:rPr lang="ru-RU" dirty="0" smtClean="0">
                    <a:solidFill>
                      <a:srgbClr val="FF5050"/>
                    </a:solidFill>
                  </a:rPr>
                  <a:t>Противоречие</a:t>
                </a:r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72" y="1237957"/>
                <a:ext cx="10515600" cy="5233181"/>
              </a:xfrm>
              <a:blipFill>
                <a:blip r:embed="rId2"/>
                <a:stretch>
                  <a:fillRect l="-1217" t="-698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28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300450"/>
            <a:ext cx="646494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Доказательство корректности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8372" y="1237957"/>
                <a:ext cx="11203196" cy="52331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600" dirty="0" smtClean="0"/>
                  <a:t>Почему корректно считать минимумы на пересечении отрезка, ведь мы считаем его дважды?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600" dirty="0" smtClean="0"/>
                  <a:t>Для любой ассоциативной, коммуникативной и идемпотентной операции </a:t>
                </a:r>
                <a14:m>
                  <m:oMath xmlns:m="http://schemas.openxmlformats.org/officeDocument/2006/math">
                    <m:r>
                      <a:rPr lang="ru-RU" sz="2600" dirty="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ru-RU" sz="2600" dirty="0" smtClean="0"/>
                  <a:t> справедливо следующее: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для любого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𝑙𝑒𝑓𝑡</m:t>
                        </m:r>
                        <m:r>
                          <m:rPr>
                            <m:nor/>
                          </m:rPr>
                          <a:rPr lang="ru-RU" sz="2600" dirty="0"/>
                          <m:t> </m:t>
                        </m:r>
                      </m:num>
                      <m:den>
                        <m:r>
                          <a:rPr lang="ru-RU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∆ 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</m:oMath>
                </a14:m>
                <a:endParaRPr lang="ru-RU" sz="2600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ru-RU" sz="24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e>
                        </m:d>
                        <m:r>
                          <a:rPr lang="ru-RU" sz="2400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b="0" i="0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lang="ru-RU" sz="2400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sz="24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4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</m:d>
                      </m:e>
                    </m:d>
                    <m:r>
                      <a:rPr lang="ru-RU" sz="24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ru-RU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]∘ …∘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4"/>
                    </a:solidFill>
                  </a:rPr>
                  <a:t> </a:t>
                </a:r>
                <a:endParaRPr lang="ru-RU" sz="2400" dirty="0" smtClean="0">
                  <a:solidFill>
                    <a:schemeClr val="accent4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600" dirty="0" smtClean="0"/>
                  <a:t>Отрезок </a:t>
                </a:r>
                <a:r>
                  <a:rPr lang="en-US" sz="2600" i="1" dirty="0">
                    <a:solidFill>
                      <a:srgbClr val="FFC000"/>
                    </a:solidFill>
                  </a:rPr>
                  <a:t>(A[right - </a:t>
                </a:r>
                <a14:m>
                  <m:oMath xmlns:m="http://schemas.openxmlformats.org/officeDocument/2006/math">
                    <m:r>
                      <a:rPr lang="ru-RU" sz="2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600" i="1" dirty="0">
                    <a:solidFill>
                      <a:srgbClr val="FFC000"/>
                    </a:solidFill>
                  </a:rPr>
                  <a:t>], A[left + </a:t>
                </a:r>
                <a14:m>
                  <m:oMath xmlns:m="http://schemas.openxmlformats.org/officeDocument/2006/math">
                    <m:r>
                      <a:rPr lang="ru-RU" sz="2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600" i="1" dirty="0">
                    <a:solidFill>
                      <a:srgbClr val="FFC000"/>
                    </a:solidFill>
                  </a:rPr>
                  <a:t>]) </a:t>
                </a:r>
                <a:r>
                  <a:rPr lang="ru-RU" sz="2600" dirty="0"/>
                  <a:t>содержится в выражении дважды. По </a:t>
                </a:r>
                <a:r>
                  <a:rPr lang="ru-RU" sz="2600" dirty="0" err="1"/>
                  <a:t>коммуникативности</a:t>
                </a:r>
                <a:r>
                  <a:rPr lang="ru-RU" sz="2600" dirty="0"/>
                  <a:t> расположим одинаковые элементы рядом, по ассоциативности, сперва выполним операции для них, по идемпотентности — элиминируем один из одинаковых элементов. Другими словами: от того, что мы посчитаем минимум на отрезке дважды (или больше раз), ответ не изменится. Следовательно </a:t>
                </a:r>
                <a:r>
                  <a:rPr lang="ru-RU" sz="2600" dirty="0">
                    <a:solidFill>
                      <a:srgbClr val="FFC000"/>
                    </a:solidFill>
                  </a:rPr>
                  <a:t>считать минимум на пересечении отрезков — не проблема</a:t>
                </a:r>
                <a:r>
                  <a:rPr lang="ru-RU" sz="26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 smtClean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72" y="1237957"/>
                <a:ext cx="11203196" cy="5233181"/>
              </a:xfrm>
              <a:blipFill>
                <a:blip r:embed="rId2"/>
                <a:stretch>
                  <a:fillRect l="-816" t="-931" r="-1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02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131" y="117266"/>
            <a:ext cx="646494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Доказательство корректности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9142" y="3206338"/>
            <a:ext cx="9429008" cy="34557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</a:t>
            </a:r>
            <a:r>
              <a:rPr lang="en-US" sz="2400" dirty="0" smtClean="0"/>
              <a:t>in(0; 6) = min(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min(A[0], A[1], A[2], </a:t>
            </a:r>
            <a:r>
              <a:rPr lang="en-US" sz="2400" dirty="0" smtClean="0">
                <a:solidFill>
                  <a:srgbClr val="FFC000"/>
                </a:solidFill>
              </a:rPr>
              <a:t>A[3]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min(</a:t>
            </a:r>
            <a:r>
              <a:rPr lang="en-US" sz="2400" dirty="0" smtClean="0">
                <a:solidFill>
                  <a:srgbClr val="FFC000"/>
                </a:solidFill>
              </a:rPr>
              <a:t>A[3]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A[4], A[5], A[6])</a:t>
            </a:r>
            <a:r>
              <a:rPr lang="en-US" sz="2400" dirty="0" smtClean="0"/>
              <a:t>) =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min(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A[0], A[1], A[2], </a:t>
            </a:r>
            <a:r>
              <a:rPr lang="en-US" sz="2400" dirty="0" smtClean="0"/>
              <a:t>min(</a:t>
            </a:r>
            <a:r>
              <a:rPr lang="en-US" sz="2400" dirty="0" smtClean="0">
                <a:solidFill>
                  <a:srgbClr val="FFC000"/>
                </a:solidFill>
              </a:rPr>
              <a:t>A[3], </a:t>
            </a:r>
            <a:r>
              <a:rPr lang="en-US" sz="2400" dirty="0">
                <a:solidFill>
                  <a:srgbClr val="FFC000"/>
                </a:solidFill>
              </a:rPr>
              <a:t>A[3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),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A[4], A[5], A[6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400" dirty="0" smtClean="0"/>
              <a:t>) =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</a:t>
            </a:r>
            <a:r>
              <a:rPr lang="en-US" sz="2400" dirty="0"/>
              <a:t>min(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A[0], A[1], A[2], </a:t>
            </a:r>
            <a:r>
              <a:rPr lang="en-US" sz="2400" dirty="0">
                <a:solidFill>
                  <a:srgbClr val="FFC000"/>
                </a:solidFill>
              </a:rPr>
              <a:t>A[3</a:t>
            </a:r>
            <a:r>
              <a:rPr lang="en-US" sz="2400" dirty="0" smtClean="0">
                <a:solidFill>
                  <a:srgbClr val="FFC000"/>
                </a:solidFill>
              </a:rPr>
              <a:t>],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A[4], A[5], A[6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То есть нахождение минимума среди минимальных элементов на пересекающихся отрезках, покрывающих исходный отрезок — эквивалентно нахождению минимума на исходном отрезке.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38340"/>
              </p:ext>
            </p:extLst>
          </p:nvPr>
        </p:nvGraphicFramePr>
        <p:xfrm>
          <a:off x="3028382" y="1488222"/>
          <a:ext cx="5610528" cy="135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04">
                  <a:extLst>
                    <a:ext uri="{9D8B030D-6E8A-4147-A177-3AD203B41FA5}">
                      <a16:colId xmlns:a16="http://schemas.microsoft.com/office/drawing/2014/main" val="3043749820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3013913589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506034023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2997014237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2626035858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4230914848"/>
                    </a:ext>
                  </a:extLst>
                </a:gridCol>
                <a:gridCol w="801504">
                  <a:extLst>
                    <a:ext uri="{9D8B030D-6E8A-4147-A177-3AD203B41FA5}">
                      <a16:colId xmlns:a16="http://schemas.microsoft.com/office/drawing/2014/main" val="4022355447"/>
                    </a:ext>
                  </a:extLst>
                </a:gridCol>
              </a:tblGrid>
              <a:tr h="809034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3970"/>
                  </a:ext>
                </a:extLst>
              </a:tr>
              <a:tr h="546176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341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3406" y="686285"/>
                <a:ext cx="2220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 smtClean="0"/>
                  <a:t>Пример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800" dirty="0" smtClean="0"/>
                  <a:t> = 3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406" y="686285"/>
                <a:ext cx="2220480" cy="523220"/>
              </a:xfrm>
              <a:prstGeom prst="rect">
                <a:avLst/>
              </a:prstGeom>
              <a:blipFill>
                <a:blip r:embed="rId2"/>
                <a:stretch>
                  <a:fillRect l="-5769" t="-11765" r="-4396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28382" y="979134"/>
            <a:ext cx="67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19263" y="993265"/>
            <a:ext cx="95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right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30634" y="5342975"/>
            <a:ext cx="34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C000"/>
                </a:solidFill>
              </a:rPr>
              <a:t>!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7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378" y="64355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8378" y="894984"/>
                <a:ext cx="10515600" cy="2276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как устроена сама таблица. Ячейка с положением </a:t>
                </a:r>
                <a:r>
                  <a:rPr lang="en-US" sz="2400" dirty="0" smtClean="0"/>
                  <a:t>[row; column] </a:t>
                </a:r>
                <a:r>
                  <a:rPr lang="ru-RU" sz="2400" dirty="0" smtClean="0"/>
                  <a:t>хранит в себе минимум на отрезке, который начинается с индекса </a:t>
                </a:r>
                <a:r>
                  <a:rPr lang="en-US" sz="2400" dirty="0" smtClean="0"/>
                  <a:t>row </a:t>
                </a:r>
                <a:r>
                  <a:rPr lang="ru-RU" sz="2400" dirty="0" smtClean="0"/>
                  <a:t>исходного массива</a:t>
                </a:r>
                <a:r>
                  <a:rPr lang="en-US" sz="2400" dirty="0" smtClean="0"/>
                  <a:t> A</a:t>
                </a:r>
                <a:r>
                  <a:rPr lang="ru-RU" sz="2400" dirty="0" smtClean="0"/>
                  <a:t>, длиной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𝑐𝑜𝑙𝑢𝑚𝑛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Следовательно, первый столбец</a:t>
                </a:r>
                <a:r>
                  <a:rPr lang="en-US" sz="2400" dirty="0" smtClean="0"/>
                  <a:t> (column = 0)</a:t>
                </a:r>
                <a:r>
                  <a:rPr lang="ru-RU" sz="2400" dirty="0" smtClean="0"/>
                  <a:t> таблицы хранит минимумы отрезков длины 1, т.е. мы заполняем его просто элементами исходного массива </a:t>
                </a:r>
                <a:r>
                  <a:rPr lang="en-US" sz="2400" dirty="0" smtClean="0"/>
                  <a:t>A.</a:t>
                </a:r>
                <a:endParaRPr lang="en-US" dirty="0" smtClean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78" y="894984"/>
                <a:ext cx="10515600" cy="2276442"/>
              </a:xfrm>
              <a:blipFill>
                <a:blip r:embed="rId2"/>
                <a:stretch>
                  <a:fillRect l="-870" t="-3753" b="-2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5006"/>
              </p:ext>
            </p:extLst>
          </p:nvPr>
        </p:nvGraphicFramePr>
        <p:xfrm>
          <a:off x="7439158" y="3267967"/>
          <a:ext cx="236859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49">
                  <a:extLst>
                    <a:ext uri="{9D8B030D-6E8A-4147-A177-3AD203B41FA5}">
                      <a16:colId xmlns:a16="http://schemas.microsoft.com/office/drawing/2014/main" val="663115628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6425169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844525450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1945461"/>
                    </a:ext>
                  </a:extLst>
                </a:gridCol>
              </a:tblGrid>
              <a:tr h="4376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8475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436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755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51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6912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9078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64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6277699" y="4950171"/>
            <a:ext cx="17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Индексы начала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74471" y="2898635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Логарифмы длин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9800"/>
              </p:ext>
            </p:extLst>
          </p:nvPr>
        </p:nvGraphicFramePr>
        <p:xfrm>
          <a:off x="1418103" y="4508698"/>
          <a:ext cx="3997845" cy="107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8">
                  <a:extLst>
                    <a:ext uri="{9D8B030D-6E8A-4147-A177-3AD203B41FA5}">
                      <a16:colId xmlns:a16="http://schemas.microsoft.com/office/drawing/2014/main" val="7565178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1589406101"/>
                    </a:ext>
                  </a:extLst>
                </a:gridCol>
                <a:gridCol w="677054">
                  <a:extLst>
                    <a:ext uri="{9D8B030D-6E8A-4147-A177-3AD203B41FA5}">
                      <a16:colId xmlns:a16="http://schemas.microsoft.com/office/drawing/2014/main" val="4229933524"/>
                    </a:ext>
                  </a:extLst>
                </a:gridCol>
                <a:gridCol w="655559">
                  <a:extLst>
                    <a:ext uri="{9D8B030D-6E8A-4147-A177-3AD203B41FA5}">
                      <a16:colId xmlns:a16="http://schemas.microsoft.com/office/drawing/2014/main" val="376930702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448365637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980501077"/>
                    </a:ext>
                  </a:extLst>
                </a:gridCol>
              </a:tblGrid>
              <a:tr h="61988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81462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3699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53433" y="4139366"/>
            <a:ext cx="35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из предыдущего примера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96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407328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0772" y="2382700"/>
                <a:ext cx="10515600" cy="4075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solidFill>
                      <a:schemeClr val="tx1"/>
                    </a:solidFill>
                  </a:rPr>
                  <a:t>Словами формулу можно описать так: минимум на отрезке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длины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, который начинается с индекса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 равен минимуму из минимумов на отрезке, который начинается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 и отрезке, который начинается в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 Эти два отрезка полностью покрывают больший отрезок без пересечений, так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 smtClean="0">
                    <a:solidFill>
                      <a:schemeClr val="tx1"/>
                    </a:solidFill>
                  </a:rPr>
                  <a:t>В итоге получаем итоговую формулу динамики для заполнения таблицы:</a:t>
                </a:r>
              </a:p>
              <a:p>
                <a:pPr marL="0" indent="0">
                  <a:buNone/>
                </a:pPr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772" y="2382700"/>
                <a:ext cx="10515600" cy="4075073"/>
              </a:xfrm>
              <a:blipFill>
                <a:blip r:embed="rId2"/>
                <a:stretch>
                  <a:fillRect l="-870" t="-1796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611" y="5486399"/>
                <a:ext cx="1927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i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11" y="5486399"/>
                <a:ext cx="1927019" cy="461665"/>
              </a:xfrm>
              <a:prstGeom prst="rect">
                <a:avLst/>
              </a:prstGeom>
              <a:blipFill>
                <a:blip r:embed="rId3"/>
                <a:stretch>
                  <a:fillRect l="-633"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95619" y="5023694"/>
            <a:ext cx="475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4"/>
                </a:solidFill>
              </a:rPr>
              <a:t>{</a:t>
            </a:r>
            <a:endParaRPr lang="ru-RU" sz="80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71169" y="5279644"/>
                <a:ext cx="8675510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𝑡𝑎𝑏𝑙𝑒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, </a:t>
                </a:r>
                <a:r>
                  <a:rPr lang="ru-RU" sz="2000" dirty="0" smtClean="0"/>
                  <a:t>если </a:t>
                </a:r>
                <a:r>
                  <a:rPr lang="en-US" sz="2000" dirty="0" smtClean="0"/>
                  <a:t>j &gt; 0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9" y="5279644"/>
                <a:ext cx="8675510" cy="439736"/>
              </a:xfrm>
              <a:prstGeom prst="rect">
                <a:avLst/>
              </a:prstGeom>
              <a:blipFill>
                <a:blip r:embed="rId4"/>
                <a:stretch>
                  <a:fillRect t="-1389" b="-20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6002" y="5717231"/>
                <a:ext cx="7804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ru-RU" sz="2000" dirty="0" smtClean="0"/>
                  <a:t>если </a:t>
                </a:r>
                <a:r>
                  <a:rPr lang="en-US" sz="2000" dirty="0" smtClean="0"/>
                  <a:t>j = 0 </a:t>
                </a:r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002" y="5717231"/>
                <a:ext cx="7804765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2"/>
          <p:cNvSpPr txBox="1">
            <a:spLocks/>
          </p:cNvSpPr>
          <p:nvPr/>
        </p:nvSpPr>
        <p:spPr>
          <a:xfrm>
            <a:off x="610772" y="1308438"/>
            <a:ext cx="10515600" cy="93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Остальные элементы таблицы заполняются по динамике следующим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99546" y="1785794"/>
                <a:ext cx="7938052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FFC000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546" y="1785794"/>
                <a:ext cx="7938052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6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37996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372" y="751488"/>
            <a:ext cx="10515600" cy="8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Продолжим рассматривать пример заполнения таблицы (зеленый – текущий элемент, красные – элементы с помощью которых нашли минимум):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02641"/>
              </p:ext>
            </p:extLst>
          </p:nvPr>
        </p:nvGraphicFramePr>
        <p:xfrm>
          <a:off x="720823" y="2081314"/>
          <a:ext cx="236859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49">
                  <a:extLst>
                    <a:ext uri="{9D8B030D-6E8A-4147-A177-3AD203B41FA5}">
                      <a16:colId xmlns:a16="http://schemas.microsoft.com/office/drawing/2014/main" val="663115628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6425169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844525450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1945461"/>
                    </a:ext>
                  </a:extLst>
                </a:gridCol>
              </a:tblGrid>
              <a:tr h="4376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8475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436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755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51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6912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9078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6494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-440636" y="3763518"/>
            <a:ext cx="17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Индексы начала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56136" y="1711982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Логарифмы длин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04648"/>
              </p:ext>
            </p:extLst>
          </p:nvPr>
        </p:nvGraphicFramePr>
        <p:xfrm>
          <a:off x="3470119" y="2081314"/>
          <a:ext cx="236859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49">
                  <a:extLst>
                    <a:ext uri="{9D8B030D-6E8A-4147-A177-3AD203B41FA5}">
                      <a16:colId xmlns:a16="http://schemas.microsoft.com/office/drawing/2014/main" val="663115628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6425169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844525450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1945461"/>
                    </a:ext>
                  </a:extLst>
                </a:gridCol>
              </a:tblGrid>
              <a:tr h="4376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8475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436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755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51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6912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9078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6494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5432" y="1711982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Логарифмы длин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33353" y="3312182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93766"/>
              </p:ext>
            </p:extLst>
          </p:nvPr>
        </p:nvGraphicFramePr>
        <p:xfrm>
          <a:off x="6585213" y="2081314"/>
          <a:ext cx="236859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49">
                  <a:extLst>
                    <a:ext uri="{9D8B030D-6E8A-4147-A177-3AD203B41FA5}">
                      <a16:colId xmlns:a16="http://schemas.microsoft.com/office/drawing/2014/main" val="663115628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6425169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844525450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1945461"/>
                    </a:ext>
                  </a:extLst>
                </a:gridCol>
              </a:tblGrid>
              <a:tr h="4376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8475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436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755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51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6912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9078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6494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20526" y="1711982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Логарифмы длин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57893"/>
              </p:ext>
            </p:extLst>
          </p:nvPr>
        </p:nvGraphicFramePr>
        <p:xfrm>
          <a:off x="9334509" y="2081314"/>
          <a:ext cx="236859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49">
                  <a:extLst>
                    <a:ext uri="{9D8B030D-6E8A-4147-A177-3AD203B41FA5}">
                      <a16:colId xmlns:a16="http://schemas.microsoft.com/office/drawing/2014/main" val="663115628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6425169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844525450"/>
                    </a:ext>
                  </a:extLst>
                </a:gridCol>
                <a:gridCol w="592149">
                  <a:extLst>
                    <a:ext uri="{9D8B030D-6E8A-4147-A177-3AD203B41FA5}">
                      <a16:colId xmlns:a16="http://schemas.microsoft.com/office/drawing/2014/main" val="1471945461"/>
                    </a:ext>
                  </a:extLst>
                </a:gridCol>
              </a:tblGrid>
              <a:tr h="4376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8475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436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755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51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6912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90780"/>
                  </a:ext>
                </a:extLst>
              </a:tr>
              <a:tr h="43768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6494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869822" y="1711982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Логарифмы длин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73494"/>
              </p:ext>
            </p:extLst>
          </p:nvPr>
        </p:nvGraphicFramePr>
        <p:xfrm>
          <a:off x="4171686" y="5543270"/>
          <a:ext cx="3997845" cy="107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8">
                  <a:extLst>
                    <a:ext uri="{9D8B030D-6E8A-4147-A177-3AD203B41FA5}">
                      <a16:colId xmlns:a16="http://schemas.microsoft.com/office/drawing/2014/main" val="7565178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1589406101"/>
                    </a:ext>
                  </a:extLst>
                </a:gridCol>
                <a:gridCol w="677054">
                  <a:extLst>
                    <a:ext uri="{9D8B030D-6E8A-4147-A177-3AD203B41FA5}">
                      <a16:colId xmlns:a16="http://schemas.microsoft.com/office/drawing/2014/main" val="4229933524"/>
                    </a:ext>
                  </a:extLst>
                </a:gridCol>
                <a:gridCol w="655559">
                  <a:extLst>
                    <a:ext uri="{9D8B030D-6E8A-4147-A177-3AD203B41FA5}">
                      <a16:colId xmlns:a16="http://schemas.microsoft.com/office/drawing/2014/main" val="376930702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448365637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980501077"/>
                    </a:ext>
                  </a:extLst>
                </a:gridCol>
              </a:tblGrid>
              <a:tr h="61988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81462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3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2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407328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8372" y="1504991"/>
            <a:ext cx="10515600" cy="164197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того, чтобы добиться «чистой» константы на ответ, необходимо </a:t>
            </a:r>
            <a:r>
              <a:rPr lang="ru-RU" dirty="0" err="1" smtClean="0"/>
              <a:t>предпосчитать</a:t>
            </a:r>
            <a:r>
              <a:rPr lang="ru-RU" dirty="0" smtClean="0"/>
              <a:t> длины покрывающих отрезков</a:t>
            </a:r>
            <a:r>
              <a:rPr lang="en-US" dirty="0" smtClean="0"/>
              <a:t> (</a:t>
            </a:r>
            <a:r>
              <a:rPr lang="ru-RU" dirty="0" smtClean="0"/>
              <a:t>их логарифмы</a:t>
            </a:r>
            <a:r>
              <a:rPr lang="en-US" dirty="0" smtClean="0"/>
              <a:t>)</a:t>
            </a:r>
            <a:r>
              <a:rPr lang="ru-RU" dirty="0" smtClean="0"/>
              <a:t> для исходного отрезка любой длины. Делается это с помощью следующей рекуррентной формулы: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42619" y="3891049"/>
            <a:ext cx="2439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C000"/>
                </a:solidFill>
              </a:rPr>
              <a:t>log_length</a:t>
            </a:r>
            <a:r>
              <a:rPr lang="en-US" sz="2800" dirty="0" smtClean="0">
                <a:solidFill>
                  <a:srgbClr val="FFC000"/>
                </a:solidFill>
              </a:rPr>
              <a:t>[</a:t>
            </a:r>
            <a:r>
              <a:rPr lang="en-US" sz="2800" dirty="0" err="1" smtClean="0">
                <a:solidFill>
                  <a:srgbClr val="FFC000"/>
                </a:solidFill>
              </a:rPr>
              <a:t>i</a:t>
            </a:r>
            <a:r>
              <a:rPr lang="en-US" sz="2800" dirty="0" smtClean="0">
                <a:solidFill>
                  <a:srgbClr val="FFC000"/>
                </a:solidFill>
              </a:rPr>
              <a:t>] = 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4294" y="3413995"/>
            <a:ext cx="475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4"/>
                </a:solidFill>
              </a:rPr>
              <a:t>{</a:t>
            </a:r>
            <a:endParaRPr lang="ru-RU" sz="8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599" y="3581937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/>
              <a:t>, </a:t>
            </a:r>
            <a:r>
              <a:rPr lang="ru-RU" sz="2800" dirty="0" smtClean="0"/>
              <a:t>если </a:t>
            </a:r>
            <a:r>
              <a:rPr lang="en-US" sz="2800" dirty="0" err="1" smtClean="0"/>
              <a:t>i</a:t>
            </a:r>
            <a:r>
              <a:rPr lang="en-US" sz="2800" dirty="0" smtClean="0"/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9844" y="4075714"/>
            <a:ext cx="4675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C000"/>
                </a:solidFill>
              </a:rPr>
              <a:t>log_length</a:t>
            </a:r>
            <a:r>
              <a:rPr lang="en-US" sz="2800" dirty="0" smtClean="0">
                <a:solidFill>
                  <a:srgbClr val="FFC000"/>
                </a:solidFill>
              </a:rPr>
              <a:t>[</a:t>
            </a:r>
            <a:r>
              <a:rPr lang="en-US" sz="2800" dirty="0" err="1" smtClean="0">
                <a:solidFill>
                  <a:srgbClr val="FFC000"/>
                </a:solidFill>
              </a:rPr>
              <a:t>i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/ 2] + 1</a:t>
            </a:r>
            <a:r>
              <a:rPr lang="en-US" sz="2800" dirty="0" smtClean="0"/>
              <a:t>, </a:t>
            </a:r>
            <a:r>
              <a:rPr lang="ru-RU" sz="2800" dirty="0" smtClean="0"/>
              <a:t>если </a:t>
            </a:r>
            <a:r>
              <a:rPr lang="en-US" sz="2800" dirty="0" err="1" smtClean="0"/>
              <a:t>i</a:t>
            </a:r>
            <a:r>
              <a:rPr lang="en-US" sz="2800" dirty="0" smtClean="0"/>
              <a:t> &gt; 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049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868" y="0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Пример реализации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5868" y="830629"/>
            <a:ext cx="7638072" cy="28931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def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JetBrains Mono"/>
              </a:rPr>
              <a:t>get_minimum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index1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index2):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index1 &gt; index2: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index1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index2 = index2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index1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section_length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index2 - index1 +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br>
              <a:rPr lang="ru-RU" altLang="ru-RU" sz="1400" dirty="0">
                <a:solidFill>
                  <a:srgbClr val="6897BB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min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[index1][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section_length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]]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</a:t>
            </a:r>
            <a:r>
              <a:rPr lang="ru-RU" altLang="ru-RU" sz="1400" dirty="0" smtClean="0">
                <a:solidFill>
                  <a:srgbClr val="CC7832"/>
                </a:solidFill>
                <a:latin typeface="JetBrains Mono"/>
              </a:rPr>
              <a:t>	   </a:t>
            </a:r>
            <a:r>
              <a:rPr lang="ru-RU" altLang="ru-RU" sz="1400" dirty="0" err="1" smtClean="0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 smtClean="0">
                <a:solidFill>
                  <a:srgbClr val="A9B7C6"/>
                </a:solidFill>
                <a:latin typeface="JetBrains Mono"/>
              </a:rPr>
              <a:t>[index2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- (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&lt;&lt;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section_length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 </a:t>
            </a:r>
            <a:r>
              <a:rPr lang="ru-RU" altLang="ru-RU" sz="1400" dirty="0" smtClean="0">
                <a:solidFill>
                  <a:srgbClr val="A9B7C6"/>
                </a:solidFill>
                <a:latin typeface="JetBrains Mono"/>
              </a:rPr>
              <a:t>+ </a:t>
            </a:r>
            <a:r>
              <a:rPr lang="ru-RU" altLang="ru-RU" sz="1400" dirty="0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)][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section_length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]])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def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JetBrains Mono"/>
              </a:rPr>
              <a:t>calculate_logs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array_length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[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2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array_length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+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logs.append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logs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 //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2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 +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 smtClean="0">
                <a:solidFill>
                  <a:srgbClr val="A9B7C6"/>
                </a:solidFill>
                <a:latin typeface="JetBrains Mono"/>
              </a:rPr>
              <a:t>logs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076646" y="2909356"/>
            <a:ext cx="7754587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def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FFC66D"/>
                </a:solidFill>
                <a:latin typeface="JetBrains Mono"/>
              </a:rPr>
              <a:t>build_sparse_table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array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len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array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(math.log2(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)) +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br>
              <a:rPr lang="ru-RU" altLang="ru-RU" sz="1400" dirty="0">
                <a:solidFill>
                  <a:srgbClr val="6897BB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6897BB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create_matrix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A4926"/>
                </a:solidFill>
                <a:latin typeface="JetBrains Mono"/>
              </a:rPr>
              <a:t>rows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rows_number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 err="1">
                <a:solidFill>
                  <a:srgbClr val="AA4926"/>
                </a:solidFill>
                <a:latin typeface="JetBrains Mono"/>
              </a:rPr>
              <a:t>columns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i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): </a:t>
            </a:r>
            <a:r>
              <a:rPr lang="ru-RU" altLang="ru-RU" sz="1400" dirty="0">
                <a:solidFill>
                  <a:srgbClr val="808080"/>
                </a:solidFill>
                <a:latin typeface="JetBrains Mono"/>
              </a:rPr>
              <a:t>#Заполняем первый столбец числами из массива</a:t>
            </a:r>
            <a:br>
              <a:rPr lang="ru-RU" altLang="ru-RU" sz="1400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[i][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 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array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[i]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+ (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&lt;&lt;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 &gt;=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rows_number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break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 = </a:t>
            </a:r>
            <a:r>
              <a:rPr lang="ru-RU" altLang="ru-RU" sz="1400" dirty="0" err="1">
                <a:solidFill>
                  <a:srgbClr val="8888C6"/>
                </a:solidFill>
                <a:latin typeface="JetBrains Mono"/>
              </a:rPr>
              <a:t>min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row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-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ru-RU" altLang="ru-RU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                                           </a:t>
            </a:r>
            <a:r>
              <a:rPr lang="ru-RU" altLang="ru-RU" sz="1400" dirty="0" smtClean="0">
                <a:solidFill>
                  <a:srgbClr val="CC7832"/>
                </a:solidFill>
                <a:latin typeface="JetBrains Mono"/>
              </a:rPr>
              <a:t>	         </a:t>
            </a:r>
            <a:r>
              <a:rPr lang="ru-RU" altLang="ru-RU" sz="1400" dirty="0" err="1" smtClean="0">
                <a:solidFill>
                  <a:srgbClr val="A9B7C6"/>
                </a:solidFill>
                <a:latin typeface="JetBrains Mono"/>
              </a:rPr>
              <a:t>sparse_table</a:t>
            </a:r>
            <a:r>
              <a:rPr lang="ru-RU" altLang="ru-RU" sz="1400" dirty="0" smtClean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400" dirty="0" err="1" smtClean="0">
                <a:solidFill>
                  <a:srgbClr val="A9B7C6"/>
                </a:solidFill>
                <a:latin typeface="JetBrains Mono"/>
              </a:rPr>
              <a:t>row</a:t>
            </a:r>
            <a:r>
              <a:rPr lang="ru-RU" altLang="ru-RU" sz="1400" dirty="0" smtClean="0">
                <a:solidFill>
                  <a:srgbClr val="A9B7C6"/>
                </a:solidFill>
                <a:latin typeface="JetBrains Mono"/>
              </a:rPr>
              <a:t>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+ (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 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&lt;&lt; (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-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))][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column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- </a:t>
            </a:r>
            <a:r>
              <a:rPr lang="ru-RU" altLang="ru-RU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])</a:t>
            </a:r>
            <a:br>
              <a:rPr lang="ru-RU" altLang="ru-RU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40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u-RU" altLang="ru-RU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400" dirty="0" err="1">
                <a:solidFill>
                  <a:srgbClr val="A9B7C6"/>
                </a:solidFill>
                <a:latin typeface="JetBrains Mono"/>
              </a:rPr>
              <a:t>sparse_table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7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367" y="166254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Затраты памяти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268367" y="1246264"/>
                <a:ext cx="10515600" cy="53801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Всего требуется памяти —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rgbClr val="FFC000"/>
                    </a:solidFill>
                  </a:rPr>
                  <a:t>Доказательство: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разреженной таблицы </a:t>
                </a:r>
                <a:r>
                  <a:rPr lang="en-US" dirty="0" smtClean="0"/>
                  <a:t>N*</a:t>
                </a:r>
                <a:r>
                  <a:rPr lang="en-US" dirty="0" err="1" smtClean="0"/>
                  <a:t>logN</a:t>
                </a:r>
                <a:r>
                  <a:rPr lang="en-US" dirty="0" smtClean="0"/>
                  <a:t>, </a:t>
                </a:r>
                <a:r>
                  <a:rPr lang="ru-RU" dirty="0" smtClean="0"/>
                  <a:t>еще мы храним массив </a:t>
                </a:r>
                <a:r>
                  <a:rPr lang="ru-RU" dirty="0" err="1" smtClean="0"/>
                  <a:t>предпросчитанных</a:t>
                </a:r>
                <a:r>
                  <a:rPr lang="ru-RU" dirty="0" smtClean="0"/>
                  <a:t> логарифмов длин, длинной </a:t>
                </a:r>
                <a:r>
                  <a:rPr lang="en-US" dirty="0" smtClean="0"/>
                  <a:t>N. </a:t>
                </a:r>
                <a:r>
                  <a:rPr lang="ru-RU" dirty="0" smtClean="0"/>
                  <a:t>Всего получаем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367" y="1246264"/>
                <a:ext cx="10515600" cy="5380166"/>
              </a:xfrm>
              <a:blipFill>
                <a:blip r:embed="rId2"/>
                <a:stretch>
                  <a:fillRect l="-1159" t="-1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46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367" y="166254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Временн</a:t>
            </a:r>
            <a:r>
              <a:rPr lang="ru-RU" sz="3200" b="1" dirty="0" smtClean="0">
                <a:solidFill>
                  <a:schemeClr val="accent4"/>
                </a:solidFill>
              </a:rPr>
              <a:t>а</a:t>
            </a:r>
            <a:r>
              <a:rPr lang="ru-RU" sz="3200" dirty="0" smtClean="0">
                <a:solidFill>
                  <a:schemeClr val="accent4"/>
                </a:solidFill>
              </a:rPr>
              <a:t>я сложность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268367" y="996883"/>
                <a:ext cx="10515600" cy="53801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заполнение таблицы —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rgbClr val="FFC000"/>
                    </a:solidFill>
                  </a:rPr>
                  <a:t>Доказательство: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 как размеры таблицы </a:t>
                </a:r>
                <a:r>
                  <a:rPr lang="en-US" i="1" dirty="0" smtClean="0"/>
                  <a:t>N*</a:t>
                </a:r>
                <a:r>
                  <a:rPr lang="en-US" i="1" dirty="0" err="1" smtClean="0"/>
                  <a:t>logN</a:t>
                </a:r>
                <a:r>
                  <a:rPr lang="en-US" dirty="0" smtClean="0"/>
                  <a:t>, </a:t>
                </a:r>
                <a:r>
                  <a:rPr lang="ru-RU" dirty="0" smtClean="0"/>
                  <a:t>и каждый элемент таблицы заполняется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просто обращаясь к двум другим элементам таблицы и находя минимум между ними.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Ответ на запрос минимума на отрезке —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rgbClr val="FFC000"/>
                    </a:solidFill>
                  </a:rPr>
                  <a:t>Доказательство: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Обращаемся к массиву </a:t>
                </a:r>
                <a:r>
                  <a:rPr lang="ru-RU" dirty="0" err="1" smtClean="0"/>
                  <a:t>предпросчитанных</a:t>
                </a:r>
                <a:r>
                  <a:rPr lang="ru-RU" dirty="0" smtClean="0"/>
                  <a:t> логарифмов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обращаемся к двум элементам таблицы, находим минимум между ними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367" y="996883"/>
                <a:ext cx="10515600" cy="5380166"/>
              </a:xfrm>
              <a:blipFill>
                <a:blip r:embed="rId2"/>
                <a:stretch>
                  <a:fillRect l="-1159" t="-1927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1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407328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Постановка задачи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372" y="1237957"/>
            <a:ext cx="10515600" cy="523318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Основная цель моего проекта на тему </a:t>
            </a:r>
            <a:r>
              <a:rPr lang="en-US" dirty="0" smtClean="0"/>
              <a:t>“RMQ Sparse Table” — </a:t>
            </a:r>
            <a:r>
              <a:rPr lang="ru-RU" dirty="0" smtClean="0"/>
              <a:t>рассказать об алгоритме нахождения минимума на отрезке с помощью разреженной таблицы, о его преимуществах и недостатках перед аналогами, доказать его асимптотику, а также представить приложение, которое помогает решить задачу </a:t>
            </a:r>
            <a:r>
              <a:rPr lang="en-US" dirty="0" smtClean="0"/>
              <a:t>RMQ </a:t>
            </a:r>
            <a:r>
              <a:rPr lang="ru-RU" dirty="0" smtClean="0"/>
              <a:t>с помощью данного алгоритма.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84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366" y="166254"/>
            <a:ext cx="5823675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Замеры времени и график</a:t>
            </a:r>
            <a:endParaRPr lang="ru-RU" sz="3200" dirty="0">
              <a:solidFill>
                <a:schemeClr val="accent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28" y="1151904"/>
            <a:ext cx="5328227" cy="34252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1" y="1151905"/>
            <a:ext cx="5174844" cy="34252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278" y="4952010"/>
            <a:ext cx="11496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такой «паттерн» графика (места где он ломается) наблюдался при каждом построении в независимости от вида данных в исходном массиве, т.е. случайные это числа, или упорядоченный массив. Мне не удалось найти этому объяснения, возможно, это как-то связано с особенностями интерпретатора.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620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366" y="166254"/>
            <a:ext cx="5823675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Замеры времени и график</a:t>
            </a:r>
            <a:endParaRPr lang="ru-RU" sz="3200" dirty="0">
              <a:solidFill>
                <a:schemeClr val="accent4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6" y="1449470"/>
            <a:ext cx="6975582" cy="3965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1785" y="2042936"/>
            <a:ext cx="35032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Sparse Table</a:t>
            </a:r>
          </a:p>
          <a:p>
            <a:pPr algn="ctr"/>
            <a:endParaRPr lang="en-US" sz="2000" dirty="0" smtClean="0"/>
          </a:p>
          <a:p>
            <a:pPr algn="ctr"/>
            <a:r>
              <a:rPr lang="ru-RU" sz="2000" dirty="0" smtClean="0">
                <a:solidFill>
                  <a:srgbClr val="FFC000"/>
                </a:solidFill>
              </a:rPr>
              <a:t>Для сравнения:</a:t>
            </a:r>
            <a:endParaRPr lang="en-US" sz="2000" dirty="0" smtClean="0">
              <a:solidFill>
                <a:srgbClr val="FFC000"/>
              </a:solidFill>
            </a:endParaRPr>
          </a:p>
          <a:p>
            <a:pPr algn="ctr"/>
            <a:endParaRPr lang="ru-RU" sz="2000" dirty="0" smtClean="0"/>
          </a:p>
          <a:p>
            <a:r>
              <a:rPr lang="ru-RU" sz="2000" dirty="0" smtClean="0"/>
              <a:t>Массив с соответствующим кол-вом элементов</a:t>
            </a:r>
          </a:p>
          <a:p>
            <a:endParaRPr lang="ru-RU" sz="2000" dirty="0"/>
          </a:p>
          <a:p>
            <a:r>
              <a:rPr lang="en-US" sz="2000" dirty="0" smtClean="0"/>
              <a:t>Full Table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69999" y="2110539"/>
            <a:ext cx="252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959785" y="3320208"/>
            <a:ext cx="252000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956812" y="4277877"/>
            <a:ext cx="2520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3995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811" y="222621"/>
            <a:ext cx="5099462" cy="822407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C000"/>
                </a:solidFill>
              </a:rPr>
              <a:t>Области применения</a:t>
            </a:r>
            <a:endParaRPr lang="ru-RU" sz="40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688" y="140998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Решение задачи</a:t>
            </a:r>
            <a:r>
              <a:rPr lang="en-US" dirty="0" smtClean="0"/>
              <a:t> static</a:t>
            </a:r>
            <a:r>
              <a:rPr lang="ru-RU" dirty="0" smtClean="0"/>
              <a:t> </a:t>
            </a:r>
            <a:r>
              <a:rPr lang="en-US" dirty="0" smtClean="0"/>
              <a:t>RMQ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Решение задачи </a:t>
            </a:r>
            <a:r>
              <a:rPr lang="en-US" dirty="0" smtClean="0"/>
              <a:t>LCA</a:t>
            </a:r>
            <a:r>
              <a:rPr lang="ru-RU" dirty="0" smtClean="0"/>
              <a:t>, приведя её к </a:t>
            </a:r>
            <a:r>
              <a:rPr lang="en-US" dirty="0" smtClean="0"/>
              <a:t>RMQ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 обобщаться на большие размерности, например, для решения </a:t>
            </a:r>
            <a:r>
              <a:rPr lang="en-US" dirty="0" smtClean="0"/>
              <a:t>2D RMQ.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28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811" y="222621"/>
            <a:ext cx="5099462" cy="822407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C000"/>
                </a:solidFill>
              </a:rPr>
              <a:t>Вывод</a:t>
            </a:r>
            <a:endParaRPr lang="ru-RU" sz="40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687" y="1409988"/>
            <a:ext cx="11144003" cy="468205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В ходе выполнения данной работы я изучил алгоритм решения задачи </a:t>
            </a:r>
            <a:r>
              <a:rPr lang="en-US" dirty="0" smtClean="0"/>
              <a:t>static RMQ </a:t>
            </a:r>
            <a:r>
              <a:rPr lang="ru-RU" dirty="0" smtClean="0"/>
              <a:t>с помощью </a:t>
            </a:r>
            <a:r>
              <a:rPr lang="en-US" dirty="0" smtClean="0"/>
              <a:t>Sparse Table, </a:t>
            </a:r>
            <a:r>
              <a:rPr lang="ru-RU" dirty="0" smtClean="0"/>
              <a:t>разобрал аналоги этого алгоритма, его преимущества и недостатки, оценил асимптотику и произвел замеры времени и памяти. Мой рассказ сопровождался изобилием графического материала, формулами и фрагментами кода. В конце концов, я считаю, что </a:t>
            </a:r>
            <a:r>
              <a:rPr lang="en-US" dirty="0" smtClean="0"/>
              <a:t>Sparse Table </a:t>
            </a:r>
            <a:r>
              <a:rPr lang="ru-RU" dirty="0" smtClean="0"/>
              <a:t>это лёгкая, но эффективная структура данных, о которой следует помнить, когда возникает необходимость решения задачи </a:t>
            </a:r>
            <a:r>
              <a:rPr lang="en-US" dirty="0" smtClean="0"/>
              <a:t>RMQ.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73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187" y="341375"/>
            <a:ext cx="10395857" cy="751156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C000"/>
                </a:solidFill>
              </a:rPr>
              <a:t>Источники</a:t>
            </a:r>
            <a:endParaRPr lang="ru-RU" sz="40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186" y="1469365"/>
            <a:ext cx="10573987" cy="44207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Разреженная таблица [</a:t>
            </a:r>
            <a:r>
              <a:rPr lang="ru-RU" dirty="0" err="1"/>
              <a:t>Електронний</a:t>
            </a:r>
            <a:r>
              <a:rPr lang="ru-RU" dirty="0"/>
              <a:t> ресурс]. – 2015. – Режим доступу до ресурсу: </a:t>
            </a:r>
            <a:r>
              <a:rPr lang="ru-RU" dirty="0">
                <a:hlinkClick r:id="rId2"/>
              </a:rPr>
              <a:t>https://algorithmica.org/ru/sparse-table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Задача RMQ — 1. </a:t>
            </a:r>
            <a:r>
              <a:rPr lang="ru-RU" dirty="0" err="1"/>
              <a:t>Static</a:t>
            </a:r>
            <a:r>
              <a:rPr lang="ru-RU" dirty="0"/>
              <a:t> RMQ [</a:t>
            </a:r>
            <a:r>
              <a:rPr lang="ru-RU" dirty="0" err="1"/>
              <a:t>Електронний</a:t>
            </a:r>
            <a:r>
              <a:rPr lang="ru-RU" dirty="0"/>
              <a:t> ресурс]. – 2011. – Режим доступу до ресурсу: </a:t>
            </a:r>
            <a:r>
              <a:rPr lang="ru-RU" dirty="0">
                <a:hlinkClick r:id="rId3"/>
              </a:rPr>
              <a:t>https://habr.com/ru/post/114980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Sparse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[</a:t>
            </a:r>
            <a:r>
              <a:rPr lang="ru-RU" dirty="0" err="1"/>
              <a:t>Електронний</a:t>
            </a:r>
            <a:r>
              <a:rPr lang="ru-RU" dirty="0"/>
              <a:t> ресурс] – Режим доступу до ресурсу: </a:t>
            </a:r>
            <a:r>
              <a:rPr lang="ru-RU" dirty="0">
                <a:hlinkClick r:id="rId4"/>
              </a:rPr>
              <a:t>https://www.geeksforgeeks.org/sparse-table/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35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627" y="175322"/>
            <a:ext cx="9015188" cy="91613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Алгоритмы для нахождения минимума на отрезке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1965" y="1348374"/>
                <a:ext cx="11618986" cy="5407688"/>
              </a:xfrm>
            </p:spPr>
            <p:txBody>
              <a:bodyPr>
                <a:normAutofit lnSpcReduction="10000"/>
              </a:bodyPr>
              <a:lstStyle/>
              <a:p>
                <a:pPr marL="541338" indent="-457200">
                  <a:tabLst>
                    <a:tab pos="633413" algn="l"/>
                  </a:tabLst>
                </a:pPr>
                <a:r>
                  <a:rPr lang="ru-RU" dirty="0" smtClean="0"/>
                  <a:t>Дерево отрезков</a:t>
                </a:r>
                <a:r>
                  <a:rPr lang="en-US" dirty="0" smtClean="0"/>
                  <a:t> (</a:t>
                </a:r>
                <a:r>
                  <a:rPr lang="ru-RU" dirty="0" smtClean="0"/>
                  <a:t>динамическая структура</a:t>
                </a:r>
                <a:r>
                  <a:rPr lang="en-US" dirty="0" smtClean="0"/>
                  <a:t>)</a:t>
                </a:r>
              </a:p>
              <a:p>
                <a:pPr marL="84138" indent="0">
                  <a:buNone/>
                  <a:tabLst>
                    <a:tab pos="633413" algn="l"/>
                  </a:tabLst>
                </a:pPr>
                <a:r>
                  <a:rPr lang="en-US" dirty="0" smtClean="0">
                    <a:solidFill>
                      <a:srgbClr val="FFC000"/>
                    </a:solidFill>
                  </a:rPr>
                  <a:t>     </a:t>
                </a:r>
                <a:r>
                  <a:rPr lang="ru-RU" dirty="0" smtClean="0">
                    <a:solidFill>
                      <a:srgbClr val="FFC000"/>
                    </a:solidFill>
                  </a:rPr>
                  <a:t>Время</a:t>
                </a:r>
                <a:r>
                  <a:rPr lang="ru-RU" dirty="0">
                    <a:solidFill>
                      <a:srgbClr val="FFC000"/>
                    </a:solidFill>
                  </a:rPr>
                  <a:t>: </a:t>
                </a:r>
                <a:r>
                  <a:rPr lang="ru-RU" dirty="0"/>
                  <a:t>Построение 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запросы и обновление 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r>
                  <a:rPr lang="ru-RU" dirty="0"/>
                  <a:t>     </a:t>
                </a:r>
                <a:r>
                  <a:rPr lang="ru-RU" dirty="0">
                    <a:solidFill>
                      <a:srgbClr val="FFC000"/>
                    </a:solidFill>
                  </a:rPr>
                  <a:t>Память: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endParaRPr lang="en-US" dirty="0" smtClean="0"/>
              </a:p>
              <a:p>
                <a:pPr marL="541338" indent="-457200">
                  <a:tabLst>
                    <a:tab pos="633413" algn="l"/>
                  </a:tabLst>
                </a:pPr>
                <a:r>
                  <a:rPr lang="en-US" dirty="0" smtClean="0"/>
                  <a:t>Full Table</a:t>
                </a:r>
              </a:p>
              <a:p>
                <a:pPr marL="84138" indent="0">
                  <a:buNone/>
                  <a:tabLst>
                    <a:tab pos="633413" algn="l"/>
                  </a:tabLst>
                </a:pPr>
                <a:r>
                  <a:rPr lang="en-US" dirty="0" smtClean="0">
                    <a:solidFill>
                      <a:srgbClr val="FFC000"/>
                    </a:solidFill>
                  </a:rPr>
                  <a:t>     </a:t>
                </a:r>
                <a:r>
                  <a:rPr lang="ru-RU" dirty="0" smtClean="0">
                    <a:solidFill>
                      <a:srgbClr val="FFC000"/>
                    </a:solidFill>
                  </a:rPr>
                  <a:t>Время</a:t>
                </a:r>
                <a:r>
                  <a:rPr lang="ru-RU" dirty="0">
                    <a:solidFill>
                      <a:srgbClr val="FFC000"/>
                    </a:solidFill>
                  </a:rPr>
                  <a:t>: </a:t>
                </a:r>
                <a:r>
                  <a:rPr lang="ru-RU" dirty="0"/>
                  <a:t>Построение 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запросы 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dirty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r>
                  <a:rPr lang="ru-RU" dirty="0"/>
                  <a:t>     </a:t>
                </a:r>
                <a:r>
                  <a:rPr lang="ru-RU" dirty="0">
                    <a:solidFill>
                      <a:srgbClr val="FFC000"/>
                    </a:solidFill>
                  </a:rPr>
                  <a:t>Память: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endParaRPr lang="en-US" dirty="0" smtClean="0"/>
              </a:p>
              <a:p>
                <a:pPr marL="541338" indent="-457200">
                  <a:tabLst>
                    <a:tab pos="633413" algn="l"/>
                  </a:tabLst>
                </a:pPr>
                <a:r>
                  <a:rPr lang="ru-RU" dirty="0" smtClean="0"/>
                  <a:t>Алгоритм </a:t>
                </a:r>
                <a:r>
                  <a:rPr lang="ru-RU" dirty="0" err="1" smtClean="0"/>
                  <a:t>Фарака-Колтона-Бендера</a:t>
                </a:r>
                <a:r>
                  <a:rPr lang="en-US" dirty="0" smtClean="0"/>
                  <a:t> (+-1 RMQ)</a:t>
                </a:r>
                <a:endParaRPr lang="ru-RU" dirty="0" smtClean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r>
                  <a:rPr lang="ru-RU" dirty="0" smtClean="0">
                    <a:solidFill>
                      <a:srgbClr val="FFC000"/>
                    </a:solidFill>
                  </a:rPr>
                  <a:t>     Время</a:t>
                </a:r>
                <a:r>
                  <a:rPr lang="ru-RU" dirty="0">
                    <a:solidFill>
                      <a:srgbClr val="FFC000"/>
                    </a:solidFill>
                  </a:rPr>
                  <a:t>: </a:t>
                </a:r>
                <a:r>
                  <a:rPr lang="ru-RU" dirty="0"/>
                  <a:t>Построение 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запросы 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r>
                  <a:rPr lang="en-US" dirty="0" smtClean="0">
                    <a:solidFill>
                      <a:srgbClr val="FFC000"/>
                    </a:solidFill>
                  </a:rPr>
                  <a:t>     </a:t>
                </a:r>
                <a:r>
                  <a:rPr lang="ru-RU" dirty="0" smtClean="0">
                    <a:solidFill>
                      <a:srgbClr val="FFC000"/>
                    </a:solidFill>
                  </a:rPr>
                  <a:t>Память</a:t>
                </a:r>
                <a:r>
                  <a:rPr lang="ru-RU" dirty="0">
                    <a:solidFill>
                      <a:srgbClr val="FFC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4138" indent="0">
                  <a:buNone/>
                  <a:tabLst>
                    <a:tab pos="633413" algn="l"/>
                  </a:tabLst>
                </a:pPr>
                <a:endParaRPr lang="ru-RU" dirty="0"/>
              </a:p>
              <a:p>
                <a:pPr marL="541338" indent="-457200">
                  <a:tabLst>
                    <a:tab pos="633413" algn="l"/>
                  </a:tabLst>
                </a:pPr>
                <a:endParaRPr lang="ru-RU" dirty="0" smtClean="0"/>
              </a:p>
              <a:p>
                <a:pPr marL="541338" indent="-457200">
                  <a:tabLst>
                    <a:tab pos="633413" algn="l"/>
                  </a:tabLst>
                </a:pPr>
                <a:endParaRPr lang="ru-RU" dirty="0"/>
              </a:p>
              <a:p>
                <a:pPr marL="541338" indent="-457200">
                  <a:tabLst>
                    <a:tab pos="633413" algn="l"/>
                  </a:tabLst>
                </a:pPr>
                <a:endParaRPr lang="ru-RU" dirty="0"/>
              </a:p>
              <a:p>
                <a:pPr marL="541338" indent="-457200">
                  <a:tabLst>
                    <a:tab pos="633413" algn="l"/>
                  </a:tabLst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965" y="1348374"/>
                <a:ext cx="11618986" cy="5407688"/>
              </a:xfrm>
              <a:blipFill>
                <a:blip r:embed="rId2"/>
                <a:stretch>
                  <a:fillRect l="-210" t="-2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56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407328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Назначение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8372" y="1423151"/>
                <a:ext cx="10515600" cy="5233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solidFill>
                      <a:srgbClr val="FFC000"/>
                    </a:solidFill>
                  </a:rPr>
                  <a:t>Разреженная таблица </a:t>
                </a:r>
                <a:r>
                  <a:rPr lang="ru-RU" dirty="0"/>
                  <a:t>(англ. </a:t>
                </a:r>
                <a:r>
                  <a:rPr lang="ru-RU" i="1" dirty="0" err="1"/>
                  <a:t>sparse</a:t>
                </a:r>
                <a:r>
                  <a:rPr lang="ru-RU" i="1" dirty="0"/>
                  <a:t> </a:t>
                </a:r>
                <a:r>
                  <a:rPr lang="ru-RU" i="1" dirty="0" err="1"/>
                  <a:t>table</a:t>
                </a:r>
                <a:r>
                  <a:rPr lang="ru-RU" dirty="0"/>
                  <a:t>) — структура данных, позволяющая отвечать на запросы минимума на отрезке за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/>
                  <a:t> с </a:t>
                </a:r>
                <a:r>
                  <a:rPr lang="ru-RU" dirty="0" err="1"/>
                  <a:t>препроцессингом</a:t>
                </a:r>
                <a:r>
                  <a:rPr lang="ru-RU" dirty="0"/>
                  <a:t> за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 времени и памяти.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самом деле, запросы могут быть не только на минимум, но и на максимум, и на любую другую </a:t>
                </a:r>
                <a:r>
                  <a:rPr lang="ru-RU" dirty="0" smtClean="0">
                    <a:solidFill>
                      <a:schemeClr val="accent4"/>
                    </a:solidFill>
                  </a:rPr>
                  <a:t>ассоциативную, коммуникативную и идемпотентную</a:t>
                </a:r>
                <a:r>
                  <a:rPr lang="ru-RU" dirty="0" smtClean="0"/>
                  <a:t> операцию.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Задача поиска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LCA </a:t>
                </a:r>
                <a:r>
                  <a:rPr lang="ru-RU" dirty="0" smtClean="0">
                    <a:solidFill>
                      <a:schemeClr val="accent4"/>
                    </a:solidFill>
                  </a:rPr>
                  <a:t>может сводится к задаче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RMQ</a:t>
                </a:r>
                <a:r>
                  <a:rPr lang="ru-RU" dirty="0" smtClean="0"/>
                  <a:t>, которая в свою очередь легко решается с помощью </a:t>
                </a:r>
                <a:r>
                  <a:rPr lang="en-US" dirty="0" smtClean="0"/>
                  <a:t>Sparse Table.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72" y="1423151"/>
                <a:ext cx="10515600" cy="5233181"/>
              </a:xfrm>
              <a:blipFill>
                <a:blip r:embed="rId2"/>
                <a:stretch>
                  <a:fillRect l="-1159" t="-1863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79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407328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История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372" y="1458777"/>
            <a:ext cx="10515600" cy="523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Мною не были найдены никакие упоминания о том, кем и когда данный алгоритм был разработан. Его </a:t>
            </a:r>
            <a:r>
              <a:rPr lang="ru-RU" dirty="0" smtClean="0">
                <a:solidFill>
                  <a:srgbClr val="FFC000"/>
                </a:solidFill>
              </a:rPr>
              <a:t>идея лежит на поверхности</a:t>
            </a:r>
            <a:r>
              <a:rPr lang="ru-RU" dirty="0" smtClean="0"/>
              <a:t>, поэтому, вероятно, сложно выделить каких-то определенных людей в качестве авторов.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65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135982"/>
            <a:ext cx="4394982" cy="83062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Full Table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372" y="921498"/>
            <a:ext cx="10515600" cy="523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понять суть разреженной таблицы, сперва поговорим о полной таблице (</a:t>
            </a:r>
            <a:r>
              <a:rPr lang="en-US" dirty="0" smtClean="0"/>
              <a:t>Full Table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 её помощью </a:t>
            </a:r>
            <a:r>
              <a:rPr lang="ru-RU" dirty="0" err="1" smtClean="0"/>
              <a:t>предпосчитываются</a:t>
            </a:r>
            <a:r>
              <a:rPr lang="ru-RU" dirty="0" smtClean="0"/>
              <a:t> минимумы на всех возможных отрезках исходного массива.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16411"/>
              </p:ext>
            </p:extLst>
          </p:nvPr>
        </p:nvGraphicFramePr>
        <p:xfrm>
          <a:off x="6936451" y="3779313"/>
          <a:ext cx="3698826" cy="2823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471">
                  <a:extLst>
                    <a:ext uri="{9D8B030D-6E8A-4147-A177-3AD203B41FA5}">
                      <a16:colId xmlns:a16="http://schemas.microsoft.com/office/drawing/2014/main" val="663115628"/>
                    </a:ext>
                  </a:extLst>
                </a:gridCol>
                <a:gridCol w="616471">
                  <a:extLst>
                    <a:ext uri="{9D8B030D-6E8A-4147-A177-3AD203B41FA5}">
                      <a16:colId xmlns:a16="http://schemas.microsoft.com/office/drawing/2014/main" val="1476425169"/>
                    </a:ext>
                  </a:extLst>
                </a:gridCol>
                <a:gridCol w="616471">
                  <a:extLst>
                    <a:ext uri="{9D8B030D-6E8A-4147-A177-3AD203B41FA5}">
                      <a16:colId xmlns:a16="http://schemas.microsoft.com/office/drawing/2014/main" val="844525450"/>
                    </a:ext>
                  </a:extLst>
                </a:gridCol>
                <a:gridCol w="616471">
                  <a:extLst>
                    <a:ext uri="{9D8B030D-6E8A-4147-A177-3AD203B41FA5}">
                      <a16:colId xmlns:a16="http://schemas.microsoft.com/office/drawing/2014/main" val="1471945461"/>
                    </a:ext>
                  </a:extLst>
                </a:gridCol>
                <a:gridCol w="616471">
                  <a:extLst>
                    <a:ext uri="{9D8B030D-6E8A-4147-A177-3AD203B41FA5}">
                      <a16:colId xmlns:a16="http://schemas.microsoft.com/office/drawing/2014/main" val="1902257958"/>
                    </a:ext>
                  </a:extLst>
                </a:gridCol>
                <a:gridCol w="616471">
                  <a:extLst>
                    <a:ext uri="{9D8B030D-6E8A-4147-A177-3AD203B41FA5}">
                      <a16:colId xmlns:a16="http://schemas.microsoft.com/office/drawing/2014/main" val="26207529"/>
                    </a:ext>
                  </a:extLst>
                </a:gridCol>
              </a:tblGrid>
              <a:tr h="470566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78475"/>
                  </a:ext>
                </a:extLst>
              </a:tr>
              <a:tr h="47056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4360"/>
                  </a:ext>
                </a:extLst>
              </a:tr>
              <a:tr h="47056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17550"/>
                  </a:ext>
                </a:extLst>
              </a:tr>
              <a:tr h="47056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51"/>
                  </a:ext>
                </a:extLst>
              </a:tr>
              <a:tr h="47056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36912"/>
                  </a:ext>
                </a:extLst>
              </a:tr>
              <a:tr h="47056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9078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61176" y="33517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DA65"/>
                </a:solidFill>
              </a:rPr>
              <a:t>Начало</a:t>
            </a:r>
            <a:endParaRPr lang="ru-RU" dirty="0">
              <a:solidFill>
                <a:srgbClr val="FFDA6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218424" y="500634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DA65"/>
                </a:solidFill>
              </a:rPr>
              <a:t>Длина</a:t>
            </a:r>
            <a:endParaRPr lang="ru-RU" dirty="0">
              <a:solidFill>
                <a:srgbClr val="FFDA65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8372" y="2621575"/>
            <a:ext cx="5641610" cy="3293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def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FFC66D"/>
                </a:solidFill>
                <a:latin typeface="JetBrains Mono"/>
              </a:rPr>
              <a:t>build_full_table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array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n =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len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array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table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= [[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None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rgbClr val="72737A"/>
                </a:solidFill>
                <a:latin typeface="JetBrains Mono"/>
              </a:rPr>
              <a:t>g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(n)]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rgbClr val="72737A"/>
                </a:solidFill>
                <a:latin typeface="JetBrains Mono"/>
              </a:rPr>
              <a:t>i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(n)]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i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(n):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table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6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][i] = 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array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[i]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i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n):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g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in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range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(n):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i + g - </a:t>
            </a:r>
            <a:r>
              <a:rPr lang="ru-RU" altLang="ru-RU" sz="1600" dirty="0">
                <a:solidFill>
                  <a:srgbClr val="6897BB"/>
                </a:solidFill>
                <a:latin typeface="JetBrains Mono"/>
              </a:rPr>
              <a:t>1 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&lt; n: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table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[i][g] = </a:t>
            </a:r>
            <a:r>
              <a:rPr lang="ru-RU" altLang="ru-RU" sz="1600" dirty="0" err="1">
                <a:solidFill>
                  <a:srgbClr val="8888C6"/>
                </a:solidFill>
                <a:latin typeface="JetBrains Mono"/>
              </a:rPr>
              <a:t>min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table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[i - </a:t>
            </a:r>
            <a:r>
              <a:rPr lang="ru-RU" altLang="ru-RU" sz="16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][g]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table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ru-RU" altLang="ru-RU" sz="16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][i + g - </a:t>
            </a:r>
            <a:r>
              <a:rPr lang="ru-RU" altLang="ru-RU" sz="16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])</a:t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table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1418" y="4723291"/>
                <a:ext cx="3405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для времени и памяти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18" y="4723291"/>
                <a:ext cx="3405183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00806"/>
              </p:ext>
            </p:extLst>
          </p:nvPr>
        </p:nvGraphicFramePr>
        <p:xfrm>
          <a:off x="7581912" y="2378605"/>
          <a:ext cx="30533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73">
                  <a:extLst>
                    <a:ext uri="{9D8B030D-6E8A-4147-A177-3AD203B41FA5}">
                      <a16:colId xmlns:a16="http://schemas.microsoft.com/office/drawing/2014/main" val="256373233"/>
                    </a:ext>
                  </a:extLst>
                </a:gridCol>
                <a:gridCol w="610673">
                  <a:extLst>
                    <a:ext uri="{9D8B030D-6E8A-4147-A177-3AD203B41FA5}">
                      <a16:colId xmlns:a16="http://schemas.microsoft.com/office/drawing/2014/main" val="872236125"/>
                    </a:ext>
                  </a:extLst>
                </a:gridCol>
                <a:gridCol w="610673">
                  <a:extLst>
                    <a:ext uri="{9D8B030D-6E8A-4147-A177-3AD203B41FA5}">
                      <a16:colId xmlns:a16="http://schemas.microsoft.com/office/drawing/2014/main" val="1920038043"/>
                    </a:ext>
                  </a:extLst>
                </a:gridCol>
                <a:gridCol w="610673">
                  <a:extLst>
                    <a:ext uri="{9D8B030D-6E8A-4147-A177-3AD203B41FA5}">
                      <a16:colId xmlns:a16="http://schemas.microsoft.com/office/drawing/2014/main" val="3686993186"/>
                    </a:ext>
                  </a:extLst>
                </a:gridCol>
                <a:gridCol w="610673">
                  <a:extLst>
                    <a:ext uri="{9D8B030D-6E8A-4147-A177-3AD203B41FA5}">
                      <a16:colId xmlns:a16="http://schemas.microsoft.com/office/drawing/2014/main" val="177100431"/>
                    </a:ext>
                  </a:extLst>
                </a:gridCol>
              </a:tblGrid>
              <a:tr h="42678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ru-RU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9784"/>
                  </a:ext>
                </a:extLst>
              </a:tr>
              <a:tr h="426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DA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D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0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0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300450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372" y="1237957"/>
            <a:ext cx="10515600" cy="523318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Пользуясь тем, что операция минимума ассоциативная, коммуникативная и, что главное, идемпотентная, можно </a:t>
            </a:r>
            <a:r>
              <a:rPr lang="ru-RU" dirty="0" err="1"/>
              <a:t>предпосчитать</a:t>
            </a:r>
            <a:r>
              <a:rPr lang="ru-RU" dirty="0"/>
              <a:t> минимумы не на всех отрезках, а </a:t>
            </a:r>
            <a:r>
              <a:rPr lang="ru-RU" dirty="0">
                <a:solidFill>
                  <a:srgbClr val="FFC000"/>
                </a:solidFill>
              </a:rPr>
              <a:t>лишь на некоторых</a:t>
            </a:r>
            <a:r>
              <a:rPr lang="ru-RU" dirty="0"/>
              <a:t>, а потом, пользуясь ими, получать ответ для любого отрезка.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Предлагается </a:t>
            </a:r>
            <a:r>
              <a:rPr lang="ru-RU" dirty="0" err="1"/>
              <a:t>предпосчитать</a:t>
            </a:r>
            <a:r>
              <a:rPr lang="ru-RU" dirty="0"/>
              <a:t> минимумы лишь на отрезках, длина которых — </a:t>
            </a:r>
            <a:r>
              <a:rPr lang="ru-RU" dirty="0">
                <a:solidFill>
                  <a:srgbClr val="FFC000"/>
                </a:solidFill>
              </a:rPr>
              <a:t>степень двойки</a:t>
            </a:r>
            <a:r>
              <a:rPr lang="ru-RU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812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300450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8372" y="1237957"/>
                <a:ext cx="10515600" cy="523318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Пускай у нас есть массив чисел </a:t>
                </a:r>
                <a:r>
                  <a:rPr lang="en-US" dirty="0"/>
                  <a:t>A </a:t>
                </a:r>
                <a:r>
                  <a:rPr lang="ru-RU" dirty="0"/>
                  <a:t>длины </a:t>
                </a:r>
                <a:r>
                  <a:rPr lang="en-US" dirty="0"/>
                  <a:t>N. </a:t>
                </a:r>
                <a:r>
                  <a:rPr lang="ru-RU" dirty="0"/>
                  <a:t>Разреженная таблица представляет собой двумерный массив размером </a:t>
                </a:r>
                <a:r>
                  <a:rPr lang="en-US" dirty="0"/>
                  <a:t>N*</a:t>
                </a:r>
                <a:r>
                  <a:rPr lang="en-US" dirty="0" err="1"/>
                  <a:t>logN</a:t>
                </a:r>
                <a:r>
                  <a:rPr lang="en-US" dirty="0"/>
                  <a:t>, </a:t>
                </a:r>
                <a:r>
                  <a:rPr lang="ru-RU" dirty="0"/>
                  <a:t>в которой каждый элемент принимает следующее значение:</a:t>
                </a:r>
                <a:endParaRPr lang="ru-RU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ru-RU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−1])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Но что если отрезок, на котором хотим получить минимум, имеет длину != степени двойки? Тогда покроем его двумя пересекающимися отрезками с длинами равными степени двойки, на них мы минимумы знаем. А далее, благодаря идемпотентности минимума, ответом будет минимум из минимальных значений на этих отрезках.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72" y="1237957"/>
                <a:ext cx="10515600" cy="5233181"/>
              </a:xfrm>
              <a:blipFill>
                <a:blip r:embed="rId2"/>
                <a:stretch>
                  <a:fillRect l="-1043" t="-582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86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2" y="116383"/>
            <a:ext cx="4394982" cy="83062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/>
                </a:solidFill>
              </a:rPr>
              <a:t>Описание алгоритма</a:t>
            </a:r>
            <a:endParaRPr lang="ru-RU" sz="3200" dirty="0">
              <a:solidFill>
                <a:schemeClr val="accent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171" y="766487"/>
            <a:ext cx="10515600" cy="7095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Например, хотим посчитать минимум на следующем отрезке: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52549"/>
              </p:ext>
            </p:extLst>
          </p:nvPr>
        </p:nvGraphicFramePr>
        <p:xfrm>
          <a:off x="3717248" y="1442019"/>
          <a:ext cx="3997845" cy="99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8">
                  <a:extLst>
                    <a:ext uri="{9D8B030D-6E8A-4147-A177-3AD203B41FA5}">
                      <a16:colId xmlns:a16="http://schemas.microsoft.com/office/drawing/2014/main" val="7565178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1589406101"/>
                    </a:ext>
                  </a:extLst>
                </a:gridCol>
                <a:gridCol w="677054">
                  <a:extLst>
                    <a:ext uri="{9D8B030D-6E8A-4147-A177-3AD203B41FA5}">
                      <a16:colId xmlns:a16="http://schemas.microsoft.com/office/drawing/2014/main" val="4229933524"/>
                    </a:ext>
                  </a:extLst>
                </a:gridCol>
                <a:gridCol w="655559">
                  <a:extLst>
                    <a:ext uri="{9D8B030D-6E8A-4147-A177-3AD203B41FA5}">
                      <a16:colId xmlns:a16="http://schemas.microsoft.com/office/drawing/2014/main" val="376930702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448365637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980501077"/>
                    </a:ext>
                  </a:extLst>
                </a:gridCol>
              </a:tblGrid>
              <a:tr h="6198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81462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36993"/>
                  </a:ext>
                </a:extLst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458371" y="2621836"/>
            <a:ext cx="11424962" cy="1246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 smtClean="0"/>
              <a:t>Его длина 6. Покроем отрезок двумя отрезками длины 4 (ближайшей степени двойки снизу). Один начинается в начале исходного отрезка, второй — заканчивается в конце. Минимумы на этих отрезках уже посчитаны нами (выделены зеленым), а сами отрезки выглядят следующим образом: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50407"/>
              </p:ext>
            </p:extLst>
          </p:nvPr>
        </p:nvGraphicFramePr>
        <p:xfrm>
          <a:off x="7823137" y="4217287"/>
          <a:ext cx="2665229" cy="99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8">
                  <a:extLst>
                    <a:ext uri="{9D8B030D-6E8A-4147-A177-3AD203B41FA5}">
                      <a16:colId xmlns:a16="http://schemas.microsoft.com/office/drawing/2014/main" val="7565178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1589406101"/>
                    </a:ext>
                  </a:extLst>
                </a:gridCol>
                <a:gridCol w="677054">
                  <a:extLst>
                    <a:ext uri="{9D8B030D-6E8A-4147-A177-3AD203B41FA5}">
                      <a16:colId xmlns:a16="http://schemas.microsoft.com/office/drawing/2014/main" val="4229933524"/>
                    </a:ext>
                  </a:extLst>
                </a:gridCol>
                <a:gridCol w="655559">
                  <a:extLst>
                    <a:ext uri="{9D8B030D-6E8A-4147-A177-3AD203B41FA5}">
                      <a16:colId xmlns:a16="http://schemas.microsoft.com/office/drawing/2014/main" val="3769307024"/>
                    </a:ext>
                  </a:extLst>
                </a:gridCol>
              </a:tblGrid>
              <a:tr h="6198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81462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3699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41086"/>
              </p:ext>
            </p:extLst>
          </p:nvPr>
        </p:nvGraphicFramePr>
        <p:xfrm>
          <a:off x="9155751" y="5294233"/>
          <a:ext cx="2665229" cy="99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54">
                  <a:extLst>
                    <a:ext uri="{9D8B030D-6E8A-4147-A177-3AD203B41FA5}">
                      <a16:colId xmlns:a16="http://schemas.microsoft.com/office/drawing/2014/main" val="3029672414"/>
                    </a:ext>
                  </a:extLst>
                </a:gridCol>
                <a:gridCol w="655559">
                  <a:extLst>
                    <a:ext uri="{9D8B030D-6E8A-4147-A177-3AD203B41FA5}">
                      <a16:colId xmlns:a16="http://schemas.microsoft.com/office/drawing/2014/main" val="1619723415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351014184"/>
                    </a:ext>
                  </a:extLst>
                </a:gridCol>
                <a:gridCol w="666308">
                  <a:extLst>
                    <a:ext uri="{9D8B030D-6E8A-4147-A177-3AD203B41FA5}">
                      <a16:colId xmlns:a16="http://schemas.microsoft.com/office/drawing/2014/main" val="3340001262"/>
                    </a:ext>
                  </a:extLst>
                </a:gridCol>
              </a:tblGrid>
              <a:tr h="6198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6007"/>
                  </a:ext>
                </a:extLst>
              </a:tr>
              <a:tr h="3776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48120"/>
                  </a:ext>
                </a:extLst>
              </a:tr>
            </a:tbl>
          </a:graphicData>
        </a:graphic>
      </p:graphicFrame>
      <p:sp>
        <p:nvSpPr>
          <p:cNvPr id="8" name="Объект 2"/>
          <p:cNvSpPr txBox="1">
            <a:spLocks/>
          </p:cNvSpPr>
          <p:nvPr/>
        </p:nvSpPr>
        <p:spPr>
          <a:xfrm>
            <a:off x="439927" y="5164130"/>
            <a:ext cx="11424962" cy="124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03171" y="4623204"/>
            <a:ext cx="7256722" cy="232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 smtClean="0"/>
              <a:t>Осталось лишь найти минимум из</a:t>
            </a:r>
            <a:r>
              <a:rPr lang="uk-UA" sz="2400" dirty="0"/>
              <a:t> </a:t>
            </a:r>
            <a:r>
              <a:rPr lang="ru-RU" sz="2400" dirty="0" smtClean="0"/>
              <a:t>минимальных</a:t>
            </a:r>
            <a:r>
              <a:rPr lang="en-US" sz="2400" dirty="0" smtClean="0"/>
              <a:t> </a:t>
            </a:r>
            <a:r>
              <a:rPr lang="ru-RU" sz="2400" dirty="0" smtClean="0"/>
              <a:t>элементов на отрезке:</a:t>
            </a:r>
            <a:endParaRPr lang="ru-RU" sz="2400" dirty="0" smtClean="0">
              <a:solidFill>
                <a:srgbClr val="FFC000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498303" y="5698119"/>
            <a:ext cx="7256722" cy="750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min[0; 5] = min(min[0; 3], min[2; 5]) = min(-3, 0) = -3</a:t>
            </a:r>
            <a:endParaRPr lang="ru-RU" sz="2400" dirty="0" smtClean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0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1075</Words>
  <Application>Microsoft Office PowerPoint</Application>
  <PresentationFormat>Широкоэкранный</PresentationFormat>
  <Paragraphs>332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JetBrains Mono</vt:lpstr>
      <vt:lpstr>Office Theme</vt:lpstr>
      <vt:lpstr>Range Minimum Query Sparse Table</vt:lpstr>
      <vt:lpstr>Постановка задачи</vt:lpstr>
      <vt:lpstr>Алгоритмы для нахождения минимума на отрезке</vt:lpstr>
      <vt:lpstr>Назначение алгоритма</vt:lpstr>
      <vt:lpstr>История алгоритма</vt:lpstr>
      <vt:lpstr>Full Table</vt:lpstr>
      <vt:lpstr>Описание алгоритма</vt:lpstr>
      <vt:lpstr>Описание алгоритма</vt:lpstr>
      <vt:lpstr>Описание алгоритма</vt:lpstr>
      <vt:lpstr>Доказательство корректности</vt:lpstr>
      <vt:lpstr>Доказательство корректности</vt:lpstr>
      <vt:lpstr>Доказательство корректности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Пример реализации</vt:lpstr>
      <vt:lpstr>Затраты памяти</vt:lpstr>
      <vt:lpstr>Временная сложность</vt:lpstr>
      <vt:lpstr>Замеры времени и график</vt:lpstr>
      <vt:lpstr>Замеры времени и график</vt:lpstr>
      <vt:lpstr>Области применения</vt:lpstr>
      <vt:lpstr>Вывод</vt:lpstr>
      <vt:lpstr>Источники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 Sparse Table</dc:title>
  <dc:creator>User</dc:creator>
  <cp:lastModifiedBy>User</cp:lastModifiedBy>
  <cp:revision>51</cp:revision>
  <dcterms:created xsi:type="dcterms:W3CDTF">2021-05-19T17:32:36Z</dcterms:created>
  <dcterms:modified xsi:type="dcterms:W3CDTF">2021-06-11T18:21:18Z</dcterms:modified>
</cp:coreProperties>
</file>