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485" autoAdjust="0"/>
    <p:restoredTop sz="94660"/>
  </p:normalViewPr>
  <p:slideViewPr>
    <p:cSldViewPr>
      <p:cViewPr varScale="1">
        <p:scale>
          <a:sx n="68" d="100"/>
          <a:sy n="68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972C-A69F-4E53-8D7F-69235EF819D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FE37-3D6E-41F7-879B-ED542D7DF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972C-A69F-4E53-8D7F-69235EF819D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FE37-3D6E-41F7-879B-ED542D7DF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972C-A69F-4E53-8D7F-69235EF819D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FE37-3D6E-41F7-879B-ED542D7DF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972C-A69F-4E53-8D7F-69235EF819D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FE37-3D6E-41F7-879B-ED542D7DF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972C-A69F-4E53-8D7F-69235EF819D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FE37-3D6E-41F7-879B-ED542D7DF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972C-A69F-4E53-8D7F-69235EF819D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FE37-3D6E-41F7-879B-ED542D7DF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972C-A69F-4E53-8D7F-69235EF819D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FE37-3D6E-41F7-879B-ED542D7DF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972C-A69F-4E53-8D7F-69235EF819D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FE37-3D6E-41F7-879B-ED542D7DF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972C-A69F-4E53-8D7F-69235EF819D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FE37-3D6E-41F7-879B-ED542D7DF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972C-A69F-4E53-8D7F-69235EF819D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FE37-3D6E-41F7-879B-ED542D7DF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972C-A69F-4E53-8D7F-69235EF819D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AFE37-3D6E-41F7-879B-ED542D7DF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972C-A69F-4E53-8D7F-69235EF819D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FE37-3D6E-41F7-879B-ED542D7DFDE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071546"/>
            <a:ext cx="7743852" cy="2714644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i="1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 </a:t>
            </a:r>
            <a:r>
              <a:rPr lang="ru-RU" sz="5300" b="1" dirty="0" smtClean="0">
                <a:solidFill>
                  <a:srgbClr val="FF0000"/>
                </a:solidFill>
              </a:rPr>
              <a:t>Способы </a:t>
            </a:r>
            <a:r>
              <a:rPr lang="ru-RU" sz="5300" b="1" dirty="0">
                <a:solidFill>
                  <a:srgbClr val="FF0000"/>
                </a:solidFill>
              </a:rPr>
              <a:t>применения ПК для перевода </a:t>
            </a:r>
            <a:r>
              <a:rPr lang="ru-RU" sz="5300" b="1" dirty="0" smtClean="0">
                <a:solidFill>
                  <a:srgbClr val="FF0000"/>
                </a:solidFill>
              </a:rPr>
              <a:t>текстов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Подготовила: </a:t>
            </a:r>
          </a:p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студентка 1-го курса, гр. 1 </a:t>
            </a:r>
          </a:p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Рудакова Б.Э. </a:t>
            </a:r>
          </a:p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Проверила: </a:t>
            </a:r>
          </a:p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Кандидат филологических наук </a:t>
            </a:r>
          </a:p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Донина О.В.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Статистическая система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0034" y="1571612"/>
            <a:ext cx="4038600" cy="4525963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анализирует синтаксические </a:t>
            </a:r>
            <a:r>
              <a:rPr lang="ru-RU" sz="3200" dirty="0" smtClean="0">
                <a:solidFill>
                  <a:srgbClr val="FF0000"/>
                </a:solidFill>
              </a:rPr>
              <a:t>конструкции </a:t>
            </a:r>
          </a:p>
          <a:p>
            <a:r>
              <a:rPr lang="ru-RU" sz="3200" dirty="0" smtClean="0">
                <a:solidFill>
                  <a:srgbClr val="FF0000"/>
                </a:solidFill>
              </a:rPr>
              <a:t>межъязыковые соответствия</a:t>
            </a:r>
          </a:p>
          <a:p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</a:rPr>
              <a:t>статистику использования типовых переводов </a:t>
            </a:r>
            <a:endParaRPr lang="ru-RU" sz="3200" dirty="0" smtClean="0">
              <a:solidFill>
                <a:srgbClr val="FF000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 </a:t>
            </a:r>
            <a:r>
              <a:rPr lang="ru-RU" sz="3200" dirty="0"/>
              <a:t>может автоматически пополнять свою базу </a:t>
            </a:r>
            <a:endParaRPr lang="ru-RU" sz="3200" dirty="0" smtClean="0"/>
          </a:p>
          <a:p>
            <a:r>
              <a:rPr lang="ru-RU" sz="3200" dirty="0" smtClean="0"/>
              <a:t> </a:t>
            </a:r>
            <a:r>
              <a:rPr lang="ru-RU" sz="3200" dirty="0"/>
              <a:t>способна к </a:t>
            </a:r>
            <a:r>
              <a:rPr lang="ru-RU" sz="3200" dirty="0" smtClean="0"/>
              <a:t>самообучению</a:t>
            </a:r>
            <a:endParaRPr lang="ru-RU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Программы-переводчики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FF0000"/>
                </a:solidFill>
              </a:rPr>
              <a:t> </a:t>
            </a:r>
            <a:r>
              <a:rPr lang="ru-RU" sz="5400" dirty="0">
                <a:solidFill>
                  <a:srgbClr val="FF0000"/>
                </a:solidFill>
              </a:rPr>
              <a:t>PROMPT </a:t>
            </a:r>
            <a:endParaRPr lang="ru-RU" sz="5400" dirty="0" smtClean="0">
              <a:solidFill>
                <a:srgbClr val="FF0000"/>
              </a:solidFill>
            </a:endParaRPr>
          </a:p>
          <a:p>
            <a:r>
              <a:rPr lang="ru-RU" sz="5400" dirty="0" smtClean="0">
                <a:solidFill>
                  <a:srgbClr val="FF0000"/>
                </a:solidFill>
              </a:rPr>
              <a:t> </a:t>
            </a:r>
            <a:r>
              <a:rPr lang="ru-RU" sz="5400" dirty="0" err="1">
                <a:solidFill>
                  <a:srgbClr val="FF0000"/>
                </a:solidFill>
              </a:rPr>
              <a:t>Lingvo</a:t>
            </a:r>
            <a:r>
              <a:rPr lang="ru-RU" sz="5400" dirty="0">
                <a:solidFill>
                  <a:srgbClr val="FF0000"/>
                </a:solidFill>
              </a:rPr>
              <a:t> </a:t>
            </a:r>
            <a:endParaRPr lang="ru-RU" sz="5400" dirty="0" smtClean="0">
              <a:solidFill>
                <a:srgbClr val="FF0000"/>
              </a:solidFill>
            </a:endParaRPr>
          </a:p>
          <a:p>
            <a:r>
              <a:rPr lang="ru-RU" sz="5400" dirty="0" err="1" smtClean="0">
                <a:solidFill>
                  <a:srgbClr val="FF0000"/>
                </a:solidFill>
              </a:rPr>
              <a:t>Translate</a:t>
            </a:r>
            <a:r>
              <a:rPr lang="ru-RU" sz="5400" dirty="0" smtClean="0">
                <a:solidFill>
                  <a:srgbClr val="FF0000"/>
                </a:solidFill>
              </a:rPr>
              <a:t>.</a:t>
            </a:r>
            <a:endParaRPr lang="ru-RU" sz="5400" dirty="0">
              <a:solidFill>
                <a:srgbClr val="FF0000"/>
              </a:solidFill>
            </a:endParaRPr>
          </a:p>
        </p:txBody>
      </p:sp>
      <p:pic>
        <p:nvPicPr>
          <p:cNvPr id="5" name="Содержимое 4" descr="perevodchiki-dlya-kompyuter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516324"/>
            <a:ext cx="4038600" cy="269371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Тенденции развития машинного перевода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 </a:t>
            </a:r>
            <a:r>
              <a:rPr lang="ru-RU" sz="3000" dirty="0">
                <a:solidFill>
                  <a:srgbClr val="FF0000"/>
                </a:solidFill>
              </a:rPr>
              <a:t>• Увеличение количества языков </a:t>
            </a:r>
            <a:endParaRPr lang="ru-RU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3000" dirty="0" smtClean="0">
                <a:solidFill>
                  <a:srgbClr val="FF0000"/>
                </a:solidFill>
              </a:rPr>
              <a:t>• </a:t>
            </a:r>
            <a:r>
              <a:rPr lang="ru-RU" sz="3000" dirty="0">
                <a:solidFill>
                  <a:srgbClr val="FF0000"/>
                </a:solidFill>
              </a:rPr>
              <a:t>Разработка речевых систем и их взаимодействия с печатными и рукописными </a:t>
            </a:r>
            <a:r>
              <a:rPr lang="ru-RU" sz="3000" dirty="0" smtClean="0">
                <a:solidFill>
                  <a:srgbClr val="FF0000"/>
                </a:solidFill>
              </a:rPr>
              <a:t>текстами</a:t>
            </a:r>
          </a:p>
          <a:p>
            <a:pPr>
              <a:buNone/>
            </a:pPr>
            <a:r>
              <a:rPr lang="ru-RU" sz="3000" dirty="0" smtClean="0">
                <a:solidFill>
                  <a:srgbClr val="FF0000"/>
                </a:solidFill>
              </a:rPr>
              <a:t> </a:t>
            </a:r>
            <a:r>
              <a:rPr lang="ru-RU" sz="3000" dirty="0">
                <a:solidFill>
                  <a:srgbClr val="FF0000"/>
                </a:solidFill>
              </a:rPr>
              <a:t>• Совершенствование эффективности и качества перевода </a:t>
            </a:r>
            <a:endParaRPr lang="ru-RU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3000" dirty="0" smtClean="0">
                <a:solidFill>
                  <a:srgbClr val="FF0000"/>
                </a:solidFill>
              </a:rPr>
              <a:t>• </a:t>
            </a:r>
            <a:r>
              <a:rPr lang="ru-RU" sz="3000" dirty="0">
                <a:solidFill>
                  <a:srgbClr val="FF0000"/>
                </a:solidFill>
              </a:rPr>
              <a:t>Массовое внедрение в Интернет</a:t>
            </a:r>
          </a:p>
        </p:txBody>
      </p:sp>
      <p:pic>
        <p:nvPicPr>
          <p:cNvPr id="5" name="Содержимое 4" descr="900_900_fixed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29256" y="2000240"/>
            <a:ext cx="2857520" cy="307183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b="1" dirty="0" smtClean="0">
                <a:solidFill>
                  <a:srgbClr val="FF0000"/>
                </a:solidFill>
              </a:rPr>
              <a:t>Спасибо за внимание!</a:t>
            </a:r>
            <a:endParaRPr lang="ru-RU" sz="6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www.classictravel.ru/images/blog/kosher/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285992"/>
            <a:ext cx="5143536" cy="41569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 latinLnBrk="1"/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Предмет обсуждения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    </a:t>
            </a:r>
            <a:r>
              <a:rPr lang="ru-RU" b="1" dirty="0" smtClean="0">
                <a:solidFill>
                  <a:srgbClr val="FF0000"/>
                </a:solidFill>
              </a:rPr>
              <a:t>В </a:t>
            </a:r>
            <a:r>
              <a:rPr lang="ru-RU" b="1" dirty="0">
                <a:solidFill>
                  <a:srgbClr val="FF0000"/>
                </a:solidFill>
              </a:rPr>
              <a:t>наше время требования к работе переводчика существенно изменились. </a:t>
            </a:r>
            <a:r>
              <a:rPr lang="ru-RU" b="1" dirty="0" smtClean="0">
                <a:solidFill>
                  <a:srgbClr val="FF0000"/>
                </a:solidFill>
              </a:rPr>
              <a:t>Теперь </a:t>
            </a:r>
            <a:r>
              <a:rPr lang="ru-RU" b="1" dirty="0">
                <a:solidFill>
                  <a:srgbClr val="FF0000"/>
                </a:solidFill>
              </a:rPr>
              <a:t>от него </a:t>
            </a:r>
            <a:r>
              <a:rPr lang="ru-RU" b="1" dirty="0" smtClean="0">
                <a:solidFill>
                  <a:srgbClr val="FF0000"/>
                </a:solidFill>
              </a:rPr>
              <a:t>требуется не только:</a:t>
            </a:r>
          </a:p>
          <a:p>
            <a:r>
              <a:rPr lang="ru-RU" dirty="0" smtClean="0"/>
              <a:t>совершенное знание </a:t>
            </a:r>
            <a:r>
              <a:rPr lang="ru-RU" dirty="0"/>
              <a:t>языка </a:t>
            </a:r>
            <a:endParaRPr lang="ru-RU" dirty="0" smtClean="0"/>
          </a:p>
          <a:p>
            <a:r>
              <a:rPr lang="ru-RU" dirty="0" smtClean="0"/>
              <a:t>хорошее </a:t>
            </a:r>
            <a:r>
              <a:rPr lang="ru-RU" dirty="0"/>
              <a:t>знакомство с предметной областью </a:t>
            </a:r>
            <a:endParaRPr lang="ru-RU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                                     но и:</a:t>
            </a:r>
          </a:p>
          <a:p>
            <a:r>
              <a:rPr lang="ru-RU" dirty="0" smtClean="0"/>
              <a:t>  </a:t>
            </a:r>
            <a:r>
              <a:rPr lang="ru-RU" dirty="0"/>
              <a:t>навыки в компьютерных технологиях и </a:t>
            </a:r>
            <a:r>
              <a:rPr lang="ru-RU" dirty="0" smtClean="0"/>
              <a:t>программах-переводчиках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Машинный перевод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u="sng" dirty="0" smtClean="0">
                <a:solidFill>
                  <a:srgbClr val="FF0000"/>
                </a:solidFill>
              </a:rPr>
              <a:t> </a:t>
            </a:r>
            <a:r>
              <a:rPr lang="ru-RU" sz="4400" b="1" u="sng" dirty="0" smtClean="0">
                <a:solidFill>
                  <a:srgbClr val="FF0000"/>
                </a:solidFill>
              </a:rPr>
              <a:t>Машинный перевод </a:t>
            </a:r>
            <a:r>
              <a:rPr lang="ru-RU" sz="4400" dirty="0" smtClean="0"/>
              <a:t>- процесс </a:t>
            </a:r>
            <a:r>
              <a:rPr lang="ru-RU" sz="4400" dirty="0"/>
              <a:t>перевода текстов </a:t>
            </a:r>
            <a:r>
              <a:rPr lang="ru-RU" sz="4400" dirty="0" smtClean="0"/>
              <a:t>с </a:t>
            </a:r>
            <a:r>
              <a:rPr lang="ru-RU" sz="4400" dirty="0"/>
              <a:t>одного естественного языка на другой специальными компьютерными </a:t>
            </a:r>
            <a:r>
              <a:rPr lang="ru-RU" sz="4400" dirty="0" smtClean="0"/>
              <a:t>программами</a:t>
            </a:r>
            <a:endParaRPr lang="ru-RU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b="1" dirty="0"/>
              <a:t>Способы взаимодействия с компьютерными средствами</a:t>
            </a:r>
            <a:r>
              <a:rPr lang="ru-RU" sz="4800" dirty="0"/>
              <a:t> 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</a:t>
            </a:r>
          </a:p>
          <a:p>
            <a:pPr>
              <a:buNone/>
            </a:pPr>
            <a:r>
              <a:rPr lang="ru-RU" b="1" dirty="0"/>
              <a:t> </a:t>
            </a:r>
            <a:r>
              <a:rPr lang="ru-RU" b="1" dirty="0" smtClean="0"/>
              <a:t>  </a:t>
            </a:r>
            <a:r>
              <a:rPr lang="ru-RU" sz="4000" b="1" dirty="0" smtClean="0">
                <a:solidFill>
                  <a:srgbClr val="FF0000"/>
                </a:solidFill>
              </a:rPr>
              <a:t>• </a:t>
            </a:r>
            <a:r>
              <a:rPr lang="ru-RU" sz="4000" b="1" dirty="0">
                <a:solidFill>
                  <a:srgbClr val="FF0000"/>
                </a:solidFill>
              </a:rPr>
              <a:t>Постредактирование </a:t>
            </a:r>
            <a:endParaRPr lang="ru-RU" sz="4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4000" b="1" dirty="0" smtClean="0">
                <a:solidFill>
                  <a:srgbClr val="FF0000"/>
                </a:solidFill>
              </a:rPr>
              <a:t>   • Предредактирование</a:t>
            </a:r>
          </a:p>
          <a:p>
            <a:pPr>
              <a:buNone/>
            </a:pPr>
            <a:r>
              <a:rPr lang="ru-RU" sz="4000" b="1" dirty="0" smtClean="0">
                <a:solidFill>
                  <a:srgbClr val="FF0000"/>
                </a:solidFill>
              </a:rPr>
              <a:t>   • </a:t>
            </a:r>
            <a:r>
              <a:rPr lang="ru-RU" sz="4000" b="1" dirty="0" err="1">
                <a:solidFill>
                  <a:srgbClr val="FF0000"/>
                </a:solidFill>
              </a:rPr>
              <a:t>Интерредактирование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endParaRPr lang="ru-RU" sz="4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b="1" dirty="0" smtClean="0">
                <a:solidFill>
                  <a:srgbClr val="FF0000"/>
                </a:solidFill>
              </a:rPr>
              <a:t>  • </a:t>
            </a:r>
            <a:r>
              <a:rPr lang="ru-RU" sz="4000" b="1" dirty="0">
                <a:solidFill>
                  <a:srgbClr val="FF0000"/>
                </a:solidFill>
              </a:rPr>
              <a:t>Смешанные </a:t>
            </a:r>
            <a:r>
              <a:rPr lang="ru-RU" sz="4000" b="1" dirty="0" smtClean="0">
                <a:solidFill>
                  <a:srgbClr val="FF0000"/>
                </a:solidFill>
              </a:rPr>
              <a:t>способы.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Проблемы машинного перевода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  </a:t>
            </a:r>
            <a:r>
              <a:rPr lang="ru-RU" sz="3200" b="1" dirty="0" smtClean="0">
                <a:solidFill>
                  <a:srgbClr val="FF0000"/>
                </a:solidFill>
              </a:rPr>
              <a:t>Системы</a:t>
            </a:r>
            <a:r>
              <a:rPr lang="ru-RU" sz="3200" b="1" dirty="0">
                <a:solidFill>
                  <a:srgbClr val="FF0000"/>
                </a:solidFill>
              </a:rPr>
              <a:t>, способные автоматически определять контекст предложений, </a:t>
            </a:r>
            <a:r>
              <a:rPr lang="ru-RU" sz="3200" b="1" dirty="0" smtClean="0">
                <a:solidFill>
                  <a:srgbClr val="FF0000"/>
                </a:solidFill>
              </a:rPr>
              <a:t>пока </a:t>
            </a:r>
            <a:r>
              <a:rPr lang="ru-RU" sz="3200" b="1" dirty="0">
                <a:solidFill>
                  <a:srgbClr val="FF0000"/>
                </a:solidFill>
              </a:rPr>
              <a:t>еще не </a:t>
            </a:r>
            <a:r>
              <a:rPr lang="ru-RU" sz="3200" b="1" dirty="0" smtClean="0">
                <a:solidFill>
                  <a:srgbClr val="FF0000"/>
                </a:solidFill>
              </a:rPr>
              <a:t>созданы</a:t>
            </a:r>
            <a:endParaRPr lang="ru-RU" sz="3200" b="1" dirty="0">
              <a:solidFill>
                <a:srgbClr val="FF0000"/>
              </a:solidFill>
            </a:endParaRPr>
          </a:p>
        </p:txBody>
      </p:sp>
      <p:pic>
        <p:nvPicPr>
          <p:cNvPr id="7" name="Содержимое 6" descr="Idal-IT-3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643050"/>
            <a:ext cx="4038600" cy="331164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Автоматизированный перевод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28596" y="1285860"/>
            <a:ext cx="4038600" cy="4954591"/>
          </a:xfrm>
        </p:spPr>
        <p:txBody>
          <a:bodyPr>
            <a:normAutofit fontScale="925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Компьютер </a:t>
            </a:r>
            <a:r>
              <a:rPr lang="ru-RU" b="1" dirty="0">
                <a:solidFill>
                  <a:srgbClr val="FF0000"/>
                </a:solidFill>
              </a:rPr>
              <a:t>играет лишь вспомогательную </a:t>
            </a:r>
            <a:r>
              <a:rPr lang="ru-RU" b="1" dirty="0" smtClean="0">
                <a:solidFill>
                  <a:srgbClr val="FF0000"/>
                </a:solidFill>
              </a:rPr>
              <a:t>роль </a:t>
            </a:r>
          </a:p>
          <a:p>
            <a:r>
              <a:rPr lang="ru-RU" b="1" dirty="0">
                <a:solidFill>
                  <a:srgbClr val="FF0000"/>
                </a:solidFill>
              </a:rPr>
              <a:t>П</a:t>
            </a:r>
            <a:r>
              <a:rPr lang="ru-RU" b="1" dirty="0" smtClean="0">
                <a:solidFill>
                  <a:srgbClr val="FF0000"/>
                </a:solidFill>
              </a:rPr>
              <a:t>озволяет </a:t>
            </a:r>
            <a:r>
              <a:rPr lang="ru-RU" b="1" dirty="0">
                <a:solidFill>
                  <a:srgbClr val="FF0000"/>
                </a:solidFill>
              </a:rPr>
              <a:t>оперативно использовать готовые </a:t>
            </a:r>
            <a:r>
              <a:rPr lang="ru-RU" b="1" dirty="0" smtClean="0">
                <a:solidFill>
                  <a:srgbClr val="FF0000"/>
                </a:solidFill>
              </a:rPr>
              <a:t>словари, перевод </a:t>
            </a:r>
            <a:r>
              <a:rPr lang="ru-RU" b="1" dirty="0">
                <a:solidFill>
                  <a:srgbClr val="FF0000"/>
                </a:solidFill>
              </a:rPr>
              <a:t>стандартных фраз и </a:t>
            </a:r>
            <a:r>
              <a:rPr lang="ru-RU" b="1" dirty="0" smtClean="0">
                <a:solidFill>
                  <a:srgbClr val="FF0000"/>
                </a:solidFill>
              </a:rPr>
              <a:t>предложений </a:t>
            </a:r>
          </a:p>
          <a:p>
            <a:r>
              <a:rPr lang="ru-RU" b="1" dirty="0">
                <a:solidFill>
                  <a:srgbClr val="FF0000"/>
                </a:solidFill>
              </a:rPr>
              <a:t>С</a:t>
            </a:r>
            <a:r>
              <a:rPr lang="ru-RU" b="1" dirty="0" smtClean="0">
                <a:solidFill>
                  <a:srgbClr val="FF0000"/>
                </a:solidFill>
              </a:rPr>
              <a:t>корость </a:t>
            </a:r>
            <a:r>
              <a:rPr lang="ru-RU" b="1" dirty="0">
                <a:solidFill>
                  <a:srgbClr val="FF0000"/>
                </a:solidFill>
              </a:rPr>
              <a:t>перевода текстов увеличивается в несколько </a:t>
            </a:r>
            <a:r>
              <a:rPr lang="ru-RU" b="1" dirty="0" smtClean="0">
                <a:solidFill>
                  <a:srgbClr val="FF0000"/>
                </a:solidFill>
              </a:rPr>
              <a:t>раз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5" name="Содержимое 4" descr="robot_kod_kompiuternyj_kod_126616_300x168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00562" y="2285992"/>
            <a:ext cx="4286280" cy="252016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ru-RU" b="1" dirty="0"/>
              <a:t>Память переводов 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786454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позволяет </a:t>
            </a:r>
            <a:r>
              <a:rPr lang="ru-RU" b="1" dirty="0" smtClean="0"/>
              <a:t>существенно </a:t>
            </a:r>
            <a:r>
              <a:rPr lang="ru-RU" b="1" dirty="0"/>
              <a:t>ускорить работу </a:t>
            </a:r>
            <a:r>
              <a:rPr lang="ru-RU" b="1" dirty="0" smtClean="0"/>
              <a:t>переводчика</a:t>
            </a:r>
          </a:p>
          <a:p>
            <a:r>
              <a:rPr lang="ru-RU" b="1" dirty="0" smtClean="0"/>
              <a:t> стандартизировать </a:t>
            </a:r>
            <a:r>
              <a:rPr lang="ru-RU" b="1" dirty="0"/>
              <a:t>результирующие тексты применением типовых и фраз и </a:t>
            </a:r>
            <a:r>
              <a:rPr lang="ru-RU" b="1" dirty="0" smtClean="0"/>
              <a:t>терминов</a:t>
            </a:r>
          </a:p>
          <a:p>
            <a:r>
              <a:rPr lang="ru-RU" b="1" dirty="0" smtClean="0"/>
              <a:t>  </a:t>
            </a:r>
            <a:r>
              <a:rPr lang="ru-RU" b="1" dirty="0"/>
              <a:t>облегчить читаемость переводов, независимо от личности </a:t>
            </a:r>
            <a:r>
              <a:rPr lang="ru-RU" b="1" dirty="0" smtClean="0"/>
              <a:t>переводчика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sz="5800" dirty="0" err="1" smtClean="0">
                <a:solidFill>
                  <a:srgbClr val="FF0000"/>
                </a:solidFill>
              </a:rPr>
              <a:t>Transit</a:t>
            </a:r>
            <a:endParaRPr lang="ru-RU" sz="5800" dirty="0">
              <a:solidFill>
                <a:srgbClr val="FF0000"/>
              </a:solidFill>
            </a:endParaRPr>
          </a:p>
          <a:p>
            <a:r>
              <a:rPr lang="ru-RU" sz="5800" dirty="0" smtClean="0">
                <a:solidFill>
                  <a:srgbClr val="FF0000"/>
                </a:solidFill>
              </a:rPr>
              <a:t> </a:t>
            </a:r>
            <a:r>
              <a:rPr lang="ru-RU" sz="5800" dirty="0" err="1" smtClean="0">
                <a:solidFill>
                  <a:srgbClr val="FF0000"/>
                </a:solidFill>
              </a:rPr>
              <a:t>Deja</a:t>
            </a:r>
            <a:r>
              <a:rPr lang="ru-RU" sz="5800" dirty="0" smtClean="0">
                <a:solidFill>
                  <a:srgbClr val="FF0000"/>
                </a:solidFill>
              </a:rPr>
              <a:t>. </a:t>
            </a:r>
            <a:r>
              <a:rPr lang="ru-RU" sz="5800" dirty="0" err="1" smtClean="0">
                <a:solidFill>
                  <a:srgbClr val="FF0000"/>
                </a:solidFill>
              </a:rPr>
              <a:t>Vu</a:t>
            </a:r>
            <a:endParaRPr lang="ru-RU" sz="5800" dirty="0" smtClean="0">
              <a:solidFill>
                <a:srgbClr val="FF0000"/>
              </a:solidFill>
            </a:endParaRPr>
          </a:p>
          <a:p>
            <a:r>
              <a:rPr lang="ru-RU" sz="5800" dirty="0" err="1" smtClean="0">
                <a:solidFill>
                  <a:srgbClr val="FF0000"/>
                </a:solidFill>
              </a:rPr>
              <a:t>Trados</a:t>
            </a:r>
            <a:endParaRPr lang="ru-RU" sz="5800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Виды машинного перевода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• </a:t>
            </a:r>
            <a:r>
              <a:rPr lang="ru-RU" sz="3200" dirty="0">
                <a:solidFill>
                  <a:srgbClr val="FF0000"/>
                </a:solidFill>
              </a:rPr>
              <a:t>Системы на основе грамматических правил </a:t>
            </a:r>
            <a:endParaRPr lang="ru-RU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• </a:t>
            </a:r>
            <a:r>
              <a:rPr lang="ru-RU" sz="3200" dirty="0">
                <a:solidFill>
                  <a:srgbClr val="FF0000"/>
                </a:solidFill>
              </a:rPr>
              <a:t>Статистические переводы </a:t>
            </a:r>
            <a:endParaRPr lang="ru-RU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• </a:t>
            </a:r>
            <a:r>
              <a:rPr lang="ru-RU" sz="3200" dirty="0">
                <a:solidFill>
                  <a:srgbClr val="FF0000"/>
                </a:solidFill>
              </a:rPr>
              <a:t>Гибридные системы</a:t>
            </a:r>
          </a:p>
        </p:txBody>
      </p:sp>
      <p:pic>
        <p:nvPicPr>
          <p:cNvPr id="5" name="Содержимое 4" descr="bn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43500" y="2339181"/>
            <a:ext cx="3048000" cy="304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Программы первого вида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0034" y="1500174"/>
            <a:ext cx="4038600" cy="4740277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Используют при переводе:</a:t>
            </a:r>
            <a:endParaRPr lang="en-US" b="1" dirty="0" smtClean="0"/>
          </a:p>
          <a:p>
            <a:r>
              <a:rPr lang="ru-RU" sz="4000" dirty="0" smtClean="0">
                <a:solidFill>
                  <a:srgbClr val="FF0000"/>
                </a:solidFill>
              </a:rPr>
              <a:t> грамматику</a:t>
            </a:r>
            <a:endParaRPr lang="en-US" sz="4000" dirty="0" smtClean="0">
              <a:solidFill>
                <a:srgbClr val="FF0000"/>
              </a:solidFill>
            </a:endParaRPr>
          </a:p>
          <a:p>
            <a:r>
              <a:rPr lang="ru-RU" sz="4000" dirty="0" smtClean="0">
                <a:solidFill>
                  <a:srgbClr val="FF0000"/>
                </a:solidFill>
              </a:rPr>
              <a:t>семантику</a:t>
            </a:r>
            <a:endParaRPr lang="en-US" sz="4000" dirty="0" smtClean="0">
              <a:solidFill>
                <a:srgbClr val="FF0000"/>
              </a:solidFill>
            </a:endParaRPr>
          </a:p>
          <a:p>
            <a:r>
              <a:rPr lang="ru-RU" sz="4000" dirty="0" smtClean="0">
                <a:solidFill>
                  <a:srgbClr val="FF0000"/>
                </a:solidFill>
              </a:rPr>
              <a:t>морфологию</a:t>
            </a:r>
            <a:endParaRPr lang="ru-RU" sz="4000" dirty="0">
              <a:solidFill>
                <a:srgbClr val="FF0000"/>
              </a:solidFill>
            </a:endParaRPr>
          </a:p>
        </p:txBody>
      </p:sp>
      <p:pic>
        <p:nvPicPr>
          <p:cNvPr id="5" name="Содержимое 4" descr="br44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47606"/>
            <a:ext cx="4038600" cy="30311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231</Words>
  <Application>Microsoft Office PowerPoint</Application>
  <PresentationFormat>Экран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            Способы применения ПК для перевода текстов           </vt:lpstr>
      <vt:lpstr> Предмет обсуждения </vt:lpstr>
      <vt:lpstr>Машинный перевод</vt:lpstr>
      <vt:lpstr>Способы взаимодействия с компьютерными средствами </vt:lpstr>
      <vt:lpstr>Проблемы машинного перевода</vt:lpstr>
      <vt:lpstr>Автоматизированный перевод</vt:lpstr>
      <vt:lpstr>Память переводов </vt:lpstr>
      <vt:lpstr>Виды машинного перевода</vt:lpstr>
      <vt:lpstr>Программы первого вида</vt:lpstr>
      <vt:lpstr>Статистическая система</vt:lpstr>
      <vt:lpstr>Программы-переводчики</vt:lpstr>
      <vt:lpstr>Тенденции развития машинного перевода</vt:lpstr>
      <vt:lpstr>Спасибо за внимание!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Богдана</dc:creator>
  <cp:lastModifiedBy>Богдана</cp:lastModifiedBy>
  <cp:revision>16</cp:revision>
  <dcterms:created xsi:type="dcterms:W3CDTF">2019-01-31T19:38:03Z</dcterms:created>
  <dcterms:modified xsi:type="dcterms:W3CDTF">2019-02-01T21:55:18Z</dcterms:modified>
</cp:coreProperties>
</file>