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78" r:id="rId2"/>
    <p:sldId id="257" r:id="rId3"/>
    <p:sldId id="286" r:id="rId4"/>
    <p:sldId id="287" r:id="rId5"/>
    <p:sldId id="288" r:id="rId6"/>
    <p:sldId id="259" r:id="rId7"/>
    <p:sldId id="262" r:id="rId8"/>
    <p:sldId id="264" r:id="rId9"/>
    <p:sldId id="265" r:id="rId10"/>
    <p:sldId id="280" r:id="rId11"/>
    <p:sldId id="274" r:id="rId12"/>
    <p:sldId id="289" r:id="rId13"/>
  </p:sldIdLst>
  <p:sldSz cx="12190413" cy="6859588"/>
  <p:notesSz cx="6858000" cy="9144000"/>
  <p:defaultTextStyle>
    <a:defPPr>
      <a:defRPr lang="ru-RU"/>
    </a:defPPr>
    <a:lvl1pPr marL="0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3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7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42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55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69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82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96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10" algn="l" defTabSz="12188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3313" autoAdjust="0"/>
  </p:normalViewPr>
  <p:slideViewPr>
    <p:cSldViewPr>
      <p:cViewPr varScale="1">
        <p:scale>
          <a:sx n="72" d="100"/>
          <a:sy n="72" d="100"/>
        </p:scale>
        <p:origin x="1118" y="77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A5D75-65A6-45CF-B8A8-D293EE720A3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4E936-F114-4930-902A-E5DF2A22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3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27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42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55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69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482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896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10" algn="l" defTabSz="1218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лист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52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7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3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43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53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4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8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3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74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8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4E936-F114-4930-902A-E5DF2A2255C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108" y="1371918"/>
            <a:ext cx="10467501" cy="1829223"/>
          </a:xfrm>
          <a:ln>
            <a:noFill/>
          </a:ln>
        </p:spPr>
        <p:txBody>
          <a:bodyPr vert="horz" tIns="0" rIns="2437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5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107" y="3229283"/>
            <a:ext cx="10471565" cy="1753006"/>
          </a:xfrm>
        </p:spPr>
        <p:txBody>
          <a:bodyPr lIns="0" rIns="24377"/>
          <a:lstStyle>
            <a:lvl1pPr marL="0" marR="60941" indent="0" algn="r">
              <a:buNone/>
              <a:defRPr>
                <a:solidFill>
                  <a:schemeClr val="tx1"/>
                </a:solidFill>
              </a:defRPr>
            </a:lvl1pPr>
            <a:lvl2pPr marL="609413" indent="0" algn="ctr">
              <a:buNone/>
            </a:lvl2pPr>
            <a:lvl3pPr marL="1218827" indent="0" algn="ctr">
              <a:buNone/>
            </a:lvl3pPr>
            <a:lvl4pPr marL="1828242" indent="0" algn="ctr">
              <a:buNone/>
            </a:lvl4pPr>
            <a:lvl5pPr marL="2437655" indent="0" algn="ctr">
              <a:buNone/>
            </a:lvl5pPr>
            <a:lvl6pPr marL="3047069" indent="0" algn="ctr">
              <a:buNone/>
            </a:lvl6pPr>
            <a:lvl7pPr marL="3656482" indent="0" algn="ctr">
              <a:buNone/>
            </a:lvl7pPr>
            <a:lvl8pPr marL="4265896" indent="0" algn="ctr">
              <a:buNone/>
            </a:lvl8pPr>
            <a:lvl9pPr marL="487531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914613"/>
            <a:ext cx="2742843" cy="5212969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914613"/>
            <a:ext cx="8025355" cy="5212969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44" y="1317042"/>
            <a:ext cx="10361851" cy="1362771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5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44" y="2705291"/>
            <a:ext cx="10361851" cy="1510062"/>
          </a:xfrm>
        </p:spPr>
        <p:txBody>
          <a:bodyPr lIns="60941" rIns="60941" anchor="t"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704251"/>
            <a:ext cx="10971372" cy="1143265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920530"/>
            <a:ext cx="5384099" cy="4435867"/>
          </a:xfrm>
        </p:spPr>
        <p:txBody>
          <a:bodyPr/>
          <a:lstStyle>
            <a:lvl1pPr>
              <a:defRPr sz="35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920530"/>
            <a:ext cx="5384099" cy="4435867"/>
          </a:xfrm>
        </p:spPr>
        <p:txBody>
          <a:bodyPr/>
          <a:lstStyle>
            <a:lvl1pPr>
              <a:defRPr sz="35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704251"/>
            <a:ext cx="10971372" cy="1143265"/>
          </a:xfrm>
        </p:spPr>
        <p:txBody>
          <a:bodyPr tIns="60941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855677"/>
            <a:ext cx="5386216" cy="659505"/>
          </a:xfrm>
        </p:spPr>
        <p:txBody>
          <a:bodyPr lIns="60941" tIns="0" rIns="60941" bIns="0" anchor="ctr">
            <a:noAutofit/>
          </a:bodyPr>
          <a:lstStyle>
            <a:lvl1pPr marL="0" indent="0">
              <a:buNone/>
              <a:defRPr sz="3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700" b="1"/>
            </a:lvl2pPr>
            <a:lvl3pPr>
              <a:buNone/>
              <a:defRPr sz="24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2565" y="1860188"/>
            <a:ext cx="5388332" cy="654994"/>
          </a:xfrm>
        </p:spPr>
        <p:txBody>
          <a:bodyPr lIns="60941" tIns="0" rIns="60941" bIns="0" anchor="ctr"/>
          <a:lstStyle>
            <a:lvl1pPr marL="0" indent="0">
              <a:buNone/>
              <a:defRPr sz="3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700" b="1"/>
            </a:lvl2pPr>
            <a:lvl3pPr>
              <a:buNone/>
              <a:defRPr sz="24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521" y="2515183"/>
            <a:ext cx="5386216" cy="3846610"/>
          </a:xfrm>
        </p:spPr>
        <p:txBody>
          <a:bodyPr tIns="0"/>
          <a:lstStyle>
            <a:lvl1pPr>
              <a:defRPr sz="29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5" y="2515183"/>
            <a:ext cx="5388332" cy="3846610"/>
          </a:xfrm>
        </p:spPr>
        <p:txBody>
          <a:bodyPr tIns="0"/>
          <a:lstStyle>
            <a:lvl1pPr>
              <a:defRPr sz="29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704251"/>
            <a:ext cx="11072958" cy="1143265"/>
          </a:xfrm>
        </p:spPr>
        <p:txBody>
          <a:bodyPr vert="horz" tIns="6094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514472"/>
            <a:ext cx="3657124" cy="116232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281" y="1676788"/>
            <a:ext cx="3657124" cy="4573059"/>
          </a:xfrm>
        </p:spPr>
        <p:txBody>
          <a:bodyPr lIns="24377" rIns="24377"/>
          <a:lstStyle>
            <a:lvl1pPr marL="0" indent="0" algn="l">
              <a:buNone/>
              <a:defRPr sz="1900"/>
            </a:lvl1pPr>
            <a:lvl2pPr indent="0" algn="l">
              <a:buNone/>
              <a:defRPr sz="1600"/>
            </a:lvl2pPr>
            <a:lvl3pPr indent="0" algn="l">
              <a:buNone/>
              <a:defRPr sz="1300"/>
            </a:lvl3pPr>
            <a:lvl4pPr indent="0" algn="l">
              <a:buNone/>
              <a:defRPr sz="1200"/>
            </a:lvl4pPr>
            <a:lvl5pPr indent="0" algn="l">
              <a:buNone/>
              <a:defRPr sz="12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113" y="1676788"/>
            <a:ext cx="6814779" cy="4573059"/>
          </a:xfrm>
        </p:spPr>
        <p:txBody>
          <a:bodyPr tIns="0"/>
          <a:lstStyle>
            <a:lvl1pPr>
              <a:defRPr sz="3700"/>
            </a:lvl1pPr>
            <a:lvl2pPr>
              <a:defRPr sz="3500"/>
            </a:lvl2pPr>
            <a:lvl3pPr>
              <a:defRPr sz="3200"/>
            </a:lvl3pPr>
            <a:lvl4pPr>
              <a:defRPr sz="2700"/>
            </a:lvl4pPr>
            <a:lvl5pPr>
              <a:defRPr sz="24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0456" y="1108334"/>
            <a:ext cx="7009487" cy="4115753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2" tIns="60941" rIns="121882" bIns="609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0791" y="5361010"/>
            <a:ext cx="207237" cy="15548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2" tIns="60941" rIns="121882" bIns="609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1177268"/>
            <a:ext cx="2950080" cy="1582988"/>
          </a:xfrm>
        </p:spPr>
        <p:txBody>
          <a:bodyPr vert="horz" lIns="60941" tIns="60941" rIns="60941" bIns="60941" anchor="b"/>
          <a:lstStyle>
            <a:lvl1pPr algn="l">
              <a:buNone/>
              <a:defRPr sz="27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694" y="2829440"/>
            <a:ext cx="2946016" cy="2179825"/>
          </a:xfrm>
        </p:spPr>
        <p:txBody>
          <a:bodyPr lIns="85319" rIns="60941" bIns="60941" anchor="t"/>
          <a:lstStyle>
            <a:lvl1pPr marL="0" indent="0" algn="l">
              <a:spcBef>
                <a:spcPts val="333"/>
              </a:spcBef>
              <a:buFontTx/>
              <a:buNone/>
              <a:defRPr sz="17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8198" y="6357822"/>
            <a:ext cx="812694" cy="365210"/>
          </a:xfrm>
        </p:spPr>
        <p:txBody>
          <a:bodyPr/>
          <a:lstStyle/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119" y="1199795"/>
            <a:ext cx="6156159" cy="393283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3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9" y="5817947"/>
            <a:ext cx="12215810" cy="104164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1240" y="6221269"/>
            <a:ext cx="6349173" cy="6383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9" y="-7146"/>
            <a:ext cx="12215810" cy="104164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1240" y="-7141"/>
            <a:ext cx="6349173" cy="6383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0" tIns="60941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521" y="1935928"/>
            <a:ext cx="10971372" cy="4390136"/>
          </a:xfrm>
          <a:prstGeom prst="rect">
            <a:avLst/>
          </a:prstGeom>
        </p:spPr>
        <p:txBody>
          <a:bodyPr vert="horz" lIns="121882" tIns="60941" rIns="121882" bIns="60941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CDA8E4-2F89-47B8-98E4-9AC1AEF737F3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539" y="6357822"/>
            <a:ext cx="4469818" cy="36521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5024" y="6357822"/>
            <a:ext cx="1015868" cy="36521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A64315-D3FD-4FC1-91E6-BE459012192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25350" y="202456"/>
            <a:ext cx="12239137" cy="64937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67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65650" indent="-36565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3180" indent="-329084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27" indent="-329084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475" indent="-28033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123" indent="-28033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315771" indent="-28033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559537" indent="-24376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25186" indent="-243766" algn="l" rtl="0" eaLnBrk="1" latinLnBrk="0" hangingPunct="1">
        <a:spcBef>
          <a:spcPct val="20000"/>
        </a:spcBef>
        <a:buClr>
          <a:schemeClr val="tx2"/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90834" indent="-24376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76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0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64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58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53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5" descr="Изображение выглядит как текст&#10;&#10;Автоматически созданное описание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Текстовое поле 99"/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976556" y="1638876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919565" y="2953979"/>
            <a:ext cx="834314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КУРСОВАЯ РАБОТА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статистической обработки данных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метода снижения размерности табличных данных на основе метода главных компонент (PCA) на примере данных транзакций клиентов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банка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4"/>
          <p:cNvGraphicFramePr/>
          <p:nvPr>
            <p:extLst>
              <p:ext uri="{D42A27DB-BD31-4B8C-83A1-F6EECF244321}">
                <p14:modId xmlns:p14="http://schemas.microsoft.com/office/powerpoint/2010/main" val="3192005853"/>
              </p:ext>
            </p:extLst>
          </p:nvPr>
        </p:nvGraphicFramePr>
        <p:xfrm>
          <a:off x="1726342" y="5157986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Н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БО-0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 smtClean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Богданов</a:t>
                      </a:r>
                      <a:r>
                        <a:rPr lang="ru-RU" altLang="en-US" sz="1800" b="0" baseline="0" dirty="0" smtClean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Андрей Николаевич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/>
          <p:nvPr>
            <p:extLst>
              <p:ext uri="{D42A27DB-BD31-4B8C-83A1-F6EECF244321}">
                <p14:modId xmlns:p14="http://schemas.microsoft.com/office/powerpoint/2010/main" val="2673574041"/>
              </p:ext>
            </p:extLst>
          </p:nvPr>
        </p:nvGraphicFramePr>
        <p:xfrm>
          <a:off x="1725706" y="5878066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Руководитель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курсовой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работы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Юрченков Иван Александрович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573" y="233657"/>
            <a:ext cx="10971372" cy="924487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Улучшение кластеризации</a:t>
            </a:r>
            <a:endParaRPr lang="ru-RU" sz="4800" dirty="0"/>
          </a:p>
        </p:txBody>
      </p:sp>
      <p:pic>
        <p:nvPicPr>
          <p:cNvPr id="5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96" y="1269554"/>
            <a:ext cx="6150127" cy="298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294" y="4869954"/>
            <a:ext cx="5679928" cy="12335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0016" y="4257554"/>
            <a:ext cx="514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количества кластеров методом локтя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2402" y="6161944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метрик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0" y="248536"/>
            <a:ext cx="10971372" cy="1143265"/>
          </a:xfrm>
        </p:spPr>
        <p:txBody>
          <a:bodyPr>
            <a:normAutofit/>
          </a:bodyPr>
          <a:lstStyle/>
          <a:p>
            <a:pPr algn="ctr"/>
            <a:r>
              <a:rPr lang="ru-RU" sz="5800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20" y="1845618"/>
            <a:ext cx="10971372" cy="439013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Цель данной курсовой работы — реализовать метод снижения размерности табличных данных на основе метода главных компонент — достигнута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выполненные в данной курсовой работе: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Получено представление о математическом принципе, который лежит в основе метода главных компонент.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Получено представление об используемом наборе данных и проведен его подробный анализ.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	Произведена подготовка данных для применения метода.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	Произведено применение метода, оценка его характеристик и выявление определяющих факторов.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	Произведено снижение размерности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набора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 относительно объясненного процента дисперсии.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	Осуществлена кластеризация данных до и после применения PCA.</a:t>
            </a:r>
          </a:p>
        </p:txBody>
      </p:sp>
      <p:pic>
        <p:nvPicPr>
          <p:cNvPr id="4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C8D72-6CEB-40C9-A8D1-42EA78380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8" y="2133650"/>
            <a:ext cx="10467501" cy="182922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3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521" y="333450"/>
            <a:ext cx="10971372" cy="1143265"/>
          </a:xfrm>
        </p:spPr>
        <p:txBody>
          <a:bodyPr>
            <a:noAutofit/>
          </a:bodyPr>
          <a:lstStyle/>
          <a:p>
            <a:pPr algn="ctr"/>
            <a:r>
              <a:rPr lang="ru-RU" sz="6400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26654" y="1725250"/>
            <a:ext cx="10189597" cy="45902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30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Цель</a:t>
            </a:r>
            <a:r>
              <a:rPr lang="ru-RU" sz="3000" b="1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:</a:t>
            </a:r>
            <a:r>
              <a:rPr lang="ru-RU" sz="30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 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реализация метода снижения размерности 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данных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транзакций клиентов банка 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на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основе метода главных 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компонент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800" b="1" dirty="0" smtClean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Задачи</a:t>
            </a:r>
            <a:r>
              <a:rPr lang="ru-RU" sz="2800" b="1" dirty="0">
                <a:ea typeface="Source Sans Pro Black" panose="020B0604020202020204" charset="0"/>
              </a:rPr>
              <a:t>:</a:t>
            </a:r>
          </a:p>
          <a:p>
            <a:pPr marL="342900" lvl="0" indent="-342900" algn="just">
              <a:lnSpc>
                <a:spcPct val="16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предобработка и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стандартизация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данных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6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выбор оптимального количества главных компонент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6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оценка качества снижения размерности данных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анализ преимуществ метода PCA при использовании методов кластеризации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Source Sans Pro Black" panose="020B0604020202020204" charset="0"/>
              <a:ea typeface="Source Sans Pro Black" panose="020B0604020202020204" charset="0"/>
            </a:endParaRPr>
          </a:p>
        </p:txBody>
      </p:sp>
      <p:pic>
        <p:nvPicPr>
          <p:cNvPr id="5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521" y="124268"/>
            <a:ext cx="10971372" cy="1143265"/>
          </a:xfrm>
        </p:spPr>
        <p:txBody>
          <a:bodyPr>
            <a:noAutofit/>
          </a:bodyPr>
          <a:lstStyle/>
          <a:p>
            <a:pPr algn="ctr"/>
            <a:r>
              <a:rPr lang="ru-RU" sz="6400" dirty="0" smtClean="0">
                <a:cs typeface="Times New Roman" panose="02020603050405020304" pitchFamily="18" charset="0"/>
              </a:rPr>
              <a:t>Введение в метод </a:t>
            </a:r>
            <a:r>
              <a:rPr lang="en-US" sz="6400" dirty="0" smtClean="0">
                <a:cs typeface="Times New Roman" panose="02020603050405020304" pitchFamily="18" charset="0"/>
              </a:rPr>
              <a:t>PCA</a:t>
            </a:r>
            <a:endParaRPr lang="ru-RU" sz="6400" dirty="0"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62559" y="1391800"/>
            <a:ext cx="5832648" cy="484630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Алгоритм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позволяет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аппроксимировать n-размерное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облако точек до эллипсоида, которое также будет n-размерным, при этом оси эллипсоида будут соответствовать искомым будущим главным компонентам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Проекция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оси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должна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сохранить наибольшее число информации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Главные компоненты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нового подпространства могут быть интерпретированы как направления с максимальной дисперсией с учетом условия, что новые оси-признаки являются ортогональными друг к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другу.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Source Sans Pro Black" panose="020B0604020202020204" charset="0"/>
              <a:ea typeface="Source Sans Pro Black" panose="020B0604020202020204" charset="0"/>
            </a:endParaRPr>
          </a:p>
        </p:txBody>
      </p:sp>
      <p:pic>
        <p:nvPicPr>
          <p:cNvPr id="5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7" y="1989634"/>
            <a:ext cx="5889234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9167" y="4980848"/>
            <a:ext cx="386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Демонстрация работы метода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521" y="124268"/>
            <a:ext cx="10971372" cy="1143265"/>
          </a:xfrm>
        </p:spPr>
        <p:txBody>
          <a:bodyPr>
            <a:noAutofit/>
          </a:bodyPr>
          <a:lstStyle/>
          <a:p>
            <a:pPr algn="ctr"/>
            <a:r>
              <a:rPr lang="ru-RU" sz="6400" dirty="0" smtClean="0">
                <a:cs typeface="Times New Roman" panose="02020603050405020304" pitchFamily="18" charset="0"/>
              </a:rPr>
              <a:t>Алгоритм </a:t>
            </a:r>
            <a:r>
              <a:rPr lang="en-US" sz="6400" dirty="0" smtClean="0">
                <a:cs typeface="Times New Roman" panose="02020603050405020304" pitchFamily="18" charset="0"/>
              </a:rPr>
              <a:t>PCA</a:t>
            </a:r>
            <a:endParaRPr lang="ru-RU" sz="6400" dirty="0">
              <a:cs typeface="Times New Roman" panose="02020603050405020304" pitchFamily="18" charset="0"/>
            </a:endParaRPr>
          </a:p>
        </p:txBody>
      </p:sp>
      <p:pic>
        <p:nvPicPr>
          <p:cNvPr id="5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1">
            <a:extLst>
              <a:ext uri="{FF2B5EF4-FFF2-40B4-BE49-F238E27FC236}">
                <a16:creationId xmlns:a16="http://schemas.microsoft.com/office/drawing/2014/main" id="{B9B176A3-3018-49CD-8669-7B51D0560C46}"/>
              </a:ext>
            </a:extLst>
          </p:cNvPr>
          <p:cNvSpPr txBox="1">
            <a:spLocks/>
          </p:cNvSpPr>
          <p:nvPr/>
        </p:nvSpPr>
        <p:spPr>
          <a:xfrm>
            <a:off x="199168" y="1557586"/>
            <a:ext cx="5760640" cy="1440160"/>
          </a:xfrm>
          <a:prstGeom prst="rect">
            <a:avLst/>
          </a:prstGeom>
        </p:spPr>
        <p:txBody>
          <a:bodyPr vert="horz" lIns="121882" tIns="60941" rIns="121882" bIns="60941">
            <a:normAutofit/>
          </a:bodyPr>
          <a:lstStyle>
            <a:lvl1pPr marL="365650" indent="-3656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180" indent="-329084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27" indent="-329084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475" indent="-28033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123" indent="-28033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5771" indent="-28033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59537" indent="-243766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5186" indent="-243766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0834" indent="-243766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 2"/>
              <a:buNone/>
            </a:pPr>
            <a:endParaRPr lang="ru-RU" sz="3600" dirty="0">
              <a:latin typeface="Source Sans Pro Black" panose="020B0604020202020204" charset="0"/>
              <a:ea typeface="Source Sans Pro Black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7EEC4-46AF-4217-BEB9-12E9CA966A02}"/>
              </a:ext>
            </a:extLst>
          </p:cNvPr>
          <p:cNvSpPr txBox="1"/>
          <p:nvPr/>
        </p:nvSpPr>
        <p:spPr>
          <a:xfrm>
            <a:off x="609521" y="1701602"/>
            <a:ext cx="6125991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Стандартизация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набора n-мерных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Расчет ковариационной матрицы для объектов в наборе данных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Вычисление собственных значений и векторов для матрицы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собственных значений и соответствующих векторов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собственных значений и формирование матрицы собственных векторов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Преобразование исходной матрицы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625" y="1242056"/>
            <a:ext cx="1524213" cy="87642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676" y="2540989"/>
            <a:ext cx="4382112" cy="80973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281" y="3911443"/>
            <a:ext cx="1590897" cy="82879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9449" y="5224636"/>
            <a:ext cx="4066560" cy="9820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88258" y="2015989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Стандартизация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99885" y="3446419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Ковариация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3312" y="4759612"/>
            <a:ext cx="29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4. Собственные вектора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8714" y="6302346"/>
            <a:ext cx="248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Преобразование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521" y="124268"/>
            <a:ext cx="10971372" cy="1143265"/>
          </a:xfrm>
        </p:spPr>
        <p:txBody>
          <a:bodyPr>
            <a:noAutofit/>
          </a:bodyPr>
          <a:lstStyle/>
          <a:p>
            <a:pPr algn="ctr"/>
            <a:r>
              <a:rPr lang="ru-RU" sz="6400" dirty="0">
                <a:cs typeface="Times New Roman" panose="02020603050405020304" pitchFamily="18" charset="0"/>
              </a:rPr>
              <a:t>Метрики качества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4566" y="1557586"/>
            <a:ext cx="5760640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Индекс силуэтов – метрика, которая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вычисляется для каждого объекта в данных и показывает, насколько хорошо объект соответствует своему кластеру и насколько плохо он соответствует другим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кластерам.</a:t>
            </a: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Значение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индекса силуэтов лежит от -1 до 1, причем, чем ближе показатель к 1, тем лучше.</a:t>
            </a:r>
            <a:endParaRPr lang="ru-RU" sz="1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ндекс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Дэвиса-Болдина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– метрика, которая демонстрирует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, насколько хорошо кластеры отделены друг от друга и насколько объекты внутри самих кластеров находятся близко друг к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другу</a:t>
            </a: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индекса Дэвиса-Баудина всегда лежит в диапазоне от 0 до 1. При этом значение, близкое к 0, указывает на хорошее разбиение на кластеры, в котором кластеры хорошо отделены друг от друга и объекты внутри кластеров находятся близко друг к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другу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Source Sans Pro Black" panose="020B0604020202020204" charset="0"/>
              <a:ea typeface="Source Sans Pro Black" panose="020B0604020202020204" charset="0"/>
            </a:endParaRPr>
          </a:p>
        </p:txBody>
      </p:sp>
      <p:pic>
        <p:nvPicPr>
          <p:cNvPr id="5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689" y="4917390"/>
            <a:ext cx="3343742" cy="8002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390" y="1701602"/>
            <a:ext cx="2084340" cy="100811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286" y="3413446"/>
            <a:ext cx="4582164" cy="800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23404" y="2709714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Индекс силуэтов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118" y="4095114"/>
            <a:ext cx="326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Индекс Дэвиса-Болдина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3925" y="571760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8. Дисперсия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73771"/>
              </p:ext>
            </p:extLst>
          </p:nvPr>
        </p:nvGraphicFramePr>
        <p:xfrm>
          <a:off x="1406550" y="1963154"/>
          <a:ext cx="9793086" cy="369888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</a:t>
                      </a: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поля</a:t>
                      </a: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1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целочисленный</a:t>
                      </a: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Transction_ID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Уникальный идентификатор 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транзакции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целочисленный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Идентификатор клиента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строковый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CustomerDOB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рождения клиента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строковый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CustGender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клиента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строковый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CustLocation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Местоположение</a:t>
                      </a:r>
                      <a:r>
                        <a:rPr kumimoji="0"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клиента (город)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вещественный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CustAccountBalance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 на аккаунте клиента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строковый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TransactionDate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осуществления транзакции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строковый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TransactionTime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осуществления транзакции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вещественный</a:t>
                      </a: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TransactionAmount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Сумма</a:t>
                      </a:r>
                      <a:r>
                        <a:rPr kumimoji="0"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осуществленной транзакции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74" marB="6097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66614" y="94115"/>
            <a:ext cx="11072958" cy="1203571"/>
          </a:xfrm>
        </p:spPr>
        <p:txBody>
          <a:bodyPr>
            <a:normAutofit/>
          </a:bodyPr>
          <a:lstStyle/>
          <a:p>
            <a:pPr algn="ctr"/>
            <a:r>
              <a:rPr lang="ru-RU" sz="6400" dirty="0">
                <a:cs typeface="Times New Roman" panose="02020603050405020304" pitchFamily="18" charset="0"/>
              </a:rPr>
              <a:t>Описание</a:t>
            </a:r>
            <a:r>
              <a:rPr lang="ru-RU" dirty="0">
                <a:cs typeface="Times New Roman" panose="02020603050405020304" pitchFamily="18" charset="0"/>
              </a:rPr>
              <a:t>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39232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0" y="117427"/>
            <a:ext cx="10971372" cy="1030744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Анализ </a:t>
            </a:r>
            <a:r>
              <a:rPr lang="ru-RU" sz="4800" dirty="0"/>
              <a:t>признаков</a:t>
            </a:r>
          </a:p>
        </p:txBody>
      </p:sp>
      <p:pic>
        <p:nvPicPr>
          <p:cNvPr id="4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1.userapi.com/impg/Zi-WDaBRi1mm_KAdyTX_BTlzV3992Shv9g-SAg/qjfgyVHeD24.jpg?size=1122x854&amp;quality=96&amp;sign=049a97ecd778ad198e9ddf751c61b766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40" y="1129513"/>
            <a:ext cx="3647015" cy="27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68.userapi.com/impg/eiPyKVOrkwL7msLujFcB0hj4ePzAvMp1URQwfA/GTUUt9nN--E.jpg?size=1175x868&amp;quality=96&amp;sign=f2cb253a6fbdeb84af3f4bd7867eb53e&amp;type=alb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3988965"/>
            <a:ext cx="3191835" cy="235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9-62.userapi.com/impg/v9nr9i60uz-ODR84VWU3hiQjfhoyhVkQCHsqbw/_EYrnAFBrec.jpg?size=998x849&amp;quality=96&amp;sign=14a9b11544f60e2f100d99553503dbe1&amp;type=alb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3916484"/>
            <a:ext cx="2942094" cy="250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50" y="1383186"/>
            <a:ext cx="4332220" cy="25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879F5EC-4D20-4321-BA92-81CE5C64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77" y="-7452"/>
            <a:ext cx="10971372" cy="1030744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Анализ показателей </a:t>
            </a:r>
            <a:r>
              <a:rPr lang="en-US" sz="4800" dirty="0" smtClean="0"/>
              <a:t>PCA</a:t>
            </a:r>
            <a:endParaRPr lang="ru-RU" sz="4800" dirty="0"/>
          </a:p>
        </p:txBody>
      </p:sp>
      <p:pic>
        <p:nvPicPr>
          <p:cNvPr id="7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0" y="1464118"/>
            <a:ext cx="5333786" cy="254188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93" y="1074833"/>
            <a:ext cx="4146858" cy="2931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90" y="4149874"/>
            <a:ext cx="5333786" cy="25545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054" y="4306399"/>
            <a:ext cx="5209336" cy="22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606" y="180065"/>
            <a:ext cx="10971372" cy="1031671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Выбор количества компонент</a:t>
            </a:r>
            <a:endParaRPr lang="ru-RU" sz="4800" dirty="0"/>
          </a:p>
        </p:txBody>
      </p:sp>
      <p:pic>
        <p:nvPicPr>
          <p:cNvPr id="15" name="Picture 8" descr="https://upload.wikimedia.org/wikipedia/commons/9/93/MIRE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02" y="2421681"/>
            <a:ext cx="6863771" cy="28043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50" y="1638000"/>
            <a:ext cx="4554799" cy="43717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317" y="6009746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Биплот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первых 30 признаков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179" y="5226066"/>
            <a:ext cx="309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количества компонент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1110</TotalTime>
  <Words>517</Words>
  <Application>Microsoft Office PowerPoint</Application>
  <PresentationFormat>Произвольный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Constantia</vt:lpstr>
      <vt:lpstr>Source Sans Pro Black</vt:lpstr>
      <vt:lpstr>Source Sans Pro light</vt:lpstr>
      <vt:lpstr>Symbol</vt:lpstr>
      <vt:lpstr>Times New Roman</vt:lpstr>
      <vt:lpstr>Wingdings 2</vt:lpstr>
      <vt:lpstr>Поток</vt:lpstr>
      <vt:lpstr>Презентация PowerPoint</vt:lpstr>
      <vt:lpstr>Введение</vt:lpstr>
      <vt:lpstr>Введение в метод PCA</vt:lpstr>
      <vt:lpstr>Алгоритм PCA</vt:lpstr>
      <vt:lpstr>Метрики качества</vt:lpstr>
      <vt:lpstr>Описание признаков</vt:lpstr>
      <vt:lpstr>Анализ признаков</vt:lpstr>
      <vt:lpstr>Анализ показателей PCA</vt:lpstr>
      <vt:lpstr>Выбор количества компонент</vt:lpstr>
      <vt:lpstr>Улучшение кластеризации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</dc:title>
  <dc:creator>нарекян Гоша</dc:creator>
  <cp:lastModifiedBy>АНдрей Богданов</cp:lastModifiedBy>
  <cp:revision>102</cp:revision>
  <dcterms:created xsi:type="dcterms:W3CDTF">2020-11-22T16:04:22Z</dcterms:created>
  <dcterms:modified xsi:type="dcterms:W3CDTF">2024-06-01T13:36:46Z</dcterms:modified>
</cp:coreProperties>
</file>