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77" r:id="rId3"/>
    <p:sldId id="262" r:id="rId4"/>
    <p:sldId id="287" r:id="rId5"/>
    <p:sldId id="268" r:id="rId6"/>
    <p:sldId id="280" r:id="rId7"/>
    <p:sldId id="269" r:id="rId8"/>
    <p:sldId id="272" r:id="rId9"/>
    <p:sldId id="282" r:id="rId10"/>
    <p:sldId id="285" r:id="rId11"/>
    <p:sldId id="271" r:id="rId12"/>
    <p:sldId id="281" r:id="rId13"/>
    <p:sldId id="283" r:id="rId14"/>
    <p:sldId id="274" r:id="rId15"/>
    <p:sldId id="276" r:id="rId16"/>
    <p:sldId id="275" r:id="rId17"/>
    <p:sldId id="286" r:id="rId18"/>
    <p:sldId id="258"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5B5647"/>
    <a:srgbClr val="9A1D2B"/>
    <a:srgbClr val="BF2F37"/>
    <a:srgbClr val="AAA4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00" autoAdjust="0"/>
    <p:restoredTop sz="94660" autoAdjust="0"/>
  </p:normalViewPr>
  <p:slideViewPr>
    <p:cSldViewPr>
      <p:cViewPr varScale="1">
        <p:scale>
          <a:sx n="90" d="100"/>
          <a:sy n="90" d="100"/>
        </p:scale>
        <p:origin x="1719" y="4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174"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096275-2F7B-4AB4-963D-986BDA5952CE}"/>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12658F06-C69F-444F-995C-308AC0332D8F}"/>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B292AC4E-1386-4108-9F6A-E56B41671E4B}" type="datetimeFigureOut">
              <a:rPr lang="en-GB"/>
              <a:pPr>
                <a:defRPr/>
              </a:pPr>
              <a:t>14/11/2018</a:t>
            </a:fld>
            <a:endParaRPr lang="en-GB"/>
          </a:p>
        </p:txBody>
      </p:sp>
      <p:sp>
        <p:nvSpPr>
          <p:cNvPr id="4" name="Footer Placeholder 3">
            <a:extLst>
              <a:ext uri="{FF2B5EF4-FFF2-40B4-BE49-F238E27FC236}">
                <a16:creationId xmlns:a16="http://schemas.microsoft.com/office/drawing/2014/main" id="{21B95315-4B08-4C85-93D3-78FAB1574A8A}"/>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5" name="Slide Number Placeholder 4">
            <a:extLst>
              <a:ext uri="{FF2B5EF4-FFF2-40B4-BE49-F238E27FC236}">
                <a16:creationId xmlns:a16="http://schemas.microsoft.com/office/drawing/2014/main" id="{C8EC1725-6495-4AF5-B505-8A01D5DE1838}"/>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9F2AF49E-7023-4F70-AD44-8B6E718266DA}" type="slidenum">
              <a:rPr lang="en-GB" altLang="en-US"/>
              <a:pPr>
                <a:defRPr/>
              </a:pPr>
              <a:t>‹#›</a:t>
            </a:fld>
            <a:endParaRPr lang="en-GB" altLang="en-US"/>
          </a:p>
        </p:txBody>
      </p:sp>
    </p:spTree>
    <p:extLst>
      <p:ext uri="{BB962C8B-B14F-4D97-AF65-F5344CB8AC3E}">
        <p14:creationId xmlns:p14="http://schemas.microsoft.com/office/powerpoint/2010/main" val="34239123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F15B270-96C6-4EAA-9536-07930C3CAB2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GB"/>
          </a:p>
        </p:txBody>
      </p:sp>
      <p:sp>
        <p:nvSpPr>
          <p:cNvPr id="3" name="Date Placeholder 2">
            <a:extLst>
              <a:ext uri="{FF2B5EF4-FFF2-40B4-BE49-F238E27FC236}">
                <a16:creationId xmlns:a16="http://schemas.microsoft.com/office/drawing/2014/main" id="{E4006473-900B-4A41-8C72-9EE7E6CEF0B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962D73B-2827-403B-A1A3-AB46D31C3CF3}" type="datetimeFigureOut">
              <a:rPr lang="en-GB"/>
              <a:pPr>
                <a:defRPr/>
              </a:pPr>
              <a:t>13/11/2018</a:t>
            </a:fld>
            <a:endParaRPr lang="en-GB"/>
          </a:p>
        </p:txBody>
      </p:sp>
      <p:sp>
        <p:nvSpPr>
          <p:cNvPr id="4" name="Slide Image Placeholder 3">
            <a:extLst>
              <a:ext uri="{FF2B5EF4-FFF2-40B4-BE49-F238E27FC236}">
                <a16:creationId xmlns:a16="http://schemas.microsoft.com/office/drawing/2014/main" id="{580F05EE-0B0B-4E23-8E09-C34D6E2D061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a:extLst>
              <a:ext uri="{FF2B5EF4-FFF2-40B4-BE49-F238E27FC236}">
                <a16:creationId xmlns:a16="http://schemas.microsoft.com/office/drawing/2014/main" id="{3F0117E9-E833-4BB7-A8F9-27DF4C63650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a:extLst>
              <a:ext uri="{FF2B5EF4-FFF2-40B4-BE49-F238E27FC236}">
                <a16:creationId xmlns:a16="http://schemas.microsoft.com/office/drawing/2014/main" id="{D99703AF-11F9-45A9-99FF-6264946EEAD5}"/>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GB"/>
          </a:p>
        </p:txBody>
      </p:sp>
      <p:sp>
        <p:nvSpPr>
          <p:cNvPr id="7" name="Slide Number Placeholder 6">
            <a:extLst>
              <a:ext uri="{FF2B5EF4-FFF2-40B4-BE49-F238E27FC236}">
                <a16:creationId xmlns:a16="http://schemas.microsoft.com/office/drawing/2014/main" id="{052F8594-28D2-4A9A-A332-D4CD3960A512}"/>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EE4B4A49-ADB4-48E1-BB4B-E1EDA33AE2B6}" type="slidenum">
              <a:rPr lang="en-GB" altLang="en-US"/>
              <a:pPr>
                <a:defRPr/>
              </a:pPr>
              <a:t>‹#›</a:t>
            </a:fld>
            <a:endParaRPr lang="en-GB" altLang="en-US"/>
          </a:p>
        </p:txBody>
      </p:sp>
    </p:spTree>
    <p:extLst>
      <p:ext uri="{BB962C8B-B14F-4D97-AF65-F5344CB8AC3E}">
        <p14:creationId xmlns:p14="http://schemas.microsoft.com/office/powerpoint/2010/main" val="32408773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and subtitle">
    <p:spTree>
      <p:nvGrpSpPr>
        <p:cNvPr id="1" name=""/>
        <p:cNvGrpSpPr/>
        <p:nvPr/>
      </p:nvGrpSpPr>
      <p:grpSpPr>
        <a:xfrm>
          <a:off x="0" y="0"/>
          <a:ext cx="0" cy="0"/>
          <a:chOff x="0" y="0"/>
          <a:chExt cx="0" cy="0"/>
        </a:xfrm>
      </p:grpSpPr>
      <p:sp>
        <p:nvSpPr>
          <p:cNvPr id="2" name="Title 1"/>
          <p:cNvSpPr>
            <a:spLocks noGrp="1"/>
          </p:cNvSpPr>
          <p:nvPr>
            <p:ph type="ctrTitle"/>
          </p:nvPr>
        </p:nvSpPr>
        <p:spPr>
          <a:xfrm>
            <a:off x="251520" y="1844825"/>
            <a:ext cx="8640960" cy="1470025"/>
          </a:xfrm>
        </p:spPr>
        <p:txBody>
          <a:bodyPr anchor="b">
            <a:normAutofit/>
          </a:bodyPr>
          <a:lstStyle>
            <a:lvl1pPr algn="l">
              <a:defRPr sz="36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Subtitle 2"/>
          <p:cNvSpPr>
            <a:spLocks noGrp="1"/>
          </p:cNvSpPr>
          <p:nvPr>
            <p:ph type="subTitle" idx="1"/>
          </p:nvPr>
        </p:nvSpPr>
        <p:spPr>
          <a:xfrm>
            <a:off x="251520" y="3356992"/>
            <a:ext cx="8640960" cy="175260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Slide Number Placeholder 5">
            <a:extLst>
              <a:ext uri="{FF2B5EF4-FFF2-40B4-BE49-F238E27FC236}">
                <a16:creationId xmlns:a16="http://schemas.microsoft.com/office/drawing/2014/main" id="{1FDF0E7F-ABE1-4D99-AF5D-44AE31191CA1}"/>
              </a:ext>
            </a:extLst>
          </p:cNvPr>
          <p:cNvSpPr>
            <a:spLocks noGrp="1"/>
          </p:cNvSpPr>
          <p:nvPr>
            <p:ph type="sldNum" sz="quarter" idx="10"/>
          </p:nvPr>
        </p:nvSpPr>
        <p:spPr/>
        <p:txBody>
          <a:bodyPr/>
          <a:lstStyle>
            <a:lvl1pPr>
              <a:defRPr/>
            </a:lvl1pPr>
          </a:lstStyle>
          <a:p>
            <a:pPr>
              <a:defRPr/>
            </a:pPr>
            <a:fld id="{FF31F9E0-367C-437A-9E04-B001CCC9EF90}" type="slidenum">
              <a:rPr lang="en-GB" altLang="en-US"/>
              <a:pPr>
                <a:defRPr/>
              </a:pPr>
              <a:t>‹#›</a:t>
            </a:fld>
            <a:endParaRPr lang="en-GB" altLang="en-US"/>
          </a:p>
        </p:txBody>
      </p:sp>
    </p:spTree>
    <p:extLst>
      <p:ext uri="{BB962C8B-B14F-4D97-AF65-F5344CB8AC3E}">
        <p14:creationId xmlns:p14="http://schemas.microsoft.com/office/powerpoint/2010/main" val="268759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a:extLst>
              <a:ext uri="{FF2B5EF4-FFF2-40B4-BE49-F238E27FC236}">
                <a16:creationId xmlns:a16="http://schemas.microsoft.com/office/drawing/2014/main" id="{7E117B3C-773A-46EC-825E-279124434EF0}"/>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5895975"/>
            <a:ext cx="120173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51520" y="1196752"/>
            <a:ext cx="8640960" cy="1143000"/>
          </a:xfrm>
        </p:spPr>
        <p:txBody>
          <a:bodyPr anchor="b">
            <a:normAutofit/>
          </a:bodyPr>
          <a:lstStyle>
            <a:lvl1pPr algn="l">
              <a:defRPr sz="3200">
                <a:solidFill>
                  <a:srgbClr val="9A1D2B"/>
                </a:solidFill>
                <a:latin typeface="Arial" pitchFamily="34" charset="0"/>
                <a:cs typeface="Arial" pitchFamily="34" charset="0"/>
              </a:defRPr>
            </a:lvl1pPr>
          </a:lstStyle>
          <a:p>
            <a:r>
              <a:rPr lang="en-US" dirty="0"/>
              <a:t>Click to edit Master title style</a:t>
            </a:r>
            <a:endParaRPr lang="en-GB" dirty="0"/>
          </a:p>
        </p:txBody>
      </p:sp>
      <p:sp>
        <p:nvSpPr>
          <p:cNvPr id="3" name="Content Placeholder 2"/>
          <p:cNvSpPr>
            <a:spLocks noGrp="1"/>
          </p:cNvSpPr>
          <p:nvPr>
            <p:ph idx="1"/>
          </p:nvPr>
        </p:nvSpPr>
        <p:spPr>
          <a:xfrm>
            <a:off x="251520" y="2420889"/>
            <a:ext cx="8640960" cy="3705275"/>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BF518C2D-4D53-4AC1-863A-E019D2590557}"/>
              </a:ext>
            </a:extLst>
          </p:cNvPr>
          <p:cNvSpPr>
            <a:spLocks noGrp="1"/>
          </p:cNvSpPr>
          <p:nvPr>
            <p:ph type="sldNum" sz="quarter" idx="10"/>
          </p:nvPr>
        </p:nvSpPr>
        <p:spPr/>
        <p:txBody>
          <a:bodyPr/>
          <a:lstStyle>
            <a:lvl1pPr>
              <a:defRPr/>
            </a:lvl1pPr>
          </a:lstStyle>
          <a:p>
            <a:pPr>
              <a:defRPr/>
            </a:pPr>
            <a:fld id="{8EF3C0D3-CCAF-4436-AF32-90F2117A2F83}" type="slidenum">
              <a:rPr lang="en-GB" altLang="en-US"/>
              <a:pPr>
                <a:defRPr/>
              </a:pPr>
              <a:t>‹#›</a:t>
            </a:fld>
            <a:endParaRPr lang="en-GB" altLang="en-US" dirty="0"/>
          </a:p>
        </p:txBody>
      </p:sp>
    </p:spTree>
    <p:extLst>
      <p:ext uri="{BB962C8B-B14F-4D97-AF65-F5344CB8AC3E}">
        <p14:creationId xmlns:p14="http://schemas.microsoft.com/office/powerpoint/2010/main" val="3775327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196752"/>
            <a:ext cx="8640960" cy="4929411"/>
          </a:xfrm>
        </p:spPr>
        <p:txBody>
          <a:bodyPr/>
          <a:lstStyle>
            <a:lvl5pPr>
              <a:buFont typeface="Arial"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Slide Number Placeholder 5">
            <a:extLst>
              <a:ext uri="{FF2B5EF4-FFF2-40B4-BE49-F238E27FC236}">
                <a16:creationId xmlns:a16="http://schemas.microsoft.com/office/drawing/2014/main" id="{C2947605-26E2-4F98-86A5-BE5369427DCA}"/>
              </a:ext>
            </a:extLst>
          </p:cNvPr>
          <p:cNvSpPr>
            <a:spLocks noGrp="1"/>
          </p:cNvSpPr>
          <p:nvPr>
            <p:ph type="sldNum" sz="quarter" idx="10"/>
          </p:nvPr>
        </p:nvSpPr>
        <p:spPr/>
        <p:txBody>
          <a:bodyPr/>
          <a:lstStyle>
            <a:lvl1pPr>
              <a:defRPr/>
            </a:lvl1pPr>
          </a:lstStyle>
          <a:p>
            <a:pPr>
              <a:defRPr/>
            </a:pPr>
            <a:fld id="{BFE8DB6B-BDCF-471D-B1E3-0D0AE69366C6}" type="slidenum">
              <a:rPr lang="en-GB" altLang="en-US"/>
              <a:pPr>
                <a:defRPr/>
              </a:pPr>
              <a:t>‹#›</a:t>
            </a:fld>
            <a:endParaRPr lang="en-GB" altLang="en-US"/>
          </a:p>
        </p:txBody>
      </p:sp>
    </p:spTree>
    <p:extLst>
      <p:ext uri="{BB962C8B-B14F-4D97-AF65-F5344CB8AC3E}">
        <p14:creationId xmlns:p14="http://schemas.microsoft.com/office/powerpoint/2010/main" val="1016244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p:cNvSpPr>
            <a:spLocks noGrp="1"/>
          </p:cNvSpPr>
          <p:nvPr>
            <p:ph sz="half" idx="2"/>
          </p:nvPr>
        </p:nvSpPr>
        <p:spPr>
          <a:xfrm>
            <a:off x="4648200" y="1412777"/>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Slide Number Placeholder 5">
            <a:extLst>
              <a:ext uri="{FF2B5EF4-FFF2-40B4-BE49-F238E27FC236}">
                <a16:creationId xmlns:a16="http://schemas.microsoft.com/office/drawing/2014/main" id="{61E51BD6-7350-4E24-9B9B-F2C8174EDB4B}"/>
              </a:ext>
            </a:extLst>
          </p:cNvPr>
          <p:cNvSpPr>
            <a:spLocks noGrp="1"/>
          </p:cNvSpPr>
          <p:nvPr>
            <p:ph type="sldNum" sz="quarter" idx="10"/>
          </p:nvPr>
        </p:nvSpPr>
        <p:spPr/>
        <p:txBody>
          <a:bodyPr/>
          <a:lstStyle>
            <a:lvl1pPr>
              <a:defRPr/>
            </a:lvl1pPr>
          </a:lstStyle>
          <a:p>
            <a:pPr>
              <a:defRPr/>
            </a:pPr>
            <a:fld id="{4021C2CB-7CB1-4EAA-8AB9-A61D4C9BD727}" type="slidenum">
              <a:rPr lang="en-GB" altLang="en-US"/>
              <a:pPr>
                <a:defRPr/>
              </a:pPr>
              <a:t>‹#›</a:t>
            </a:fld>
            <a:endParaRPr lang="en-GB" altLang="en-US"/>
          </a:p>
        </p:txBody>
      </p:sp>
    </p:spTree>
    <p:extLst>
      <p:ext uri="{BB962C8B-B14F-4D97-AF65-F5344CB8AC3E}">
        <p14:creationId xmlns:p14="http://schemas.microsoft.com/office/powerpoint/2010/main" val="1310125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792288" y="1268760"/>
            <a:ext cx="5486400" cy="4176464"/>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445225"/>
            <a:ext cx="5486400" cy="6549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A9A5DE00-6177-4804-9AC5-B526F180ED6F}"/>
              </a:ext>
            </a:extLst>
          </p:cNvPr>
          <p:cNvSpPr>
            <a:spLocks noGrp="1"/>
          </p:cNvSpPr>
          <p:nvPr>
            <p:ph type="sldNum" sz="quarter" idx="10"/>
          </p:nvPr>
        </p:nvSpPr>
        <p:spPr/>
        <p:txBody>
          <a:bodyPr/>
          <a:lstStyle>
            <a:lvl1pPr>
              <a:defRPr/>
            </a:lvl1pPr>
          </a:lstStyle>
          <a:p>
            <a:pPr>
              <a:defRPr/>
            </a:pPr>
            <a:fld id="{43E6F6F5-91E0-45AE-BE52-8D73AE0B7FA7}" type="slidenum">
              <a:rPr lang="en-GB" altLang="en-US"/>
              <a:pPr>
                <a:defRPr/>
              </a:pPr>
              <a:t>‹#›</a:t>
            </a:fld>
            <a:endParaRPr lang="en-GB" altLang="en-US"/>
          </a:p>
        </p:txBody>
      </p:sp>
    </p:spTree>
    <p:extLst>
      <p:ext uri="{BB962C8B-B14F-4D97-AF65-F5344CB8AC3E}">
        <p14:creationId xmlns:p14="http://schemas.microsoft.com/office/powerpoint/2010/main" val="2906905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408A5F7-C104-4FAA-83DA-2EF2CFE28607}"/>
              </a:ext>
            </a:extLst>
          </p:cNvPr>
          <p:cNvSpPr>
            <a:spLocks noGrp="1"/>
          </p:cNvSpPr>
          <p:nvPr>
            <p:ph type="sldNum" sz="quarter" idx="10"/>
          </p:nvPr>
        </p:nvSpPr>
        <p:spPr/>
        <p:txBody>
          <a:bodyPr/>
          <a:lstStyle>
            <a:lvl1pPr>
              <a:defRPr/>
            </a:lvl1pPr>
          </a:lstStyle>
          <a:p>
            <a:pPr>
              <a:defRPr/>
            </a:pPr>
            <a:fld id="{D6DC9738-B6B7-4765-8C6A-8A41FDCD49E0}" type="slidenum">
              <a:rPr lang="en-GB" altLang="en-US"/>
              <a:pPr>
                <a:defRPr/>
              </a:pPr>
              <a:t>‹#›</a:t>
            </a:fld>
            <a:endParaRPr lang="en-GB" altLang="en-US"/>
          </a:p>
        </p:txBody>
      </p:sp>
    </p:spTree>
    <p:extLst>
      <p:ext uri="{BB962C8B-B14F-4D97-AF65-F5344CB8AC3E}">
        <p14:creationId xmlns:p14="http://schemas.microsoft.com/office/powerpoint/2010/main" val="1316106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B1E9EC6-2EE9-40AC-B43E-E9DFADE192CA}"/>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GB" altLang="en-US"/>
          </a:p>
        </p:txBody>
      </p:sp>
      <p:sp>
        <p:nvSpPr>
          <p:cNvPr id="1027" name="Text Placeholder 2">
            <a:extLst>
              <a:ext uri="{FF2B5EF4-FFF2-40B4-BE49-F238E27FC236}">
                <a16:creationId xmlns:a16="http://schemas.microsoft.com/office/drawing/2014/main" id="{2015D0AC-8F22-4609-A85B-7847944E2327}"/>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pic>
        <p:nvPicPr>
          <p:cNvPr id="1028" name="Picture 7" descr="logo-ltr.tif">
            <a:extLst>
              <a:ext uri="{FF2B5EF4-FFF2-40B4-BE49-F238E27FC236}">
                <a16:creationId xmlns:a16="http://schemas.microsoft.com/office/drawing/2014/main" id="{470C3EEF-844E-4368-9AAB-9C40979FEBF1}"/>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a:stretch>
            <a:fillRect/>
          </a:stretch>
        </p:blipFill>
        <p:spPr bwMode="auto">
          <a:xfrm>
            <a:off x="250825" y="285750"/>
            <a:ext cx="1944688"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Straight Connector 8">
            <a:extLst>
              <a:ext uri="{FF2B5EF4-FFF2-40B4-BE49-F238E27FC236}">
                <a16:creationId xmlns:a16="http://schemas.microsoft.com/office/drawing/2014/main" id="{64BA42ED-B13F-47FB-8A32-4771576CCC08}"/>
              </a:ext>
            </a:extLst>
          </p:cNvPr>
          <p:cNvCxnSpPr/>
          <p:nvPr userDrawn="1"/>
        </p:nvCxnSpPr>
        <p:spPr>
          <a:xfrm>
            <a:off x="250825" y="1079500"/>
            <a:ext cx="8642350" cy="0"/>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8" name="Slide Number Placeholder 5">
            <a:extLst>
              <a:ext uri="{FF2B5EF4-FFF2-40B4-BE49-F238E27FC236}">
                <a16:creationId xmlns:a16="http://schemas.microsoft.com/office/drawing/2014/main" id="{64CF411A-E791-41C4-9F57-D098A6DBE539}"/>
              </a:ext>
            </a:extLst>
          </p:cNvPr>
          <p:cNvSpPr>
            <a:spLocks noGrp="1"/>
          </p:cNvSpPr>
          <p:nvPr>
            <p:ph type="sldNum" sz="quarter" idx="4"/>
          </p:nvPr>
        </p:nvSpPr>
        <p:spPr>
          <a:xfrm>
            <a:off x="4211638" y="6251575"/>
            <a:ext cx="720725"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defRPr>
            </a:lvl1pPr>
          </a:lstStyle>
          <a:p>
            <a:pPr>
              <a:defRPr/>
            </a:pPr>
            <a:fld id="{1D848CA8-15B8-4B30-8C41-CB06AED49F19}" type="slidenum">
              <a:rPr lang="en-GB" altLang="en-US"/>
              <a:pPr>
                <a:defRPr/>
              </a:pPr>
              <a:t>‹#›</a:t>
            </a:fld>
            <a:endParaRPr lang="en-GB" altLang="en-US"/>
          </a:p>
        </p:txBody>
      </p:sp>
      <p:pic>
        <p:nvPicPr>
          <p:cNvPr id="1031" name="Picture 10">
            <a:extLst>
              <a:ext uri="{FF2B5EF4-FFF2-40B4-BE49-F238E27FC236}">
                <a16:creationId xmlns:a16="http://schemas.microsoft.com/office/drawing/2014/main" id="{62D99B8A-3427-497F-9CCA-280B25C7AC42}"/>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a:stretch>
            <a:fillRect/>
          </a:stretch>
        </p:blipFill>
        <p:spPr bwMode="auto">
          <a:xfrm>
            <a:off x="57150" y="5895975"/>
            <a:ext cx="1201738"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2">
            <a:extLst>
              <a:ext uri="{FF2B5EF4-FFF2-40B4-BE49-F238E27FC236}">
                <a16:creationId xmlns:a16="http://schemas.microsoft.com/office/drawing/2014/main" id="{8B4C70A3-3F07-4216-87ED-82B5C7FC98C7}"/>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6588125" y="188913"/>
            <a:ext cx="23399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70" r:id="rId1"/>
    <p:sldLayoutId id="2147483675" r:id="rId2"/>
    <p:sldLayoutId id="2147483671" r:id="rId3"/>
    <p:sldLayoutId id="2147483672" r:id="rId4"/>
    <p:sldLayoutId id="2147483673" r:id="rId5"/>
    <p:sldLayoutId id="2147483674" r:id="rId6"/>
  </p:sldLayoutIdLst>
  <p:hf hdr="0"/>
  <p:txStyles>
    <p:titleStyle>
      <a:lvl1pPr algn="l" rtl="0" eaLnBrk="0" fontAlgn="base" hangingPunct="0">
        <a:spcBef>
          <a:spcPct val="0"/>
        </a:spcBef>
        <a:spcAft>
          <a:spcPct val="0"/>
        </a:spcAft>
        <a:defRPr sz="32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3200">
          <a:solidFill>
            <a:srgbClr val="9A1D2B"/>
          </a:solidFill>
          <a:latin typeface="Arial" charset="0"/>
          <a:cs typeface="Arial" charset="0"/>
        </a:defRPr>
      </a:lvl2pPr>
      <a:lvl3pPr algn="l" rtl="0" eaLnBrk="0" fontAlgn="base" hangingPunct="0">
        <a:spcBef>
          <a:spcPct val="0"/>
        </a:spcBef>
        <a:spcAft>
          <a:spcPct val="0"/>
        </a:spcAft>
        <a:defRPr sz="3200">
          <a:solidFill>
            <a:srgbClr val="9A1D2B"/>
          </a:solidFill>
          <a:latin typeface="Arial" charset="0"/>
          <a:cs typeface="Arial" charset="0"/>
        </a:defRPr>
      </a:lvl3pPr>
      <a:lvl4pPr algn="l" rtl="0" eaLnBrk="0" fontAlgn="base" hangingPunct="0">
        <a:spcBef>
          <a:spcPct val="0"/>
        </a:spcBef>
        <a:spcAft>
          <a:spcPct val="0"/>
        </a:spcAft>
        <a:defRPr sz="3200">
          <a:solidFill>
            <a:srgbClr val="9A1D2B"/>
          </a:solidFill>
          <a:latin typeface="Arial" charset="0"/>
          <a:cs typeface="Arial" charset="0"/>
        </a:defRPr>
      </a:lvl4pPr>
      <a:lvl5pPr algn="l" rtl="0" eaLnBrk="0" fontAlgn="base" hangingPunct="0">
        <a:spcBef>
          <a:spcPct val="0"/>
        </a:spcBef>
        <a:spcAft>
          <a:spcPct val="0"/>
        </a:spcAft>
        <a:defRPr sz="3200">
          <a:solidFill>
            <a:srgbClr val="9A1D2B"/>
          </a:solidFill>
          <a:latin typeface="Arial" charset="0"/>
          <a:cs typeface="Arial" charset="0"/>
        </a:defRPr>
      </a:lvl5pPr>
      <a:lvl6pPr marL="457200" algn="l" rtl="0" fontAlgn="base">
        <a:spcBef>
          <a:spcPct val="0"/>
        </a:spcBef>
        <a:spcAft>
          <a:spcPct val="0"/>
        </a:spcAft>
        <a:defRPr sz="3200">
          <a:solidFill>
            <a:srgbClr val="9A1D2B"/>
          </a:solidFill>
          <a:latin typeface="Arial" charset="0"/>
          <a:cs typeface="Arial" charset="0"/>
        </a:defRPr>
      </a:lvl6pPr>
      <a:lvl7pPr marL="914400" algn="l" rtl="0" fontAlgn="base">
        <a:spcBef>
          <a:spcPct val="0"/>
        </a:spcBef>
        <a:spcAft>
          <a:spcPct val="0"/>
        </a:spcAft>
        <a:defRPr sz="3200">
          <a:solidFill>
            <a:srgbClr val="9A1D2B"/>
          </a:solidFill>
          <a:latin typeface="Arial" charset="0"/>
          <a:cs typeface="Arial" charset="0"/>
        </a:defRPr>
      </a:lvl7pPr>
      <a:lvl8pPr marL="1371600" algn="l" rtl="0" fontAlgn="base">
        <a:spcBef>
          <a:spcPct val="0"/>
        </a:spcBef>
        <a:spcAft>
          <a:spcPct val="0"/>
        </a:spcAft>
        <a:defRPr sz="3200">
          <a:solidFill>
            <a:srgbClr val="9A1D2B"/>
          </a:solidFill>
          <a:latin typeface="Arial" charset="0"/>
          <a:cs typeface="Arial" charset="0"/>
        </a:defRPr>
      </a:lvl8pPr>
      <a:lvl9pPr marL="1828800" algn="l" rtl="0" fontAlgn="base">
        <a:spcBef>
          <a:spcPct val="0"/>
        </a:spcBef>
        <a:spcAft>
          <a:spcPct val="0"/>
        </a:spcAft>
        <a:defRPr sz="3200">
          <a:solidFill>
            <a:srgbClr val="9A1D2B"/>
          </a:solidFill>
          <a:latin typeface="Arial" charset="0"/>
          <a:cs typeface="Arial"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rgbClr val="BF2F37"/>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Bogdasayen/DOACs-AF-Economic-model" TargetMode="External"/><Relationship Id="rId2" Type="http://schemas.openxmlformats.org/officeDocument/2006/relationships/hyperlink" Target="https://github.com/Bogdasayen/Depression-toy-decision-tree-in-R" TargetMode="Externa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Bogdasayen/Depression-toy-decision-tree-in-R" TargetMode="Externa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8AD9D6B5-1F1D-4F29-8429-B47C24ED22CF}"/>
              </a:ext>
            </a:extLst>
          </p:cNvPr>
          <p:cNvSpPr>
            <a:spLocks noGrp="1"/>
          </p:cNvSpPr>
          <p:nvPr>
            <p:ph type="ctrTitle"/>
          </p:nvPr>
        </p:nvSpPr>
        <p:spPr>
          <a:xfrm>
            <a:off x="250825" y="1316832"/>
            <a:ext cx="8642350" cy="1470025"/>
          </a:xfrm>
        </p:spPr>
        <p:txBody>
          <a:bodyPr>
            <a:normAutofit/>
          </a:bodyPr>
          <a:lstStyle/>
          <a:p>
            <a:pPr algn="ctr"/>
            <a:r>
              <a:rPr lang="en-GB" dirty="0"/>
              <a:t>A dip into R for decision modelling</a:t>
            </a:r>
            <a:endParaRPr lang="en-GB" altLang="en-US" dirty="0"/>
          </a:p>
        </p:txBody>
      </p:sp>
      <p:sp>
        <p:nvSpPr>
          <p:cNvPr id="5123" name="Subtitle 2">
            <a:extLst>
              <a:ext uri="{FF2B5EF4-FFF2-40B4-BE49-F238E27FC236}">
                <a16:creationId xmlns:a16="http://schemas.microsoft.com/office/drawing/2014/main" id="{B7560366-CEDC-4D45-BB22-51BE4633E1CA}"/>
              </a:ext>
            </a:extLst>
          </p:cNvPr>
          <p:cNvSpPr>
            <a:spLocks noGrp="1"/>
          </p:cNvSpPr>
          <p:nvPr>
            <p:ph type="subTitle" idx="1"/>
          </p:nvPr>
        </p:nvSpPr>
        <p:spPr>
          <a:xfrm>
            <a:off x="35496" y="3356992"/>
            <a:ext cx="8857679" cy="2353446"/>
          </a:xfrm>
        </p:spPr>
        <p:txBody>
          <a:bodyPr/>
          <a:lstStyle/>
          <a:p>
            <a:pPr algn="ctr"/>
            <a:r>
              <a:rPr lang="en-GB" sz="2400" dirty="0"/>
              <a:t>Howard Thom </a:t>
            </a:r>
            <a:r>
              <a:rPr lang="en-GB" sz="2400" baseline="30000" dirty="0" err="1"/>
              <a:t>a,b</a:t>
            </a:r>
            <a:endParaRPr lang="en-GB" sz="2400" dirty="0"/>
          </a:p>
          <a:p>
            <a:pPr algn="ctr"/>
            <a:r>
              <a:rPr lang="en-GB" sz="1500" baseline="30000" dirty="0"/>
              <a:t>a</a:t>
            </a:r>
            <a:r>
              <a:rPr lang="en-GB" sz="1500" dirty="0"/>
              <a:t> Surgical Innovation theme of the National Institute for Health Research (NIHR) Bristol Biomedical Research Centre (BRC), Bristol Medical School, University of Bristol, Bristol, UK</a:t>
            </a:r>
          </a:p>
          <a:p>
            <a:pPr algn="ctr"/>
            <a:r>
              <a:rPr lang="en-GB" sz="1500" baseline="30000" dirty="0"/>
              <a:t>b</a:t>
            </a:r>
            <a:r>
              <a:rPr lang="en-GB" sz="1500" dirty="0"/>
              <a:t> MRC </a:t>
            </a:r>
            <a:r>
              <a:rPr lang="en-GB" sz="1500" dirty="0" err="1"/>
              <a:t>ConDuCT</a:t>
            </a:r>
            <a:r>
              <a:rPr lang="en-GB" sz="1500" dirty="0"/>
              <a:t>-II Hub for Trials Methodology Research (Collaboration and Innovation for Difficult or Complex Randomised Controlled Trials in Invasive Procedures), Bristol Medical School, University of Bristol, Bristol, UK</a:t>
            </a:r>
          </a:p>
          <a:p>
            <a:endParaRPr lang="en-GB" sz="1800" dirty="0"/>
          </a:p>
          <a:p>
            <a:endParaRPr lang="en-GB" altLang="en-US" sz="1800" dirty="0"/>
          </a:p>
        </p:txBody>
      </p:sp>
      <p:sp>
        <p:nvSpPr>
          <p:cNvPr id="5124" name="Slide Number Placeholder 3">
            <a:extLst>
              <a:ext uri="{FF2B5EF4-FFF2-40B4-BE49-F238E27FC236}">
                <a16:creationId xmlns:a16="http://schemas.microsoft.com/office/drawing/2014/main" id="{E132F884-D80C-49FB-BA26-5EC6BC79B2B5}"/>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rgbClr val="BF2F37"/>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574ADE1D-41A0-49D3-9E1E-66B15383C0AE}" type="slidenum">
              <a:rPr lang="en-GB" altLang="en-US" sz="1200" smtClean="0">
                <a:solidFill>
                  <a:srgbClr val="898989"/>
                </a:solidFill>
                <a:latin typeface="Arial" panose="020B0604020202020204" pitchFamily="34" charset="0"/>
              </a:rPr>
              <a:pPr>
                <a:spcBef>
                  <a:spcPct val="0"/>
                </a:spcBef>
                <a:buFontTx/>
                <a:buNone/>
              </a:pPr>
              <a:t>1</a:t>
            </a:fld>
            <a:endParaRPr lang="en-GB" altLang="en-US" sz="1200">
              <a:solidFill>
                <a:srgbClr val="898989"/>
              </a:solidFill>
              <a:latin typeface="Arial" panose="020B0604020202020204" pitchFamily="34" charset="0"/>
            </a:endParaRPr>
          </a:p>
        </p:txBody>
      </p:sp>
      <p:pic>
        <p:nvPicPr>
          <p:cNvPr id="3" name="Picture 2">
            <a:extLst>
              <a:ext uri="{FF2B5EF4-FFF2-40B4-BE49-F238E27FC236}">
                <a16:creationId xmlns:a16="http://schemas.microsoft.com/office/drawing/2014/main" id="{C7B358B9-A9C2-442C-B31F-325554749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38EE-3B41-45F9-9038-032A54D0DF48}"/>
              </a:ext>
            </a:extLst>
          </p:cNvPr>
          <p:cNvSpPr>
            <a:spLocks noGrp="1"/>
          </p:cNvSpPr>
          <p:nvPr>
            <p:ph type="title"/>
          </p:nvPr>
        </p:nvSpPr>
        <p:spPr>
          <a:xfrm>
            <a:off x="251520" y="1196752"/>
            <a:ext cx="8640960" cy="648072"/>
          </a:xfrm>
        </p:spPr>
        <p:txBody>
          <a:bodyPr/>
          <a:lstStyle/>
          <a:p>
            <a:r>
              <a:rPr lang="en-GB" dirty="0"/>
              <a:t>Instead MCMC via R2OpenBUGS</a:t>
            </a:r>
            <a:endParaRPr lang="en-US" dirty="0"/>
          </a:p>
        </p:txBody>
      </p:sp>
      <p:sp>
        <p:nvSpPr>
          <p:cNvPr id="3" name="Content Placeholder 2">
            <a:extLst>
              <a:ext uri="{FF2B5EF4-FFF2-40B4-BE49-F238E27FC236}">
                <a16:creationId xmlns:a16="http://schemas.microsoft.com/office/drawing/2014/main" id="{B9AE10C7-2D60-426E-9DF0-BBDE50DE1FCF}"/>
              </a:ext>
            </a:extLst>
          </p:cNvPr>
          <p:cNvSpPr>
            <a:spLocks noGrp="1"/>
          </p:cNvSpPr>
          <p:nvPr>
            <p:ph idx="1"/>
          </p:nvPr>
        </p:nvSpPr>
        <p:spPr>
          <a:xfrm>
            <a:off x="251520" y="2043845"/>
            <a:ext cx="8640960" cy="3705275"/>
          </a:xfrm>
        </p:spPr>
        <p:txBody>
          <a:bodyPr/>
          <a:lstStyle/>
          <a:p>
            <a:pPr marL="0" indent="0">
              <a:buNone/>
            </a:pPr>
            <a:endParaRPr lang="en-US" sz="2200" i="1" dirty="0"/>
          </a:p>
          <a:p>
            <a:r>
              <a:rPr lang="en-US" sz="2200" dirty="0"/>
              <a:t>Or load precalculated log odds ratios for recovery (similarly for relapse)</a:t>
            </a:r>
          </a:p>
          <a:p>
            <a:pPr marL="0" indent="0">
              <a:buNone/>
            </a:pPr>
            <a:r>
              <a:rPr lang="en-US" sz="2200" i="1" dirty="0" err="1"/>
              <a:t>mcmc.recovery</a:t>
            </a:r>
            <a:r>
              <a:rPr lang="en-US" sz="2200" i="1" dirty="0"/>
              <a:t>&lt;-read.csv(file=“lor.recovery.bugs.csv”)</a:t>
            </a:r>
          </a:p>
          <a:p>
            <a:r>
              <a:rPr lang="en-GB" sz="2200" dirty="0"/>
              <a:t>C</a:t>
            </a:r>
            <a:r>
              <a:rPr lang="en-US" sz="2200" dirty="0"/>
              <a:t>an use just the first </a:t>
            </a:r>
            <a:r>
              <a:rPr lang="en-US" sz="2200" dirty="0" err="1"/>
              <a:t>n.samples</a:t>
            </a:r>
            <a:r>
              <a:rPr lang="en-US" sz="2200" dirty="0"/>
              <a:t> of the matrix</a:t>
            </a:r>
          </a:p>
          <a:p>
            <a:pPr marL="0" indent="0">
              <a:buNone/>
            </a:pPr>
            <a:r>
              <a:rPr lang="en-US" sz="2200" i="1" dirty="0" err="1"/>
              <a:t>lor.rec</a:t>
            </a:r>
            <a:r>
              <a:rPr lang="en-US" sz="2200" i="1" dirty="0"/>
              <a:t>&lt;-</a:t>
            </a:r>
            <a:r>
              <a:rPr lang="en-US" sz="2200" i="1" dirty="0" err="1"/>
              <a:t>mcmc.recovery</a:t>
            </a:r>
            <a:r>
              <a:rPr lang="en-US" sz="2200" i="1" dirty="0"/>
              <a:t>[1:n.samples,]</a:t>
            </a:r>
          </a:p>
        </p:txBody>
      </p:sp>
      <p:sp>
        <p:nvSpPr>
          <p:cNvPr id="4" name="Slide Number Placeholder 3">
            <a:extLst>
              <a:ext uri="{FF2B5EF4-FFF2-40B4-BE49-F238E27FC236}">
                <a16:creationId xmlns:a16="http://schemas.microsoft.com/office/drawing/2014/main" id="{73E55998-618F-4299-A3A0-A1EFC4FABF5F}"/>
              </a:ext>
            </a:extLst>
          </p:cNvPr>
          <p:cNvSpPr>
            <a:spLocks noGrp="1"/>
          </p:cNvSpPr>
          <p:nvPr>
            <p:ph type="sldNum" sz="quarter" idx="10"/>
          </p:nvPr>
        </p:nvSpPr>
        <p:spPr/>
        <p:txBody>
          <a:bodyPr/>
          <a:lstStyle/>
          <a:p>
            <a:pPr>
              <a:defRPr/>
            </a:pPr>
            <a:fld id="{8EF3C0D3-CCAF-4436-AF32-90F2117A2F83}" type="slidenum">
              <a:rPr lang="en-GB" altLang="en-US" smtClean="0"/>
              <a:pPr>
                <a:defRPr/>
              </a:pPr>
              <a:t>10</a:t>
            </a:fld>
            <a:endParaRPr lang="en-GB" altLang="en-US" dirty="0"/>
          </a:p>
        </p:txBody>
      </p:sp>
      <p:pic>
        <p:nvPicPr>
          <p:cNvPr id="5" name="Picture 4">
            <a:extLst>
              <a:ext uri="{FF2B5EF4-FFF2-40B4-BE49-F238E27FC236}">
                <a16:creationId xmlns:a16="http://schemas.microsoft.com/office/drawing/2014/main" id="{687326EA-01D5-4C1B-A4AF-E051D22CEC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extLst>
      <p:ext uri="{BB962C8B-B14F-4D97-AF65-F5344CB8AC3E}">
        <p14:creationId xmlns:p14="http://schemas.microsoft.com/office/powerpoint/2010/main" val="1918969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7B13-E634-4125-BCD7-04E2321C92B1}"/>
              </a:ext>
            </a:extLst>
          </p:cNvPr>
          <p:cNvSpPr>
            <a:spLocks noGrp="1"/>
          </p:cNvSpPr>
          <p:nvPr>
            <p:ph type="title"/>
          </p:nvPr>
        </p:nvSpPr>
        <p:spPr>
          <a:xfrm>
            <a:off x="323528" y="836712"/>
            <a:ext cx="8640960" cy="1143000"/>
          </a:xfrm>
        </p:spPr>
        <p:txBody>
          <a:bodyPr/>
          <a:lstStyle/>
          <a:p>
            <a:r>
              <a:rPr lang="en-GB" dirty="0"/>
              <a:t>Making it probabilistic (Reference probabilities)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1CF5D6-67CF-4405-B6EA-40FD82C52344}"/>
                  </a:ext>
                </a:extLst>
              </p:cNvPr>
              <p:cNvSpPr>
                <a:spLocks noGrp="1"/>
              </p:cNvSpPr>
              <p:nvPr>
                <p:ph idx="1"/>
              </p:nvPr>
            </p:nvSpPr>
            <p:spPr>
              <a:xfrm>
                <a:off x="526774" y="3433330"/>
                <a:ext cx="8640960" cy="2587958"/>
              </a:xfrm>
            </p:spPr>
            <p:txBody>
              <a:bodyPr/>
              <a:lstStyle/>
              <a:p>
                <a:r>
                  <a:rPr lang="en-GB" sz="2200" dirty="0"/>
                  <a:t>The beta distribution is another of many implemented in base R.</a:t>
                </a:r>
              </a:p>
              <a:p>
                <a:r>
                  <a:rPr lang="en-GB" sz="2200" dirty="0"/>
                  <a:t>Note however the idiosyncratic naming convention of the parameters.</a:t>
                </a:r>
              </a:p>
              <a:p>
                <a14:m>
                  <m:oMath xmlns:m="http://schemas.openxmlformats.org/officeDocument/2006/math">
                    <m:r>
                      <a:rPr lang="en-GB" sz="2200">
                        <a:latin typeface="Cambria Math" panose="02040503050406030204" pitchFamily="18" charset="0"/>
                      </a:rPr>
                      <m:t>𝛼</m:t>
                    </m:r>
                  </m:oMath>
                </a14:m>
                <a:r>
                  <a:rPr lang="en-GB" sz="2200" dirty="0"/>
                  <a:t> is </a:t>
                </a:r>
                <a:r>
                  <a:rPr lang="en-GB" sz="2200" i="1" dirty="0"/>
                  <a:t>shape1</a:t>
                </a:r>
                <a:r>
                  <a:rPr lang="en-GB" sz="2200" dirty="0"/>
                  <a:t> and </a:t>
                </a:r>
                <a14:m>
                  <m:oMath xmlns:m="http://schemas.openxmlformats.org/officeDocument/2006/math">
                    <m:r>
                      <a:rPr lang="en-GB" sz="2200">
                        <a:latin typeface="Cambria Math" panose="02040503050406030204" pitchFamily="18" charset="0"/>
                      </a:rPr>
                      <m:t>𝛽</m:t>
                    </m:r>
                  </m:oMath>
                </a14:m>
                <a:r>
                  <a:rPr lang="en-GB" sz="2200" dirty="0"/>
                  <a:t> is </a:t>
                </a:r>
                <a:r>
                  <a:rPr lang="en-GB" sz="2200" i="1" dirty="0"/>
                  <a:t>shape2</a:t>
                </a:r>
                <a:r>
                  <a:rPr lang="en-GB" sz="2200" dirty="0"/>
                  <a:t>.</a:t>
                </a:r>
              </a:p>
              <a:p>
                <a:pPr marL="0" indent="0">
                  <a:buNone/>
                </a:pPr>
                <a:endParaRPr lang="en-GB" sz="2200" dirty="0"/>
              </a:p>
              <a:p>
                <a:pPr marL="0" indent="0">
                  <a:buNone/>
                </a:pPr>
                <a:r>
                  <a:rPr lang="en-GB" sz="2200" i="1" dirty="0" err="1"/>
                  <a:t>p.rec</a:t>
                </a:r>
                <a:r>
                  <a:rPr lang="en-GB" sz="2200" i="1" dirty="0"/>
                  <a:t>[,1]&lt;-</a:t>
                </a:r>
                <a:r>
                  <a:rPr lang="en-GB" sz="2200" i="1" dirty="0" err="1"/>
                  <a:t>rbeta</a:t>
                </a:r>
                <a:r>
                  <a:rPr lang="en-GB" sz="2200" i="1" dirty="0"/>
                  <a:t>(n=</a:t>
                </a:r>
                <a:r>
                  <a:rPr lang="en-GB" sz="2200" i="1" dirty="0" err="1"/>
                  <a:t>n.samples</a:t>
                </a:r>
                <a:r>
                  <a:rPr lang="en-GB" sz="2200" i="1" dirty="0"/>
                  <a:t>, shape1=6, shape2=200)</a:t>
                </a:r>
              </a:p>
              <a:p>
                <a:pPr marL="0" indent="0">
                  <a:buNone/>
                </a:pPr>
                <a:r>
                  <a:rPr lang="en-GB" sz="2200" i="1" dirty="0" err="1"/>
                  <a:t>p.rel</a:t>
                </a:r>
                <a:r>
                  <a:rPr lang="en-GB" sz="2200" i="1" dirty="0"/>
                  <a:t>[,1]&lt;-</a:t>
                </a:r>
                <a:r>
                  <a:rPr lang="en-GB" sz="2200" i="1" dirty="0" err="1"/>
                  <a:t>rbeta</a:t>
                </a:r>
                <a:r>
                  <a:rPr lang="en-GB" sz="2200" i="1" dirty="0"/>
                  <a:t>(n=</a:t>
                </a:r>
                <a:r>
                  <a:rPr lang="en-GB" sz="2200" i="1" dirty="0" err="1"/>
                  <a:t>n.samples</a:t>
                </a:r>
                <a:r>
                  <a:rPr lang="en-GB" sz="2200" i="1" dirty="0"/>
                  <a:t>, shape1=2, shape2=100)</a:t>
                </a:r>
              </a:p>
              <a:p>
                <a:pPr marL="0" indent="0">
                  <a:buNone/>
                </a:pPr>
                <a:endParaRPr lang="en-GB" sz="2200" dirty="0"/>
              </a:p>
              <a:p>
                <a:pPr marL="0" indent="0">
                  <a:buNone/>
                </a:pPr>
                <a:endParaRPr lang="en-GB" sz="2200" dirty="0"/>
              </a:p>
            </p:txBody>
          </p:sp>
        </mc:Choice>
        <mc:Fallback xmlns="">
          <p:sp>
            <p:nvSpPr>
              <p:cNvPr id="3" name="Content Placeholder 2">
                <a:extLst>
                  <a:ext uri="{FF2B5EF4-FFF2-40B4-BE49-F238E27FC236}">
                    <a16:creationId xmlns:a16="http://schemas.microsoft.com/office/drawing/2014/main" id="{F41CF5D6-67CF-4405-B6EA-40FD82C52344}"/>
                  </a:ext>
                </a:extLst>
              </p:cNvPr>
              <p:cNvSpPr>
                <a:spLocks noGrp="1" noRot="1" noChangeAspect="1" noMove="1" noResize="1" noEditPoints="1" noAdjustHandles="1" noChangeArrowheads="1" noChangeShapeType="1" noTextEdit="1"/>
              </p:cNvSpPr>
              <p:nvPr>
                <p:ph idx="1"/>
              </p:nvPr>
            </p:nvSpPr>
            <p:spPr>
              <a:xfrm>
                <a:off x="526774" y="3433330"/>
                <a:ext cx="8640960" cy="2587958"/>
              </a:xfrm>
              <a:blipFill>
                <a:blip r:embed="rId2"/>
                <a:stretch>
                  <a:fillRect l="-917" t="-1647"/>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2B046CB3-633D-4102-AF6D-42660DEBE7CA}"/>
              </a:ext>
            </a:extLst>
          </p:cNvPr>
          <p:cNvSpPr>
            <a:spLocks noGrp="1"/>
          </p:cNvSpPr>
          <p:nvPr>
            <p:ph type="sldNum" sz="quarter" idx="10"/>
          </p:nvPr>
        </p:nvSpPr>
        <p:spPr/>
        <p:txBody>
          <a:bodyPr/>
          <a:lstStyle/>
          <a:p>
            <a:pPr>
              <a:defRPr/>
            </a:pPr>
            <a:fld id="{8EF3C0D3-CCAF-4436-AF32-90F2117A2F83}" type="slidenum">
              <a:rPr lang="en-GB" altLang="en-US" smtClean="0"/>
              <a:pPr>
                <a:defRPr/>
              </a:pPr>
              <a:t>11</a:t>
            </a:fld>
            <a:endParaRPr lang="en-GB" altLang="en-US"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C8BBCCF0-B9E6-4B41-91CA-C9D0FCA29628}"/>
                  </a:ext>
                </a:extLst>
              </p:cNvPr>
              <p:cNvGraphicFramePr>
                <a:graphicFrameLocks noGrp="1"/>
              </p:cNvGraphicFramePr>
              <p:nvPr>
                <p:extLst>
                  <p:ext uri="{D42A27DB-BD31-4B8C-83A1-F6EECF244321}">
                    <p14:modId xmlns:p14="http://schemas.microsoft.com/office/powerpoint/2010/main" val="3885718041"/>
                  </p:ext>
                </p:extLst>
              </p:nvPr>
            </p:nvGraphicFramePr>
            <p:xfrm>
              <a:off x="323528" y="1979713"/>
              <a:ext cx="6912768" cy="1379531"/>
            </p:xfrm>
            <a:graphic>
              <a:graphicData uri="http://schemas.openxmlformats.org/drawingml/2006/table">
                <a:tbl>
                  <a:tblPr firstRow="1" firstCol="1" bandRow="1">
                    <a:tableStyleId>{5C22544A-7EE6-4342-B048-85BDC9FD1C3A}</a:tableStyleId>
                  </a:tblPr>
                  <a:tblGrid>
                    <a:gridCol w="2513734">
                      <a:extLst>
                        <a:ext uri="{9D8B030D-6E8A-4147-A177-3AD203B41FA5}">
                          <a16:colId xmlns:a16="http://schemas.microsoft.com/office/drawing/2014/main" val="3606509488"/>
                        </a:ext>
                      </a:extLst>
                    </a:gridCol>
                    <a:gridCol w="4399034">
                      <a:extLst>
                        <a:ext uri="{9D8B030D-6E8A-4147-A177-3AD203B41FA5}">
                          <a16:colId xmlns:a16="http://schemas.microsoft.com/office/drawing/2014/main" val="3441654457"/>
                        </a:ext>
                      </a:extLst>
                    </a:gridCol>
                  </a:tblGrid>
                  <a:tr h="427379">
                    <a:tc>
                      <a:txBody>
                        <a:bodyPr/>
                        <a:lstStyle/>
                        <a:p>
                          <a:pPr algn="ctr">
                            <a:lnSpc>
                              <a:spcPct val="107000"/>
                            </a:lnSpc>
                            <a:spcAft>
                              <a:spcPts val="0"/>
                            </a:spcAft>
                          </a:pPr>
                          <a:r>
                            <a:rPr lang="en-GB" sz="2200" dirty="0">
                              <a:effectLst/>
                            </a:rPr>
                            <a:t>Parameter</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2200" dirty="0">
                              <a:effectLst/>
                            </a:rPr>
                            <a:t>No Treatment (Option 1)</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1368677"/>
                      </a:ext>
                    </a:extLst>
                  </a:tr>
                  <a:tr h="47607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2200" i="1">
                                        <a:effectLst/>
                                        <a:latin typeface="Cambria Math" panose="02040503050406030204" pitchFamily="18" charset="0"/>
                                      </a:rPr>
                                    </m:ctrlPr>
                                  </m:sSubPr>
                                  <m:e>
                                    <m:r>
                                      <a:rPr lang="en-GB" sz="2200">
                                        <a:effectLst/>
                                        <a:latin typeface="Cambria Math" panose="02040503050406030204" pitchFamily="18" charset="0"/>
                                      </a:rPr>
                                      <m:t>𝑃</m:t>
                                    </m:r>
                                  </m:e>
                                  <m:sub>
                                    <m:r>
                                      <a:rPr lang="en-GB" sz="2200">
                                        <a:effectLst/>
                                        <a:latin typeface="Cambria Math" panose="02040503050406030204" pitchFamily="18" charset="0"/>
                                      </a:rPr>
                                      <m:t>𝑟𝑒𝑐</m:t>
                                    </m:r>
                                  </m:sub>
                                </m:sSub>
                              </m:oMath>
                            </m:oMathPara>
                          </a14:m>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2200" i="1">
                                        <a:effectLst/>
                                        <a:latin typeface="Cambria Math" panose="02040503050406030204" pitchFamily="18" charset="0"/>
                                      </a:rPr>
                                    </m:ctrlPr>
                                  </m:sSubPr>
                                  <m:e>
                                    <m:r>
                                      <a:rPr lang="en-GB" sz="2200">
                                        <a:effectLst/>
                                        <a:latin typeface="Cambria Math" panose="02040503050406030204" pitchFamily="18" charset="0"/>
                                      </a:rPr>
                                      <m:t>𝑃</m:t>
                                    </m:r>
                                  </m:e>
                                  <m:sub>
                                    <m:r>
                                      <a:rPr lang="en-GB" sz="2200">
                                        <a:effectLst/>
                                        <a:latin typeface="Cambria Math" panose="02040503050406030204" pitchFamily="18" charset="0"/>
                                      </a:rPr>
                                      <m:t>1,  </m:t>
                                    </m:r>
                                    <m:r>
                                      <a:rPr lang="en-GB" sz="2200">
                                        <a:effectLst/>
                                        <a:latin typeface="Cambria Math" panose="02040503050406030204" pitchFamily="18" charset="0"/>
                                      </a:rPr>
                                      <m:t>𝑟𝑒𝑐</m:t>
                                    </m:r>
                                  </m:sub>
                                </m:sSub>
                                <m:r>
                                  <a:rPr lang="en-GB" sz="2200">
                                    <a:effectLst/>
                                    <a:latin typeface="Cambria Math" panose="02040503050406030204" pitchFamily="18" charset="0"/>
                                  </a:rPr>
                                  <m:t>=</m:t>
                                </m:r>
                                <m:r>
                                  <a:rPr lang="en-GB" sz="2200">
                                    <a:effectLst/>
                                    <a:latin typeface="Cambria Math" panose="02040503050406030204" pitchFamily="18" charset="0"/>
                                  </a:rPr>
                                  <m:t>𝐵𝑒𝑡𝑎</m:t>
                                </m:r>
                                <m:r>
                                  <a:rPr lang="en-GB" sz="2200">
                                    <a:effectLst/>
                                    <a:latin typeface="Cambria Math" panose="02040503050406030204" pitchFamily="18" charset="0"/>
                                  </a:rPr>
                                  <m:t>(</m:t>
                                </m:r>
                                <m:r>
                                  <a:rPr lang="en-GB" sz="2200">
                                    <a:effectLst/>
                                    <a:latin typeface="Cambria Math" panose="02040503050406030204" pitchFamily="18" charset="0"/>
                                  </a:rPr>
                                  <m:t>𝛼</m:t>
                                </m:r>
                                <m:r>
                                  <a:rPr lang="en-GB" sz="2200">
                                    <a:effectLst/>
                                    <a:latin typeface="Cambria Math" panose="02040503050406030204" pitchFamily="18" charset="0"/>
                                  </a:rPr>
                                  <m:t>=6,</m:t>
                                </m:r>
                                <m:r>
                                  <a:rPr lang="en-GB" sz="2200">
                                    <a:effectLst/>
                                    <a:latin typeface="Cambria Math" panose="02040503050406030204" pitchFamily="18" charset="0"/>
                                  </a:rPr>
                                  <m:t>𝛽</m:t>
                                </m:r>
                                <m:r>
                                  <a:rPr lang="en-GB" sz="2200">
                                    <a:effectLst/>
                                    <a:latin typeface="Cambria Math" panose="02040503050406030204" pitchFamily="18" charset="0"/>
                                  </a:rPr>
                                  <m:t>=200)</m:t>
                                </m:r>
                              </m:oMath>
                            </m:oMathPara>
                          </a14:m>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061897"/>
                      </a:ext>
                    </a:extLst>
                  </a:tr>
                  <a:tr h="476076">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2200" i="1">
                                        <a:effectLst/>
                                        <a:latin typeface="Cambria Math" panose="02040503050406030204" pitchFamily="18" charset="0"/>
                                      </a:rPr>
                                    </m:ctrlPr>
                                  </m:sSubPr>
                                  <m:e>
                                    <m:r>
                                      <a:rPr lang="en-GB" sz="2200">
                                        <a:effectLst/>
                                        <a:latin typeface="Cambria Math" panose="02040503050406030204" pitchFamily="18" charset="0"/>
                                      </a:rPr>
                                      <m:t>𝑃</m:t>
                                    </m:r>
                                  </m:e>
                                  <m:sub>
                                    <m:r>
                                      <a:rPr lang="en-GB" sz="2200">
                                        <a:effectLst/>
                                        <a:latin typeface="Cambria Math" panose="02040503050406030204" pitchFamily="18" charset="0"/>
                                      </a:rPr>
                                      <m:t>𝑟𝑒𝑙</m:t>
                                    </m:r>
                                  </m:sub>
                                </m:sSub>
                              </m:oMath>
                            </m:oMathPara>
                          </a14:m>
                          <a:endParaRPr lang="en-GB"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2200" i="1">
                                        <a:effectLst/>
                                        <a:latin typeface="Cambria Math" panose="02040503050406030204" pitchFamily="18" charset="0"/>
                                      </a:rPr>
                                    </m:ctrlPr>
                                  </m:sSubPr>
                                  <m:e>
                                    <m:r>
                                      <a:rPr lang="en-GB" sz="2200">
                                        <a:effectLst/>
                                        <a:latin typeface="Cambria Math" panose="02040503050406030204" pitchFamily="18" charset="0"/>
                                      </a:rPr>
                                      <m:t>𝑃</m:t>
                                    </m:r>
                                  </m:e>
                                  <m:sub>
                                    <m:r>
                                      <a:rPr lang="en-GB" sz="2200">
                                        <a:effectLst/>
                                        <a:latin typeface="Cambria Math" panose="02040503050406030204" pitchFamily="18" charset="0"/>
                                      </a:rPr>
                                      <m:t>1,</m:t>
                                    </m:r>
                                    <m:r>
                                      <a:rPr lang="en-GB" sz="2200">
                                        <a:effectLst/>
                                        <a:latin typeface="Cambria Math" panose="02040503050406030204" pitchFamily="18" charset="0"/>
                                      </a:rPr>
                                      <m:t>𝑟𝑒𝑙</m:t>
                                    </m:r>
                                  </m:sub>
                                </m:sSub>
                                <m:r>
                                  <a:rPr lang="en-GB" sz="2200">
                                    <a:effectLst/>
                                    <a:latin typeface="Cambria Math" panose="02040503050406030204" pitchFamily="18" charset="0"/>
                                  </a:rPr>
                                  <m:t>=</m:t>
                                </m:r>
                                <m:r>
                                  <a:rPr lang="en-GB" sz="2200">
                                    <a:effectLst/>
                                    <a:latin typeface="Cambria Math" panose="02040503050406030204" pitchFamily="18" charset="0"/>
                                  </a:rPr>
                                  <m:t>𝐵𝑒𝑡𝑎</m:t>
                                </m:r>
                                <m:r>
                                  <a:rPr lang="en-GB" sz="2200">
                                    <a:effectLst/>
                                    <a:latin typeface="Cambria Math" panose="02040503050406030204" pitchFamily="18" charset="0"/>
                                  </a:rPr>
                                  <m:t>(</m:t>
                                </m:r>
                                <m:r>
                                  <a:rPr lang="en-GB" sz="2200">
                                    <a:effectLst/>
                                    <a:latin typeface="Cambria Math" panose="02040503050406030204" pitchFamily="18" charset="0"/>
                                  </a:rPr>
                                  <m:t>𝛼</m:t>
                                </m:r>
                                <m:r>
                                  <a:rPr lang="en-GB" sz="2200">
                                    <a:effectLst/>
                                    <a:latin typeface="Cambria Math" panose="02040503050406030204" pitchFamily="18" charset="0"/>
                                  </a:rPr>
                                  <m:t>=2,</m:t>
                                </m:r>
                                <m:r>
                                  <a:rPr lang="en-GB" sz="2200">
                                    <a:effectLst/>
                                    <a:latin typeface="Cambria Math" panose="02040503050406030204" pitchFamily="18" charset="0"/>
                                  </a:rPr>
                                  <m:t>𝛽</m:t>
                                </m:r>
                                <m:r>
                                  <a:rPr lang="en-GB" sz="2200">
                                    <a:effectLst/>
                                    <a:latin typeface="Cambria Math" panose="02040503050406030204" pitchFamily="18" charset="0"/>
                                  </a:rPr>
                                  <m:t>=100)</m:t>
                                </m:r>
                              </m:oMath>
                            </m:oMathPara>
                          </a14:m>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7706430"/>
                      </a:ext>
                    </a:extLst>
                  </a:tr>
                </a:tbl>
              </a:graphicData>
            </a:graphic>
          </p:graphicFrame>
        </mc:Choice>
        <mc:Fallback xmlns="">
          <p:graphicFrame>
            <p:nvGraphicFramePr>
              <p:cNvPr id="6" name="Table 5">
                <a:extLst>
                  <a:ext uri="{FF2B5EF4-FFF2-40B4-BE49-F238E27FC236}">
                    <a16:creationId xmlns:a16="http://schemas.microsoft.com/office/drawing/2014/main" id="{C8BBCCF0-B9E6-4B41-91CA-C9D0FCA29628}"/>
                  </a:ext>
                </a:extLst>
              </p:cNvPr>
              <p:cNvGraphicFramePr>
                <a:graphicFrameLocks noGrp="1"/>
              </p:cNvGraphicFramePr>
              <p:nvPr>
                <p:extLst>
                  <p:ext uri="{D42A27DB-BD31-4B8C-83A1-F6EECF244321}">
                    <p14:modId xmlns:p14="http://schemas.microsoft.com/office/powerpoint/2010/main" val="3885718041"/>
                  </p:ext>
                </p:extLst>
              </p:nvPr>
            </p:nvGraphicFramePr>
            <p:xfrm>
              <a:off x="323528" y="1979713"/>
              <a:ext cx="6912768" cy="1379531"/>
            </p:xfrm>
            <a:graphic>
              <a:graphicData uri="http://schemas.openxmlformats.org/drawingml/2006/table">
                <a:tbl>
                  <a:tblPr firstRow="1" firstCol="1" bandRow="1">
                    <a:tableStyleId>{5C22544A-7EE6-4342-B048-85BDC9FD1C3A}</a:tableStyleId>
                  </a:tblPr>
                  <a:tblGrid>
                    <a:gridCol w="2513734">
                      <a:extLst>
                        <a:ext uri="{9D8B030D-6E8A-4147-A177-3AD203B41FA5}">
                          <a16:colId xmlns:a16="http://schemas.microsoft.com/office/drawing/2014/main" val="3606509488"/>
                        </a:ext>
                      </a:extLst>
                    </a:gridCol>
                    <a:gridCol w="4399034">
                      <a:extLst>
                        <a:ext uri="{9D8B030D-6E8A-4147-A177-3AD203B41FA5}">
                          <a16:colId xmlns:a16="http://schemas.microsoft.com/office/drawing/2014/main" val="3441654457"/>
                        </a:ext>
                      </a:extLst>
                    </a:gridCol>
                  </a:tblGrid>
                  <a:tr h="427379">
                    <a:tc>
                      <a:txBody>
                        <a:bodyPr/>
                        <a:lstStyle/>
                        <a:p>
                          <a:pPr algn="ctr">
                            <a:lnSpc>
                              <a:spcPct val="107000"/>
                            </a:lnSpc>
                            <a:spcAft>
                              <a:spcPts val="0"/>
                            </a:spcAft>
                          </a:pPr>
                          <a:r>
                            <a:rPr lang="en-GB" sz="2200" dirty="0">
                              <a:effectLst/>
                            </a:rPr>
                            <a:t>Parameter</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2200" dirty="0">
                              <a:effectLst/>
                            </a:rPr>
                            <a:t>No Treatment (Option 1)</a:t>
                          </a:r>
                          <a:endParaRPr lang="en-GB"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1368677"/>
                      </a:ext>
                    </a:extLst>
                  </a:tr>
                  <a:tr h="476076">
                    <a:tc>
                      <a:txBody>
                        <a:bodyPr/>
                        <a:lstStyle/>
                        <a:p>
                          <a:endParaRPr lang="en-US"/>
                        </a:p>
                      </a:txBody>
                      <a:tcPr marL="68580" marR="68580" marT="0" marB="0" anchor="ctr">
                        <a:blipFill>
                          <a:blip r:embed="rId3"/>
                          <a:stretch>
                            <a:fillRect l="-242" t="-98718" r="-175787" b="-110256"/>
                          </a:stretch>
                        </a:blipFill>
                      </a:tcPr>
                    </a:tc>
                    <a:tc>
                      <a:txBody>
                        <a:bodyPr/>
                        <a:lstStyle/>
                        <a:p>
                          <a:endParaRPr lang="en-US"/>
                        </a:p>
                      </a:txBody>
                      <a:tcPr marL="68580" marR="68580" marT="0" marB="0" anchor="ctr">
                        <a:blipFill>
                          <a:blip r:embed="rId3"/>
                          <a:stretch>
                            <a:fillRect l="-57341" t="-98718" r="-554" b="-110256"/>
                          </a:stretch>
                        </a:blipFill>
                      </a:tcPr>
                    </a:tc>
                    <a:extLst>
                      <a:ext uri="{0D108BD9-81ED-4DB2-BD59-A6C34878D82A}">
                        <a16:rowId xmlns:a16="http://schemas.microsoft.com/office/drawing/2014/main" val="1911061897"/>
                      </a:ext>
                    </a:extLst>
                  </a:tr>
                  <a:tr h="476076">
                    <a:tc>
                      <a:txBody>
                        <a:bodyPr/>
                        <a:lstStyle/>
                        <a:p>
                          <a:endParaRPr lang="en-US"/>
                        </a:p>
                      </a:txBody>
                      <a:tcPr marL="68580" marR="68580" marT="0" marB="0" anchor="ctr">
                        <a:blipFill>
                          <a:blip r:embed="rId3"/>
                          <a:stretch>
                            <a:fillRect l="-242" t="-196203" r="-175787" b="-8861"/>
                          </a:stretch>
                        </a:blipFill>
                      </a:tcPr>
                    </a:tc>
                    <a:tc>
                      <a:txBody>
                        <a:bodyPr/>
                        <a:lstStyle/>
                        <a:p>
                          <a:endParaRPr lang="en-US"/>
                        </a:p>
                      </a:txBody>
                      <a:tcPr marL="68580" marR="68580" marT="0" marB="0" anchor="ctr">
                        <a:blipFill>
                          <a:blip r:embed="rId3"/>
                          <a:stretch>
                            <a:fillRect l="-57341" t="-196203" r="-554" b="-8861"/>
                          </a:stretch>
                        </a:blipFill>
                      </a:tcPr>
                    </a:tc>
                    <a:extLst>
                      <a:ext uri="{0D108BD9-81ED-4DB2-BD59-A6C34878D82A}">
                        <a16:rowId xmlns:a16="http://schemas.microsoft.com/office/drawing/2014/main" val="3877706430"/>
                      </a:ext>
                    </a:extLst>
                  </a:tr>
                </a:tbl>
              </a:graphicData>
            </a:graphic>
          </p:graphicFrame>
        </mc:Fallback>
      </mc:AlternateContent>
      <p:pic>
        <p:nvPicPr>
          <p:cNvPr id="7" name="Picture 6">
            <a:extLst>
              <a:ext uri="{FF2B5EF4-FFF2-40B4-BE49-F238E27FC236}">
                <a16:creationId xmlns:a16="http://schemas.microsoft.com/office/drawing/2014/main" id="{74BCA36D-31EC-4481-9FAE-E220B7E34F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extLst>
      <p:ext uri="{BB962C8B-B14F-4D97-AF65-F5344CB8AC3E}">
        <p14:creationId xmlns:p14="http://schemas.microsoft.com/office/powerpoint/2010/main" val="75107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7B13-E634-4125-BCD7-04E2321C92B1}"/>
              </a:ext>
            </a:extLst>
          </p:cNvPr>
          <p:cNvSpPr>
            <a:spLocks noGrp="1"/>
          </p:cNvSpPr>
          <p:nvPr>
            <p:ph type="title"/>
          </p:nvPr>
        </p:nvSpPr>
        <p:spPr>
          <a:xfrm>
            <a:off x="107504" y="836712"/>
            <a:ext cx="9036496" cy="1143000"/>
          </a:xfrm>
        </p:spPr>
        <p:txBody>
          <a:bodyPr/>
          <a:lstStyle/>
          <a:p>
            <a:r>
              <a:rPr lang="en-GB" dirty="0"/>
              <a:t>Making it probabilistic (Comparator probabilities)</a:t>
            </a:r>
          </a:p>
        </p:txBody>
      </p:sp>
      <p:sp>
        <p:nvSpPr>
          <p:cNvPr id="3" name="Content Placeholder 2">
            <a:extLst>
              <a:ext uri="{FF2B5EF4-FFF2-40B4-BE49-F238E27FC236}">
                <a16:creationId xmlns:a16="http://schemas.microsoft.com/office/drawing/2014/main" id="{F41CF5D6-67CF-4405-B6EA-40FD82C52344}"/>
              </a:ext>
            </a:extLst>
          </p:cNvPr>
          <p:cNvSpPr>
            <a:spLocks noGrp="1"/>
          </p:cNvSpPr>
          <p:nvPr>
            <p:ph idx="1"/>
          </p:nvPr>
        </p:nvSpPr>
        <p:spPr>
          <a:xfrm>
            <a:off x="306690" y="3744312"/>
            <a:ext cx="8640960" cy="2038992"/>
          </a:xfrm>
        </p:spPr>
        <p:txBody>
          <a:bodyPr/>
          <a:lstStyle/>
          <a:p>
            <a:r>
              <a:rPr lang="en-GB" sz="2200" dirty="0"/>
              <a:t>We </a:t>
            </a:r>
            <a:r>
              <a:rPr lang="en-GB" sz="2200"/>
              <a:t>can use </a:t>
            </a:r>
            <a:r>
              <a:rPr lang="en-GB" sz="2200" dirty="0"/>
              <a:t>a loop over the number of treatments </a:t>
            </a:r>
            <a:r>
              <a:rPr lang="en-GB" sz="2200" i="1" dirty="0" err="1"/>
              <a:t>n.treat</a:t>
            </a:r>
            <a:endParaRPr lang="en-GB" sz="2200" i="1" dirty="0"/>
          </a:p>
          <a:p>
            <a:pPr marL="0" indent="0">
              <a:buNone/>
            </a:pPr>
            <a:r>
              <a:rPr lang="en-GB" sz="2200" i="1" dirty="0"/>
              <a:t>for(</a:t>
            </a:r>
            <a:r>
              <a:rPr lang="en-GB" sz="2200" i="1" dirty="0" err="1"/>
              <a:t>i</a:t>
            </a:r>
            <a:r>
              <a:rPr lang="en-GB" sz="2200" i="1" dirty="0"/>
              <a:t> in 2:n.treat){</a:t>
            </a:r>
          </a:p>
          <a:p>
            <a:pPr marL="0" indent="0">
              <a:buNone/>
            </a:pPr>
            <a:r>
              <a:rPr lang="en-GB" sz="2200" i="1" dirty="0"/>
              <a:t>	</a:t>
            </a:r>
            <a:r>
              <a:rPr lang="en-GB" sz="2200" i="1" dirty="0" err="1"/>
              <a:t>p.rec</a:t>
            </a:r>
            <a:r>
              <a:rPr lang="en-GB" sz="2200" i="1" dirty="0"/>
              <a:t>[,</a:t>
            </a:r>
            <a:r>
              <a:rPr lang="en-GB" sz="2200" i="1" dirty="0" err="1"/>
              <a:t>i</a:t>
            </a:r>
            <a:r>
              <a:rPr lang="en-GB" sz="2200" i="1" dirty="0"/>
              <a:t>]&lt;-</a:t>
            </a:r>
            <a:r>
              <a:rPr lang="en-GB" sz="2200" i="1" dirty="0" err="1"/>
              <a:t>expit</a:t>
            </a:r>
            <a:r>
              <a:rPr lang="en-GB" sz="2200" i="1" dirty="0"/>
              <a:t>(logit(</a:t>
            </a:r>
            <a:r>
              <a:rPr lang="en-GB" sz="2200" i="1" dirty="0" err="1"/>
              <a:t>p.rec</a:t>
            </a:r>
            <a:r>
              <a:rPr lang="en-GB" sz="2200" i="1" dirty="0"/>
              <a:t>[,1])+</a:t>
            </a:r>
            <a:r>
              <a:rPr lang="en-GB" sz="2200" i="1" dirty="0" err="1"/>
              <a:t>lor.rec</a:t>
            </a:r>
            <a:r>
              <a:rPr lang="en-GB" sz="2200" i="1" dirty="0"/>
              <a:t>[,i-1])</a:t>
            </a:r>
          </a:p>
          <a:p>
            <a:pPr marL="0" indent="0">
              <a:buNone/>
            </a:pPr>
            <a:r>
              <a:rPr lang="en-GB" sz="2200" i="1" dirty="0"/>
              <a:t>	</a:t>
            </a:r>
            <a:r>
              <a:rPr lang="en-GB" sz="2200" i="1" dirty="0" err="1"/>
              <a:t>p.rel</a:t>
            </a:r>
            <a:r>
              <a:rPr lang="en-GB" sz="2200" i="1" dirty="0"/>
              <a:t>[,</a:t>
            </a:r>
            <a:r>
              <a:rPr lang="en-GB" sz="2200" i="1" dirty="0" err="1"/>
              <a:t>i</a:t>
            </a:r>
            <a:r>
              <a:rPr lang="en-GB" sz="2200" i="1" dirty="0"/>
              <a:t>]&lt;-</a:t>
            </a:r>
            <a:r>
              <a:rPr lang="en-GB" sz="2200" i="1" dirty="0" err="1"/>
              <a:t>expit</a:t>
            </a:r>
            <a:r>
              <a:rPr lang="en-GB" sz="2200" i="1" dirty="0"/>
              <a:t>(logit(</a:t>
            </a:r>
            <a:r>
              <a:rPr lang="en-GB" sz="2200" i="1" dirty="0" err="1"/>
              <a:t>p.rel</a:t>
            </a:r>
            <a:r>
              <a:rPr lang="en-GB" sz="2200" i="1" dirty="0"/>
              <a:t>[,1])+</a:t>
            </a:r>
            <a:r>
              <a:rPr lang="en-GB" sz="2200" i="1" dirty="0" err="1"/>
              <a:t>lor.rel</a:t>
            </a:r>
            <a:r>
              <a:rPr lang="en-GB" sz="2200" i="1" dirty="0"/>
              <a:t>[,i-1])</a:t>
            </a:r>
          </a:p>
          <a:p>
            <a:pPr marL="0" indent="0">
              <a:buNone/>
            </a:pPr>
            <a:r>
              <a:rPr lang="en-GB" sz="2200" i="1" dirty="0"/>
              <a:t>}</a:t>
            </a:r>
          </a:p>
          <a:p>
            <a:pPr marL="0" indent="0">
              <a:buNone/>
            </a:pPr>
            <a:endParaRPr lang="en-GB" sz="1800" dirty="0"/>
          </a:p>
          <a:p>
            <a:pPr marL="0" indent="0">
              <a:buNone/>
            </a:pPr>
            <a:endParaRPr lang="en-GB" sz="1800" dirty="0"/>
          </a:p>
        </p:txBody>
      </p:sp>
      <p:sp>
        <p:nvSpPr>
          <p:cNvPr id="4" name="Slide Number Placeholder 3">
            <a:extLst>
              <a:ext uri="{FF2B5EF4-FFF2-40B4-BE49-F238E27FC236}">
                <a16:creationId xmlns:a16="http://schemas.microsoft.com/office/drawing/2014/main" id="{2B046CB3-633D-4102-AF6D-42660DEBE7CA}"/>
              </a:ext>
            </a:extLst>
          </p:cNvPr>
          <p:cNvSpPr>
            <a:spLocks noGrp="1"/>
          </p:cNvSpPr>
          <p:nvPr>
            <p:ph type="sldNum" sz="quarter" idx="10"/>
          </p:nvPr>
        </p:nvSpPr>
        <p:spPr/>
        <p:txBody>
          <a:bodyPr/>
          <a:lstStyle/>
          <a:p>
            <a:pPr>
              <a:defRPr/>
            </a:pPr>
            <a:fld id="{8EF3C0D3-CCAF-4436-AF32-90F2117A2F83}" type="slidenum">
              <a:rPr lang="en-GB" altLang="en-US" smtClean="0"/>
              <a:pPr>
                <a:defRPr/>
              </a:pPr>
              <a:t>12</a:t>
            </a:fld>
            <a:endParaRPr lang="en-GB" altLang="en-US"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C8BBCCF0-B9E6-4B41-91CA-C9D0FCA29628}"/>
                  </a:ext>
                </a:extLst>
              </p:cNvPr>
              <p:cNvGraphicFramePr>
                <a:graphicFrameLocks noGrp="1"/>
              </p:cNvGraphicFramePr>
              <p:nvPr>
                <p:extLst>
                  <p:ext uri="{D42A27DB-BD31-4B8C-83A1-F6EECF244321}">
                    <p14:modId xmlns:p14="http://schemas.microsoft.com/office/powerpoint/2010/main" val="2771813832"/>
                  </p:ext>
                </p:extLst>
              </p:nvPr>
            </p:nvGraphicFramePr>
            <p:xfrm>
              <a:off x="179512" y="1979713"/>
              <a:ext cx="8856984" cy="1737320"/>
            </p:xfrm>
            <a:graphic>
              <a:graphicData uri="http://schemas.openxmlformats.org/drawingml/2006/table">
                <a:tbl>
                  <a:tblPr firstRow="1" firstCol="1" bandRow="1">
                    <a:tableStyleId>{5C22544A-7EE6-4342-B048-85BDC9FD1C3A}</a:tableStyleId>
                  </a:tblPr>
                  <a:tblGrid>
                    <a:gridCol w="1161572">
                      <a:extLst>
                        <a:ext uri="{9D8B030D-6E8A-4147-A177-3AD203B41FA5}">
                          <a16:colId xmlns:a16="http://schemas.microsoft.com/office/drawing/2014/main" val="3606509488"/>
                        </a:ext>
                      </a:extLst>
                    </a:gridCol>
                    <a:gridCol w="3878988">
                      <a:extLst>
                        <a:ext uri="{9D8B030D-6E8A-4147-A177-3AD203B41FA5}">
                          <a16:colId xmlns:a16="http://schemas.microsoft.com/office/drawing/2014/main" val="1668755313"/>
                        </a:ext>
                      </a:extLst>
                    </a:gridCol>
                    <a:gridCol w="3816424">
                      <a:extLst>
                        <a:ext uri="{9D8B030D-6E8A-4147-A177-3AD203B41FA5}">
                          <a16:colId xmlns:a16="http://schemas.microsoft.com/office/drawing/2014/main" val="2093201332"/>
                        </a:ext>
                      </a:extLst>
                    </a:gridCol>
                  </a:tblGrid>
                  <a:tr h="538222">
                    <a:tc>
                      <a:txBody>
                        <a:bodyPr/>
                        <a:lstStyle/>
                        <a:p>
                          <a:pPr algn="ctr">
                            <a:lnSpc>
                              <a:spcPct val="107000"/>
                            </a:lnSpc>
                            <a:spcAft>
                              <a:spcPts val="0"/>
                            </a:spcAft>
                          </a:pPr>
                          <a:r>
                            <a:rPr lang="en-GB" sz="1800" dirty="0">
                              <a:effectLst/>
                            </a:rPr>
                            <a:t>Parameter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CBT (Option 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Antidepressant (Option 3)</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1368677"/>
                      </a:ext>
                    </a:extLst>
                  </a:tr>
                  <a:tr h="599549">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𝑟𝑒𝑐</m:t>
                                    </m:r>
                                  </m:sub>
                                </m:sSub>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2,  </m:t>
                                    </m:r>
                                    <m:r>
                                      <a:rPr lang="en-GB" sz="1800">
                                        <a:effectLst/>
                                        <a:latin typeface="Cambria Math" panose="02040503050406030204" pitchFamily="18" charset="0"/>
                                      </a:rPr>
                                      <m:t>𝑟𝑒𝑐</m:t>
                                    </m:r>
                                  </m:sub>
                                </m:sSub>
                                <m:r>
                                  <a:rPr lang="en-GB" sz="1800">
                                    <a:effectLst/>
                                    <a:latin typeface="Cambria Math" panose="02040503050406030204" pitchFamily="18" charset="0"/>
                                  </a:rPr>
                                  <m:t>=</m:t>
                                </m:r>
                                <m:r>
                                  <a:rPr lang="en-GB" sz="1800">
                                    <a:effectLst/>
                                    <a:latin typeface="Cambria Math" panose="02040503050406030204" pitchFamily="18" charset="0"/>
                                  </a:rPr>
                                  <m:t>𝑒𝑥𝑝𝑖𝑡</m:t>
                                </m:r>
                                <m:r>
                                  <a:rPr lang="en-GB" sz="1800">
                                    <a:effectLst/>
                                    <a:latin typeface="Cambria Math" panose="02040503050406030204" pitchFamily="18" charset="0"/>
                                  </a:rPr>
                                  <m:t>(</m:t>
                                </m:r>
                                <m:r>
                                  <m:rPr>
                                    <m:sty m:val="p"/>
                                  </m:rPr>
                                  <a:rPr lang="en-GB" sz="1800">
                                    <a:effectLst/>
                                    <a:latin typeface="Cambria Math" panose="02040503050406030204" pitchFamily="18" charset="0"/>
                                  </a:rPr>
                                  <m:t>logit</m:t>
                                </m:r>
                                <m:d>
                                  <m:dPr>
                                    <m:ctrlPr>
                                      <a:rPr lang="en-GB" sz="1800" i="1">
                                        <a:effectLst/>
                                        <a:latin typeface="Cambria Math" panose="02040503050406030204" pitchFamily="18" charset="0"/>
                                      </a:rPr>
                                    </m:ctrlPr>
                                  </m:dPr>
                                  <m:e>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1,  </m:t>
                                        </m:r>
                                        <m:r>
                                          <a:rPr lang="en-GB" sz="1800">
                                            <a:effectLst/>
                                            <a:latin typeface="Cambria Math" panose="02040503050406030204" pitchFamily="18" charset="0"/>
                                          </a:rPr>
                                          <m:t>𝑟𝑒𝑐</m:t>
                                        </m:r>
                                      </m:sub>
                                    </m:sSub>
                                  </m:e>
                                </m:d>
                                <m:r>
                                  <a:rPr lang="en-GB" sz="1800">
                                    <a:effectLst/>
                                    <a:latin typeface="Cambria Math" panose="02040503050406030204" pitchFamily="18" charset="0"/>
                                  </a:rPr>
                                  <m:t>+</m:t>
                                </m:r>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𝑙𝑜𝑟</m:t>
                                    </m:r>
                                  </m:e>
                                  <m:sub>
                                    <m:r>
                                      <a:rPr lang="en-GB" sz="1800">
                                        <a:effectLst/>
                                        <a:latin typeface="Cambria Math" panose="02040503050406030204" pitchFamily="18" charset="0"/>
                                      </a:rPr>
                                      <m:t>2,</m:t>
                                    </m:r>
                                    <m:r>
                                      <a:rPr lang="en-GB" sz="1800">
                                        <a:effectLst/>
                                        <a:latin typeface="Cambria Math" panose="02040503050406030204" pitchFamily="18" charset="0"/>
                                      </a:rPr>
                                      <m:t>𝑟𝑒𝑐</m:t>
                                    </m:r>
                                  </m:sub>
                                </m:sSub>
                                <m:r>
                                  <a:rPr lang="en-GB" sz="1800">
                                    <a:effectLst/>
                                    <a:latin typeface="Cambria Math" panose="02040503050406030204" pitchFamily="18" charset="0"/>
                                  </a:rPr>
                                  <m:t>)</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3,  </m:t>
                                    </m:r>
                                    <m:r>
                                      <a:rPr lang="en-GB" sz="1800">
                                        <a:effectLst/>
                                        <a:latin typeface="Cambria Math" panose="02040503050406030204" pitchFamily="18" charset="0"/>
                                      </a:rPr>
                                      <m:t>𝑟𝑒𝑐</m:t>
                                    </m:r>
                                  </m:sub>
                                </m:sSub>
                                <m:r>
                                  <a:rPr lang="en-GB" sz="1800">
                                    <a:effectLst/>
                                    <a:latin typeface="Cambria Math" panose="02040503050406030204" pitchFamily="18" charset="0"/>
                                  </a:rPr>
                                  <m:t>=</m:t>
                                </m:r>
                                <m:r>
                                  <a:rPr lang="en-GB" sz="1800">
                                    <a:effectLst/>
                                    <a:latin typeface="Cambria Math" panose="02040503050406030204" pitchFamily="18" charset="0"/>
                                  </a:rPr>
                                  <m:t>𝑒𝑥𝑝𝑖𝑡</m:t>
                                </m:r>
                                <m:r>
                                  <a:rPr lang="en-GB" sz="1800">
                                    <a:effectLst/>
                                    <a:latin typeface="Cambria Math" panose="02040503050406030204" pitchFamily="18" charset="0"/>
                                  </a:rPr>
                                  <m:t>(</m:t>
                                </m:r>
                                <m:r>
                                  <m:rPr>
                                    <m:sty m:val="p"/>
                                  </m:rPr>
                                  <a:rPr lang="en-GB" sz="1800">
                                    <a:effectLst/>
                                    <a:latin typeface="Cambria Math" panose="02040503050406030204" pitchFamily="18" charset="0"/>
                                  </a:rPr>
                                  <m:t>logit</m:t>
                                </m:r>
                                <m:d>
                                  <m:dPr>
                                    <m:ctrlPr>
                                      <a:rPr lang="en-GB" sz="1800" i="1">
                                        <a:effectLst/>
                                        <a:latin typeface="Cambria Math" panose="02040503050406030204" pitchFamily="18" charset="0"/>
                                      </a:rPr>
                                    </m:ctrlPr>
                                  </m:dPr>
                                  <m:e>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1,  </m:t>
                                        </m:r>
                                        <m:r>
                                          <a:rPr lang="en-GB" sz="1800">
                                            <a:effectLst/>
                                            <a:latin typeface="Cambria Math" panose="02040503050406030204" pitchFamily="18" charset="0"/>
                                          </a:rPr>
                                          <m:t>𝑟𝑒𝑐</m:t>
                                        </m:r>
                                      </m:sub>
                                    </m:sSub>
                                  </m:e>
                                </m:d>
                                <m:r>
                                  <a:rPr lang="en-GB" sz="1800">
                                    <a:effectLst/>
                                    <a:latin typeface="Cambria Math" panose="02040503050406030204" pitchFamily="18" charset="0"/>
                                  </a:rPr>
                                  <m:t>+</m:t>
                                </m:r>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𝑙𝑜𝑟</m:t>
                                    </m:r>
                                  </m:e>
                                  <m:sub>
                                    <m:r>
                                      <a:rPr lang="en-GB" sz="1800">
                                        <a:effectLst/>
                                        <a:latin typeface="Cambria Math" panose="02040503050406030204" pitchFamily="18" charset="0"/>
                                      </a:rPr>
                                      <m:t>3,</m:t>
                                    </m:r>
                                    <m:r>
                                      <a:rPr lang="en-GB" sz="1800">
                                        <a:effectLst/>
                                        <a:latin typeface="Cambria Math" panose="02040503050406030204" pitchFamily="18" charset="0"/>
                                      </a:rPr>
                                      <m:t>𝑟𝑒𝑐</m:t>
                                    </m:r>
                                  </m:sub>
                                </m:sSub>
                                <m:r>
                                  <a:rPr lang="en-GB" sz="1800">
                                    <a:effectLst/>
                                    <a:latin typeface="Cambria Math" panose="02040503050406030204" pitchFamily="18" charset="0"/>
                                  </a:rPr>
                                  <m:t>)</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061897"/>
                      </a:ext>
                    </a:extLst>
                  </a:tr>
                  <a:tr h="599549">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𝑟𝑒𝑙</m:t>
                                    </m:r>
                                  </m:sub>
                                </m:sSub>
                              </m:oMath>
                            </m:oMathPara>
                          </a14:m>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2,  </m:t>
                                    </m:r>
                                    <m:r>
                                      <a:rPr lang="en-GB" sz="1800">
                                        <a:effectLst/>
                                        <a:latin typeface="Cambria Math" panose="02040503050406030204" pitchFamily="18" charset="0"/>
                                      </a:rPr>
                                      <m:t>𝑟𝑒𝑙</m:t>
                                    </m:r>
                                  </m:sub>
                                </m:sSub>
                                <m:r>
                                  <a:rPr lang="en-GB" sz="1800">
                                    <a:effectLst/>
                                    <a:latin typeface="Cambria Math" panose="02040503050406030204" pitchFamily="18" charset="0"/>
                                  </a:rPr>
                                  <m:t>=</m:t>
                                </m:r>
                                <m:r>
                                  <a:rPr lang="en-GB" sz="1800">
                                    <a:effectLst/>
                                    <a:latin typeface="Cambria Math" panose="02040503050406030204" pitchFamily="18" charset="0"/>
                                  </a:rPr>
                                  <m:t>𝑒𝑥𝑝𝑖𝑡</m:t>
                                </m:r>
                                <m:r>
                                  <a:rPr lang="en-GB" sz="1800">
                                    <a:effectLst/>
                                    <a:latin typeface="Cambria Math" panose="02040503050406030204" pitchFamily="18" charset="0"/>
                                  </a:rPr>
                                  <m:t>(</m:t>
                                </m:r>
                                <m:r>
                                  <m:rPr>
                                    <m:sty m:val="p"/>
                                  </m:rPr>
                                  <a:rPr lang="en-GB" sz="1800">
                                    <a:effectLst/>
                                    <a:latin typeface="Cambria Math" panose="02040503050406030204" pitchFamily="18" charset="0"/>
                                  </a:rPr>
                                  <m:t>logit</m:t>
                                </m:r>
                                <m:d>
                                  <m:dPr>
                                    <m:ctrlPr>
                                      <a:rPr lang="en-GB" sz="1800" i="1">
                                        <a:effectLst/>
                                        <a:latin typeface="Cambria Math" panose="02040503050406030204" pitchFamily="18" charset="0"/>
                                      </a:rPr>
                                    </m:ctrlPr>
                                  </m:dPr>
                                  <m:e>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1,  </m:t>
                                        </m:r>
                                        <m:r>
                                          <a:rPr lang="en-GB" sz="1800">
                                            <a:effectLst/>
                                            <a:latin typeface="Cambria Math" panose="02040503050406030204" pitchFamily="18" charset="0"/>
                                          </a:rPr>
                                          <m:t>𝑟𝑒𝑙</m:t>
                                        </m:r>
                                      </m:sub>
                                    </m:sSub>
                                  </m:e>
                                </m:d>
                                <m:r>
                                  <a:rPr lang="en-GB" sz="1800">
                                    <a:effectLst/>
                                    <a:latin typeface="Cambria Math" panose="02040503050406030204" pitchFamily="18" charset="0"/>
                                  </a:rPr>
                                  <m:t>+</m:t>
                                </m:r>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𝑙𝑜𝑟</m:t>
                                    </m:r>
                                  </m:e>
                                  <m:sub>
                                    <m:r>
                                      <a:rPr lang="en-GB" sz="1800">
                                        <a:effectLst/>
                                        <a:latin typeface="Cambria Math" panose="02040503050406030204" pitchFamily="18" charset="0"/>
                                      </a:rPr>
                                      <m:t>2,</m:t>
                                    </m:r>
                                    <m:r>
                                      <a:rPr lang="en-GB" sz="1800">
                                        <a:effectLst/>
                                        <a:latin typeface="Cambria Math" panose="02040503050406030204" pitchFamily="18" charset="0"/>
                                      </a:rPr>
                                      <m:t>𝑟𝑒𝑙</m:t>
                                    </m:r>
                                  </m:sub>
                                </m:sSub>
                                <m:r>
                                  <a:rPr lang="en-GB" sz="1800">
                                    <a:effectLst/>
                                    <a:latin typeface="Cambria Math" panose="02040503050406030204" pitchFamily="18" charset="0"/>
                                  </a:rPr>
                                  <m:t>)</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3,</m:t>
                                    </m:r>
                                    <m:r>
                                      <a:rPr lang="en-GB" sz="1800">
                                        <a:effectLst/>
                                        <a:latin typeface="Cambria Math" panose="02040503050406030204" pitchFamily="18" charset="0"/>
                                      </a:rPr>
                                      <m:t>𝑟𝑒𝑙</m:t>
                                    </m:r>
                                  </m:sub>
                                </m:sSub>
                                <m:r>
                                  <a:rPr lang="en-GB" sz="1800">
                                    <a:effectLst/>
                                    <a:latin typeface="Cambria Math" panose="02040503050406030204" pitchFamily="18" charset="0"/>
                                  </a:rPr>
                                  <m:t>=</m:t>
                                </m:r>
                                <m:r>
                                  <a:rPr lang="en-GB" sz="1800">
                                    <a:effectLst/>
                                    <a:latin typeface="Cambria Math" panose="02040503050406030204" pitchFamily="18" charset="0"/>
                                  </a:rPr>
                                  <m:t>𝑒𝑥𝑝𝑖𝑡</m:t>
                                </m:r>
                                <m:r>
                                  <a:rPr lang="en-GB" sz="1800">
                                    <a:effectLst/>
                                    <a:latin typeface="Cambria Math" panose="02040503050406030204" pitchFamily="18" charset="0"/>
                                  </a:rPr>
                                  <m:t>(</m:t>
                                </m:r>
                                <m:r>
                                  <m:rPr>
                                    <m:sty m:val="p"/>
                                  </m:rPr>
                                  <a:rPr lang="en-GB" sz="1800">
                                    <a:effectLst/>
                                    <a:latin typeface="Cambria Math" panose="02040503050406030204" pitchFamily="18" charset="0"/>
                                  </a:rPr>
                                  <m:t>logit</m:t>
                                </m:r>
                                <m:d>
                                  <m:dPr>
                                    <m:ctrlPr>
                                      <a:rPr lang="en-GB" sz="1800" i="1">
                                        <a:effectLst/>
                                        <a:latin typeface="Cambria Math" panose="02040503050406030204" pitchFamily="18" charset="0"/>
                                      </a:rPr>
                                    </m:ctrlPr>
                                  </m:dPr>
                                  <m:e>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1,  </m:t>
                                        </m:r>
                                        <m:r>
                                          <a:rPr lang="en-GB" sz="1800">
                                            <a:effectLst/>
                                            <a:latin typeface="Cambria Math" panose="02040503050406030204" pitchFamily="18" charset="0"/>
                                          </a:rPr>
                                          <m:t>𝑟𝑒𝑙</m:t>
                                        </m:r>
                                      </m:sub>
                                    </m:sSub>
                                  </m:e>
                                </m:d>
                                <m:r>
                                  <a:rPr lang="en-GB" sz="1800">
                                    <a:effectLst/>
                                    <a:latin typeface="Cambria Math" panose="02040503050406030204" pitchFamily="18" charset="0"/>
                                  </a:rPr>
                                  <m:t>+</m:t>
                                </m:r>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𝑙𝑜𝑟</m:t>
                                    </m:r>
                                  </m:e>
                                  <m:sub>
                                    <m:r>
                                      <a:rPr lang="en-GB" sz="1800">
                                        <a:effectLst/>
                                        <a:latin typeface="Cambria Math" panose="02040503050406030204" pitchFamily="18" charset="0"/>
                                      </a:rPr>
                                      <m:t>3,</m:t>
                                    </m:r>
                                    <m:r>
                                      <a:rPr lang="en-GB" sz="1800">
                                        <a:effectLst/>
                                        <a:latin typeface="Cambria Math" panose="02040503050406030204" pitchFamily="18" charset="0"/>
                                      </a:rPr>
                                      <m:t>𝑟𝑒𝑙</m:t>
                                    </m:r>
                                  </m:sub>
                                </m:sSub>
                                <m:r>
                                  <a:rPr lang="en-GB" sz="1800">
                                    <a:effectLst/>
                                    <a:latin typeface="Cambria Math" panose="02040503050406030204" pitchFamily="18" charset="0"/>
                                  </a:rPr>
                                  <m:t>)</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7706430"/>
                      </a:ext>
                    </a:extLst>
                  </a:tr>
                </a:tbl>
              </a:graphicData>
            </a:graphic>
          </p:graphicFrame>
        </mc:Choice>
        <mc:Fallback xmlns="">
          <p:graphicFrame>
            <p:nvGraphicFramePr>
              <p:cNvPr id="6" name="Table 5">
                <a:extLst>
                  <a:ext uri="{FF2B5EF4-FFF2-40B4-BE49-F238E27FC236}">
                    <a16:creationId xmlns:a16="http://schemas.microsoft.com/office/drawing/2014/main" id="{C8BBCCF0-B9E6-4B41-91CA-C9D0FCA29628}"/>
                  </a:ext>
                </a:extLst>
              </p:cNvPr>
              <p:cNvGraphicFramePr>
                <a:graphicFrameLocks noGrp="1"/>
              </p:cNvGraphicFramePr>
              <p:nvPr>
                <p:extLst>
                  <p:ext uri="{D42A27DB-BD31-4B8C-83A1-F6EECF244321}">
                    <p14:modId xmlns:p14="http://schemas.microsoft.com/office/powerpoint/2010/main" val="2771813832"/>
                  </p:ext>
                </p:extLst>
              </p:nvPr>
            </p:nvGraphicFramePr>
            <p:xfrm>
              <a:off x="179512" y="1979713"/>
              <a:ext cx="8856984" cy="1737320"/>
            </p:xfrm>
            <a:graphic>
              <a:graphicData uri="http://schemas.openxmlformats.org/drawingml/2006/table">
                <a:tbl>
                  <a:tblPr firstRow="1" firstCol="1" bandRow="1">
                    <a:tableStyleId>{5C22544A-7EE6-4342-B048-85BDC9FD1C3A}</a:tableStyleId>
                  </a:tblPr>
                  <a:tblGrid>
                    <a:gridCol w="1161572">
                      <a:extLst>
                        <a:ext uri="{9D8B030D-6E8A-4147-A177-3AD203B41FA5}">
                          <a16:colId xmlns:a16="http://schemas.microsoft.com/office/drawing/2014/main" val="3606509488"/>
                        </a:ext>
                      </a:extLst>
                    </a:gridCol>
                    <a:gridCol w="3878988">
                      <a:extLst>
                        <a:ext uri="{9D8B030D-6E8A-4147-A177-3AD203B41FA5}">
                          <a16:colId xmlns:a16="http://schemas.microsoft.com/office/drawing/2014/main" val="1668755313"/>
                        </a:ext>
                      </a:extLst>
                    </a:gridCol>
                    <a:gridCol w="3816424">
                      <a:extLst>
                        <a:ext uri="{9D8B030D-6E8A-4147-A177-3AD203B41FA5}">
                          <a16:colId xmlns:a16="http://schemas.microsoft.com/office/drawing/2014/main" val="2093201332"/>
                        </a:ext>
                      </a:extLst>
                    </a:gridCol>
                  </a:tblGrid>
                  <a:tr h="538222">
                    <a:tc>
                      <a:txBody>
                        <a:bodyPr/>
                        <a:lstStyle/>
                        <a:p>
                          <a:pPr algn="ctr">
                            <a:lnSpc>
                              <a:spcPct val="107000"/>
                            </a:lnSpc>
                            <a:spcAft>
                              <a:spcPts val="0"/>
                            </a:spcAft>
                          </a:pPr>
                          <a:r>
                            <a:rPr lang="en-GB" sz="1800" dirty="0">
                              <a:effectLst/>
                            </a:rPr>
                            <a:t>Parameter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CBT (Option 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Antidepressant (Option 3)</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1368677"/>
                      </a:ext>
                    </a:extLst>
                  </a:tr>
                  <a:tr h="599549">
                    <a:tc>
                      <a:txBody>
                        <a:bodyPr/>
                        <a:lstStyle/>
                        <a:p>
                          <a:endParaRPr lang="en-US"/>
                        </a:p>
                      </a:txBody>
                      <a:tcPr marL="68580" marR="68580" marT="0" marB="0" anchor="ctr">
                        <a:blipFill>
                          <a:blip r:embed="rId2"/>
                          <a:stretch>
                            <a:fillRect l="-524" t="-91837" r="-663351" b="-103061"/>
                          </a:stretch>
                        </a:blipFill>
                      </a:tcPr>
                    </a:tc>
                    <a:tc>
                      <a:txBody>
                        <a:bodyPr/>
                        <a:lstStyle/>
                        <a:p>
                          <a:endParaRPr lang="en-US"/>
                        </a:p>
                      </a:txBody>
                      <a:tcPr marL="68580" marR="68580" marT="0" marB="0" anchor="ctr">
                        <a:blipFill>
                          <a:blip r:embed="rId2"/>
                          <a:stretch>
                            <a:fillRect l="-30189" t="-91837" r="-99214" b="-103061"/>
                          </a:stretch>
                        </a:blipFill>
                      </a:tcPr>
                    </a:tc>
                    <a:tc>
                      <a:txBody>
                        <a:bodyPr/>
                        <a:lstStyle/>
                        <a:p>
                          <a:endParaRPr lang="en-US"/>
                        </a:p>
                      </a:txBody>
                      <a:tcPr marL="68580" marR="68580" marT="0" marB="0" anchor="ctr">
                        <a:blipFill>
                          <a:blip r:embed="rId2"/>
                          <a:stretch>
                            <a:fillRect l="-132057" t="-91837" r="-638" b="-103061"/>
                          </a:stretch>
                        </a:blipFill>
                      </a:tcPr>
                    </a:tc>
                    <a:extLst>
                      <a:ext uri="{0D108BD9-81ED-4DB2-BD59-A6C34878D82A}">
                        <a16:rowId xmlns:a16="http://schemas.microsoft.com/office/drawing/2014/main" val="1911061897"/>
                      </a:ext>
                    </a:extLst>
                  </a:tr>
                  <a:tr h="599549">
                    <a:tc>
                      <a:txBody>
                        <a:bodyPr/>
                        <a:lstStyle/>
                        <a:p>
                          <a:endParaRPr lang="en-US"/>
                        </a:p>
                      </a:txBody>
                      <a:tcPr marL="68580" marR="68580" marT="0" marB="0" anchor="ctr">
                        <a:blipFill>
                          <a:blip r:embed="rId2"/>
                          <a:stretch>
                            <a:fillRect l="-524" t="-189899" r="-663351" b="-2020"/>
                          </a:stretch>
                        </a:blipFill>
                      </a:tcPr>
                    </a:tc>
                    <a:tc>
                      <a:txBody>
                        <a:bodyPr/>
                        <a:lstStyle/>
                        <a:p>
                          <a:endParaRPr lang="en-US"/>
                        </a:p>
                      </a:txBody>
                      <a:tcPr marL="68580" marR="68580" marT="0" marB="0" anchor="ctr">
                        <a:blipFill>
                          <a:blip r:embed="rId2"/>
                          <a:stretch>
                            <a:fillRect l="-30189" t="-189899" r="-99214" b="-2020"/>
                          </a:stretch>
                        </a:blipFill>
                      </a:tcPr>
                    </a:tc>
                    <a:tc>
                      <a:txBody>
                        <a:bodyPr/>
                        <a:lstStyle/>
                        <a:p>
                          <a:endParaRPr lang="en-US"/>
                        </a:p>
                      </a:txBody>
                      <a:tcPr marL="68580" marR="68580" marT="0" marB="0" anchor="ctr">
                        <a:blipFill>
                          <a:blip r:embed="rId2"/>
                          <a:stretch>
                            <a:fillRect l="-132057" t="-189899" r="-638" b="-2020"/>
                          </a:stretch>
                        </a:blipFill>
                      </a:tcPr>
                    </a:tc>
                    <a:extLst>
                      <a:ext uri="{0D108BD9-81ED-4DB2-BD59-A6C34878D82A}">
                        <a16:rowId xmlns:a16="http://schemas.microsoft.com/office/drawing/2014/main" val="3877706430"/>
                      </a:ext>
                    </a:extLst>
                  </a:tr>
                </a:tbl>
              </a:graphicData>
            </a:graphic>
          </p:graphicFrame>
        </mc:Fallback>
      </mc:AlternateContent>
      <p:pic>
        <p:nvPicPr>
          <p:cNvPr id="7" name="Picture 6">
            <a:extLst>
              <a:ext uri="{FF2B5EF4-FFF2-40B4-BE49-F238E27FC236}">
                <a16:creationId xmlns:a16="http://schemas.microsoft.com/office/drawing/2014/main" id="{BE4E1C14-8F34-4864-8E8E-1B4E4A4992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extLst>
      <p:ext uri="{BB962C8B-B14F-4D97-AF65-F5344CB8AC3E}">
        <p14:creationId xmlns:p14="http://schemas.microsoft.com/office/powerpoint/2010/main" val="238470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B7B13-E634-4125-BCD7-04E2321C92B1}"/>
              </a:ext>
            </a:extLst>
          </p:cNvPr>
          <p:cNvSpPr>
            <a:spLocks noGrp="1"/>
          </p:cNvSpPr>
          <p:nvPr>
            <p:ph type="title"/>
          </p:nvPr>
        </p:nvSpPr>
        <p:spPr>
          <a:xfrm>
            <a:off x="323528" y="836712"/>
            <a:ext cx="8640960" cy="1143000"/>
          </a:xfrm>
        </p:spPr>
        <p:txBody>
          <a:bodyPr/>
          <a:lstStyle/>
          <a:p>
            <a:r>
              <a:rPr lang="en-GB" dirty="0"/>
              <a:t>Making it probabilistic - vectorise</a:t>
            </a:r>
          </a:p>
        </p:txBody>
      </p:sp>
      <p:sp>
        <p:nvSpPr>
          <p:cNvPr id="3" name="Content Placeholder 2">
            <a:extLst>
              <a:ext uri="{FF2B5EF4-FFF2-40B4-BE49-F238E27FC236}">
                <a16:creationId xmlns:a16="http://schemas.microsoft.com/office/drawing/2014/main" id="{F41CF5D6-67CF-4405-B6EA-40FD82C52344}"/>
              </a:ext>
            </a:extLst>
          </p:cNvPr>
          <p:cNvSpPr>
            <a:spLocks noGrp="1"/>
          </p:cNvSpPr>
          <p:nvPr>
            <p:ph idx="1"/>
          </p:nvPr>
        </p:nvSpPr>
        <p:spPr>
          <a:xfrm>
            <a:off x="287524" y="3789040"/>
            <a:ext cx="8640960" cy="2304256"/>
          </a:xfrm>
        </p:spPr>
        <p:txBody>
          <a:bodyPr/>
          <a:lstStyle/>
          <a:p>
            <a:r>
              <a:rPr lang="en-GB" sz="2200" dirty="0"/>
              <a:t>Or we can vectorise, which is much faster than a loop</a:t>
            </a:r>
          </a:p>
          <a:p>
            <a:pPr marL="0" indent="0">
              <a:buNone/>
            </a:pPr>
            <a:r>
              <a:rPr lang="en-GB" sz="2200" i="1" dirty="0" err="1"/>
              <a:t>p.rec</a:t>
            </a:r>
            <a:r>
              <a:rPr lang="en-GB" sz="2200" i="1" dirty="0"/>
              <a:t>[,c(2:n.treat)]&lt;-</a:t>
            </a:r>
            <a:r>
              <a:rPr lang="en-GB" sz="2200" i="1" dirty="0" err="1"/>
              <a:t>expit</a:t>
            </a:r>
            <a:r>
              <a:rPr lang="en-GB" sz="2200" i="1" dirty="0"/>
              <a:t>(logit(</a:t>
            </a:r>
            <a:r>
              <a:rPr lang="en-GB" sz="2200" i="1" dirty="0" err="1"/>
              <a:t>p.rec</a:t>
            </a:r>
            <a:r>
              <a:rPr lang="en-GB" sz="2200" i="1" dirty="0"/>
              <a:t>[,1])+</a:t>
            </a:r>
            <a:r>
              <a:rPr lang="en-GB" sz="2200" i="1" dirty="0" err="1"/>
              <a:t>lor.rec</a:t>
            </a:r>
            <a:r>
              <a:rPr lang="en-GB" sz="2200" i="1" dirty="0"/>
              <a:t>[,c(2:n.treat)-1])</a:t>
            </a:r>
          </a:p>
          <a:p>
            <a:pPr marL="0" indent="0">
              <a:buNone/>
            </a:pPr>
            <a:r>
              <a:rPr lang="en-GB" sz="2200" i="1" dirty="0" err="1"/>
              <a:t>p.rel</a:t>
            </a:r>
            <a:r>
              <a:rPr lang="en-GB" sz="2200" i="1" dirty="0"/>
              <a:t>[,c(2:n.treat)]&lt;-</a:t>
            </a:r>
            <a:r>
              <a:rPr lang="en-GB" sz="2200" i="1" dirty="0" err="1"/>
              <a:t>expit</a:t>
            </a:r>
            <a:r>
              <a:rPr lang="en-GB" sz="2200" i="1" dirty="0"/>
              <a:t>(logit(</a:t>
            </a:r>
            <a:r>
              <a:rPr lang="en-GB" sz="2200" i="1" dirty="0" err="1"/>
              <a:t>p.rel</a:t>
            </a:r>
            <a:r>
              <a:rPr lang="en-GB" sz="2200" i="1" dirty="0"/>
              <a:t>[,1])+</a:t>
            </a:r>
            <a:r>
              <a:rPr lang="en-GB" sz="2200" i="1" dirty="0" err="1"/>
              <a:t>lor.rel</a:t>
            </a:r>
            <a:r>
              <a:rPr lang="en-GB" sz="2200" i="1" dirty="0"/>
              <a:t>[,c(2:n.treat)-1])</a:t>
            </a:r>
          </a:p>
          <a:p>
            <a:r>
              <a:rPr lang="en-GB" sz="2200" dirty="0"/>
              <a:t>The </a:t>
            </a:r>
            <a:r>
              <a:rPr lang="en-GB" sz="2200" dirty="0" err="1"/>
              <a:t>expit</a:t>
            </a:r>
            <a:r>
              <a:rPr lang="en-GB" sz="2200" dirty="0"/>
              <a:t> and logit functions work on vectors and matrices.</a:t>
            </a:r>
          </a:p>
          <a:p>
            <a:r>
              <a:rPr lang="en-GB" sz="2200" dirty="0"/>
              <a:t>Can set </a:t>
            </a:r>
            <a:r>
              <a:rPr lang="en-GB" sz="2200" dirty="0" err="1"/>
              <a:t>n.treat</a:t>
            </a:r>
            <a:r>
              <a:rPr lang="en-GB" sz="2200" dirty="0"/>
              <a:t> to any number without having to duplicate code.</a:t>
            </a:r>
          </a:p>
          <a:p>
            <a:pPr marL="0" indent="0">
              <a:buNone/>
            </a:pPr>
            <a:endParaRPr lang="en-GB" sz="2200" dirty="0"/>
          </a:p>
          <a:p>
            <a:pPr marL="0" indent="0">
              <a:buNone/>
            </a:pPr>
            <a:endParaRPr lang="en-GB" sz="2200" dirty="0"/>
          </a:p>
          <a:p>
            <a:pPr marL="0" indent="0">
              <a:buNone/>
            </a:pPr>
            <a:endParaRPr lang="en-GB" sz="2200" dirty="0"/>
          </a:p>
          <a:p>
            <a:pPr marL="0" indent="0">
              <a:buNone/>
            </a:pPr>
            <a:endParaRPr lang="en-GB" sz="2200" dirty="0"/>
          </a:p>
          <a:p>
            <a:pPr marL="0" indent="0">
              <a:buNone/>
            </a:pPr>
            <a:endParaRPr lang="en-GB" sz="2200" dirty="0"/>
          </a:p>
        </p:txBody>
      </p:sp>
      <p:sp>
        <p:nvSpPr>
          <p:cNvPr id="4" name="Slide Number Placeholder 3">
            <a:extLst>
              <a:ext uri="{FF2B5EF4-FFF2-40B4-BE49-F238E27FC236}">
                <a16:creationId xmlns:a16="http://schemas.microsoft.com/office/drawing/2014/main" id="{2B046CB3-633D-4102-AF6D-42660DEBE7CA}"/>
              </a:ext>
            </a:extLst>
          </p:cNvPr>
          <p:cNvSpPr>
            <a:spLocks noGrp="1"/>
          </p:cNvSpPr>
          <p:nvPr>
            <p:ph type="sldNum" sz="quarter" idx="10"/>
          </p:nvPr>
        </p:nvSpPr>
        <p:spPr/>
        <p:txBody>
          <a:bodyPr/>
          <a:lstStyle/>
          <a:p>
            <a:pPr>
              <a:defRPr/>
            </a:pPr>
            <a:fld id="{8EF3C0D3-CCAF-4436-AF32-90F2117A2F83}" type="slidenum">
              <a:rPr lang="en-GB" altLang="en-US" smtClean="0"/>
              <a:pPr>
                <a:defRPr/>
              </a:pPr>
              <a:t>13</a:t>
            </a:fld>
            <a:endParaRPr lang="en-GB" altLang="en-US" dirty="0"/>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C8BBCCF0-B9E6-4B41-91CA-C9D0FCA29628}"/>
                  </a:ext>
                </a:extLst>
              </p:cNvPr>
              <p:cNvGraphicFramePr>
                <a:graphicFrameLocks noGrp="1"/>
              </p:cNvGraphicFramePr>
              <p:nvPr>
                <p:extLst>
                  <p:ext uri="{D42A27DB-BD31-4B8C-83A1-F6EECF244321}">
                    <p14:modId xmlns:p14="http://schemas.microsoft.com/office/powerpoint/2010/main" val="414526986"/>
                  </p:ext>
                </p:extLst>
              </p:nvPr>
            </p:nvGraphicFramePr>
            <p:xfrm>
              <a:off x="179512" y="1979713"/>
              <a:ext cx="8856984" cy="1737320"/>
            </p:xfrm>
            <a:graphic>
              <a:graphicData uri="http://schemas.openxmlformats.org/drawingml/2006/table">
                <a:tbl>
                  <a:tblPr firstRow="1" firstCol="1" bandRow="1">
                    <a:tableStyleId>{5C22544A-7EE6-4342-B048-85BDC9FD1C3A}</a:tableStyleId>
                  </a:tblPr>
                  <a:tblGrid>
                    <a:gridCol w="1161572">
                      <a:extLst>
                        <a:ext uri="{9D8B030D-6E8A-4147-A177-3AD203B41FA5}">
                          <a16:colId xmlns:a16="http://schemas.microsoft.com/office/drawing/2014/main" val="3606509488"/>
                        </a:ext>
                      </a:extLst>
                    </a:gridCol>
                    <a:gridCol w="3878988">
                      <a:extLst>
                        <a:ext uri="{9D8B030D-6E8A-4147-A177-3AD203B41FA5}">
                          <a16:colId xmlns:a16="http://schemas.microsoft.com/office/drawing/2014/main" val="1668755313"/>
                        </a:ext>
                      </a:extLst>
                    </a:gridCol>
                    <a:gridCol w="3816424">
                      <a:extLst>
                        <a:ext uri="{9D8B030D-6E8A-4147-A177-3AD203B41FA5}">
                          <a16:colId xmlns:a16="http://schemas.microsoft.com/office/drawing/2014/main" val="2093201332"/>
                        </a:ext>
                      </a:extLst>
                    </a:gridCol>
                  </a:tblGrid>
                  <a:tr h="538222">
                    <a:tc>
                      <a:txBody>
                        <a:bodyPr/>
                        <a:lstStyle/>
                        <a:p>
                          <a:pPr algn="ctr">
                            <a:lnSpc>
                              <a:spcPct val="107000"/>
                            </a:lnSpc>
                            <a:spcAft>
                              <a:spcPts val="0"/>
                            </a:spcAft>
                          </a:pPr>
                          <a:r>
                            <a:rPr lang="en-GB" sz="1800" dirty="0">
                              <a:effectLst/>
                            </a:rPr>
                            <a:t>Parameter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CBT (Option 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Antidepressant (Option 3)</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1368677"/>
                      </a:ext>
                    </a:extLst>
                  </a:tr>
                  <a:tr h="599549">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𝑟𝑒𝑐</m:t>
                                    </m:r>
                                  </m:sub>
                                </m:sSub>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2,  </m:t>
                                    </m:r>
                                    <m:r>
                                      <a:rPr lang="en-GB" sz="1800">
                                        <a:effectLst/>
                                        <a:latin typeface="Cambria Math" panose="02040503050406030204" pitchFamily="18" charset="0"/>
                                      </a:rPr>
                                      <m:t>𝑟𝑒𝑐</m:t>
                                    </m:r>
                                  </m:sub>
                                </m:sSub>
                                <m:r>
                                  <a:rPr lang="en-GB" sz="1800">
                                    <a:effectLst/>
                                    <a:latin typeface="Cambria Math" panose="02040503050406030204" pitchFamily="18" charset="0"/>
                                  </a:rPr>
                                  <m:t>=</m:t>
                                </m:r>
                                <m:r>
                                  <a:rPr lang="en-GB" sz="1800">
                                    <a:effectLst/>
                                    <a:latin typeface="Cambria Math" panose="02040503050406030204" pitchFamily="18" charset="0"/>
                                  </a:rPr>
                                  <m:t>𝑒𝑥𝑝𝑖𝑡</m:t>
                                </m:r>
                                <m:r>
                                  <a:rPr lang="en-GB" sz="1800">
                                    <a:effectLst/>
                                    <a:latin typeface="Cambria Math" panose="02040503050406030204" pitchFamily="18" charset="0"/>
                                  </a:rPr>
                                  <m:t>(</m:t>
                                </m:r>
                                <m:r>
                                  <m:rPr>
                                    <m:sty m:val="p"/>
                                  </m:rPr>
                                  <a:rPr lang="en-GB" sz="1800">
                                    <a:effectLst/>
                                    <a:latin typeface="Cambria Math" panose="02040503050406030204" pitchFamily="18" charset="0"/>
                                  </a:rPr>
                                  <m:t>logit</m:t>
                                </m:r>
                                <m:d>
                                  <m:dPr>
                                    <m:ctrlPr>
                                      <a:rPr lang="en-GB" sz="1800" i="1">
                                        <a:effectLst/>
                                        <a:latin typeface="Cambria Math" panose="02040503050406030204" pitchFamily="18" charset="0"/>
                                      </a:rPr>
                                    </m:ctrlPr>
                                  </m:dPr>
                                  <m:e>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1,  </m:t>
                                        </m:r>
                                        <m:r>
                                          <a:rPr lang="en-GB" sz="1800">
                                            <a:effectLst/>
                                            <a:latin typeface="Cambria Math" panose="02040503050406030204" pitchFamily="18" charset="0"/>
                                          </a:rPr>
                                          <m:t>𝑟𝑒𝑐</m:t>
                                        </m:r>
                                      </m:sub>
                                    </m:sSub>
                                  </m:e>
                                </m:d>
                                <m:r>
                                  <a:rPr lang="en-GB" sz="1800">
                                    <a:effectLst/>
                                    <a:latin typeface="Cambria Math" panose="02040503050406030204" pitchFamily="18" charset="0"/>
                                  </a:rPr>
                                  <m:t>+</m:t>
                                </m:r>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𝑙𝑜𝑟</m:t>
                                    </m:r>
                                  </m:e>
                                  <m:sub>
                                    <m:r>
                                      <a:rPr lang="en-GB" sz="1800">
                                        <a:effectLst/>
                                        <a:latin typeface="Cambria Math" panose="02040503050406030204" pitchFamily="18" charset="0"/>
                                      </a:rPr>
                                      <m:t>2,</m:t>
                                    </m:r>
                                    <m:r>
                                      <a:rPr lang="en-GB" sz="1800">
                                        <a:effectLst/>
                                        <a:latin typeface="Cambria Math" panose="02040503050406030204" pitchFamily="18" charset="0"/>
                                      </a:rPr>
                                      <m:t>𝑟𝑒𝑐</m:t>
                                    </m:r>
                                  </m:sub>
                                </m:sSub>
                                <m:r>
                                  <a:rPr lang="en-GB" sz="1800">
                                    <a:effectLst/>
                                    <a:latin typeface="Cambria Math" panose="02040503050406030204" pitchFamily="18" charset="0"/>
                                  </a:rPr>
                                  <m:t>)</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3,  </m:t>
                                    </m:r>
                                    <m:r>
                                      <a:rPr lang="en-GB" sz="1800">
                                        <a:effectLst/>
                                        <a:latin typeface="Cambria Math" panose="02040503050406030204" pitchFamily="18" charset="0"/>
                                      </a:rPr>
                                      <m:t>𝑟𝑒𝑐</m:t>
                                    </m:r>
                                  </m:sub>
                                </m:sSub>
                                <m:r>
                                  <a:rPr lang="en-GB" sz="1800">
                                    <a:effectLst/>
                                    <a:latin typeface="Cambria Math" panose="02040503050406030204" pitchFamily="18" charset="0"/>
                                  </a:rPr>
                                  <m:t>=</m:t>
                                </m:r>
                                <m:r>
                                  <a:rPr lang="en-GB" sz="1800">
                                    <a:effectLst/>
                                    <a:latin typeface="Cambria Math" panose="02040503050406030204" pitchFamily="18" charset="0"/>
                                  </a:rPr>
                                  <m:t>𝑒𝑥𝑝𝑖𝑡</m:t>
                                </m:r>
                                <m:r>
                                  <a:rPr lang="en-GB" sz="1800">
                                    <a:effectLst/>
                                    <a:latin typeface="Cambria Math" panose="02040503050406030204" pitchFamily="18" charset="0"/>
                                  </a:rPr>
                                  <m:t>(</m:t>
                                </m:r>
                                <m:r>
                                  <m:rPr>
                                    <m:sty m:val="p"/>
                                  </m:rPr>
                                  <a:rPr lang="en-GB" sz="1800">
                                    <a:effectLst/>
                                    <a:latin typeface="Cambria Math" panose="02040503050406030204" pitchFamily="18" charset="0"/>
                                  </a:rPr>
                                  <m:t>logit</m:t>
                                </m:r>
                                <m:d>
                                  <m:dPr>
                                    <m:ctrlPr>
                                      <a:rPr lang="en-GB" sz="1800" i="1">
                                        <a:effectLst/>
                                        <a:latin typeface="Cambria Math" panose="02040503050406030204" pitchFamily="18" charset="0"/>
                                      </a:rPr>
                                    </m:ctrlPr>
                                  </m:dPr>
                                  <m:e>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1,  </m:t>
                                        </m:r>
                                        <m:r>
                                          <a:rPr lang="en-GB" sz="1800">
                                            <a:effectLst/>
                                            <a:latin typeface="Cambria Math" panose="02040503050406030204" pitchFamily="18" charset="0"/>
                                          </a:rPr>
                                          <m:t>𝑟𝑒𝑐</m:t>
                                        </m:r>
                                      </m:sub>
                                    </m:sSub>
                                  </m:e>
                                </m:d>
                                <m:r>
                                  <a:rPr lang="en-GB" sz="1800">
                                    <a:effectLst/>
                                    <a:latin typeface="Cambria Math" panose="02040503050406030204" pitchFamily="18" charset="0"/>
                                  </a:rPr>
                                  <m:t>+</m:t>
                                </m:r>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𝑙𝑜𝑟</m:t>
                                    </m:r>
                                  </m:e>
                                  <m:sub>
                                    <m:r>
                                      <a:rPr lang="en-GB" sz="1800">
                                        <a:effectLst/>
                                        <a:latin typeface="Cambria Math" panose="02040503050406030204" pitchFamily="18" charset="0"/>
                                      </a:rPr>
                                      <m:t>3,</m:t>
                                    </m:r>
                                    <m:r>
                                      <a:rPr lang="en-GB" sz="1800">
                                        <a:effectLst/>
                                        <a:latin typeface="Cambria Math" panose="02040503050406030204" pitchFamily="18" charset="0"/>
                                      </a:rPr>
                                      <m:t>𝑟𝑒𝑐</m:t>
                                    </m:r>
                                  </m:sub>
                                </m:sSub>
                                <m:r>
                                  <a:rPr lang="en-GB" sz="1800">
                                    <a:effectLst/>
                                    <a:latin typeface="Cambria Math" panose="02040503050406030204" pitchFamily="18" charset="0"/>
                                  </a:rPr>
                                  <m:t>)</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911061897"/>
                      </a:ext>
                    </a:extLst>
                  </a:tr>
                  <a:tr h="599549">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𝑟𝑒𝑙</m:t>
                                    </m:r>
                                  </m:sub>
                                </m:sSub>
                              </m:oMath>
                            </m:oMathPara>
                          </a14:m>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2,  </m:t>
                                    </m:r>
                                    <m:r>
                                      <a:rPr lang="en-GB" sz="1800">
                                        <a:effectLst/>
                                        <a:latin typeface="Cambria Math" panose="02040503050406030204" pitchFamily="18" charset="0"/>
                                      </a:rPr>
                                      <m:t>𝑟𝑒𝑙</m:t>
                                    </m:r>
                                  </m:sub>
                                </m:sSub>
                                <m:r>
                                  <a:rPr lang="en-GB" sz="1800">
                                    <a:effectLst/>
                                    <a:latin typeface="Cambria Math" panose="02040503050406030204" pitchFamily="18" charset="0"/>
                                  </a:rPr>
                                  <m:t>=</m:t>
                                </m:r>
                                <m:r>
                                  <a:rPr lang="en-GB" sz="1800">
                                    <a:effectLst/>
                                    <a:latin typeface="Cambria Math" panose="02040503050406030204" pitchFamily="18" charset="0"/>
                                  </a:rPr>
                                  <m:t>𝑒𝑥𝑝𝑖𝑡</m:t>
                                </m:r>
                                <m:r>
                                  <a:rPr lang="en-GB" sz="1800">
                                    <a:effectLst/>
                                    <a:latin typeface="Cambria Math" panose="02040503050406030204" pitchFamily="18" charset="0"/>
                                  </a:rPr>
                                  <m:t>(</m:t>
                                </m:r>
                                <m:r>
                                  <m:rPr>
                                    <m:sty m:val="p"/>
                                  </m:rPr>
                                  <a:rPr lang="en-GB" sz="1800">
                                    <a:effectLst/>
                                    <a:latin typeface="Cambria Math" panose="02040503050406030204" pitchFamily="18" charset="0"/>
                                  </a:rPr>
                                  <m:t>logit</m:t>
                                </m:r>
                                <m:d>
                                  <m:dPr>
                                    <m:ctrlPr>
                                      <a:rPr lang="en-GB" sz="1800" i="1">
                                        <a:effectLst/>
                                        <a:latin typeface="Cambria Math" panose="02040503050406030204" pitchFamily="18" charset="0"/>
                                      </a:rPr>
                                    </m:ctrlPr>
                                  </m:dPr>
                                  <m:e>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1,  </m:t>
                                        </m:r>
                                        <m:r>
                                          <a:rPr lang="en-GB" sz="1800">
                                            <a:effectLst/>
                                            <a:latin typeface="Cambria Math" panose="02040503050406030204" pitchFamily="18" charset="0"/>
                                          </a:rPr>
                                          <m:t>𝑟𝑒𝑙</m:t>
                                        </m:r>
                                      </m:sub>
                                    </m:sSub>
                                  </m:e>
                                </m:d>
                                <m:r>
                                  <a:rPr lang="en-GB" sz="1800">
                                    <a:effectLst/>
                                    <a:latin typeface="Cambria Math" panose="02040503050406030204" pitchFamily="18" charset="0"/>
                                  </a:rPr>
                                  <m:t>+</m:t>
                                </m:r>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𝑙𝑜𝑟</m:t>
                                    </m:r>
                                  </m:e>
                                  <m:sub>
                                    <m:r>
                                      <a:rPr lang="en-GB" sz="1800">
                                        <a:effectLst/>
                                        <a:latin typeface="Cambria Math" panose="02040503050406030204" pitchFamily="18" charset="0"/>
                                      </a:rPr>
                                      <m:t>2,</m:t>
                                    </m:r>
                                    <m:r>
                                      <a:rPr lang="en-GB" sz="1800">
                                        <a:effectLst/>
                                        <a:latin typeface="Cambria Math" panose="02040503050406030204" pitchFamily="18" charset="0"/>
                                      </a:rPr>
                                      <m:t>𝑟𝑒𝑙</m:t>
                                    </m:r>
                                  </m:sub>
                                </m:sSub>
                                <m:r>
                                  <a:rPr lang="en-GB" sz="1800">
                                    <a:effectLst/>
                                    <a:latin typeface="Cambria Math" panose="02040503050406030204" pitchFamily="18" charset="0"/>
                                  </a:rPr>
                                  <m:t>)</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3,</m:t>
                                    </m:r>
                                    <m:r>
                                      <a:rPr lang="en-GB" sz="1800">
                                        <a:effectLst/>
                                        <a:latin typeface="Cambria Math" panose="02040503050406030204" pitchFamily="18" charset="0"/>
                                      </a:rPr>
                                      <m:t>𝑟𝑒𝑙</m:t>
                                    </m:r>
                                  </m:sub>
                                </m:sSub>
                                <m:r>
                                  <a:rPr lang="en-GB" sz="1800">
                                    <a:effectLst/>
                                    <a:latin typeface="Cambria Math" panose="02040503050406030204" pitchFamily="18" charset="0"/>
                                  </a:rPr>
                                  <m:t>=</m:t>
                                </m:r>
                                <m:r>
                                  <a:rPr lang="en-GB" sz="1800">
                                    <a:effectLst/>
                                    <a:latin typeface="Cambria Math" panose="02040503050406030204" pitchFamily="18" charset="0"/>
                                  </a:rPr>
                                  <m:t>𝑒𝑥𝑝𝑖𝑡</m:t>
                                </m:r>
                                <m:r>
                                  <a:rPr lang="en-GB" sz="1800">
                                    <a:effectLst/>
                                    <a:latin typeface="Cambria Math" panose="02040503050406030204" pitchFamily="18" charset="0"/>
                                  </a:rPr>
                                  <m:t>(</m:t>
                                </m:r>
                                <m:r>
                                  <m:rPr>
                                    <m:sty m:val="p"/>
                                  </m:rPr>
                                  <a:rPr lang="en-GB" sz="1800">
                                    <a:effectLst/>
                                    <a:latin typeface="Cambria Math" panose="02040503050406030204" pitchFamily="18" charset="0"/>
                                  </a:rPr>
                                  <m:t>logit</m:t>
                                </m:r>
                                <m:d>
                                  <m:dPr>
                                    <m:ctrlPr>
                                      <a:rPr lang="en-GB" sz="1800" i="1">
                                        <a:effectLst/>
                                        <a:latin typeface="Cambria Math" panose="02040503050406030204" pitchFamily="18" charset="0"/>
                                      </a:rPr>
                                    </m:ctrlPr>
                                  </m:dPr>
                                  <m:e>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𝑃</m:t>
                                        </m:r>
                                      </m:e>
                                      <m:sub>
                                        <m:r>
                                          <a:rPr lang="en-GB" sz="1800">
                                            <a:effectLst/>
                                            <a:latin typeface="Cambria Math" panose="02040503050406030204" pitchFamily="18" charset="0"/>
                                          </a:rPr>
                                          <m:t>1,  </m:t>
                                        </m:r>
                                        <m:r>
                                          <a:rPr lang="en-GB" sz="1800">
                                            <a:effectLst/>
                                            <a:latin typeface="Cambria Math" panose="02040503050406030204" pitchFamily="18" charset="0"/>
                                          </a:rPr>
                                          <m:t>𝑟𝑒𝑙</m:t>
                                        </m:r>
                                      </m:sub>
                                    </m:sSub>
                                  </m:e>
                                </m:d>
                                <m:r>
                                  <a:rPr lang="en-GB" sz="1800">
                                    <a:effectLst/>
                                    <a:latin typeface="Cambria Math" panose="02040503050406030204" pitchFamily="18" charset="0"/>
                                  </a:rPr>
                                  <m:t>+</m:t>
                                </m:r>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𝑙𝑜𝑟</m:t>
                                    </m:r>
                                  </m:e>
                                  <m:sub>
                                    <m:r>
                                      <a:rPr lang="en-GB" sz="1800">
                                        <a:effectLst/>
                                        <a:latin typeface="Cambria Math" panose="02040503050406030204" pitchFamily="18" charset="0"/>
                                      </a:rPr>
                                      <m:t>3,</m:t>
                                    </m:r>
                                    <m:r>
                                      <a:rPr lang="en-GB" sz="1800">
                                        <a:effectLst/>
                                        <a:latin typeface="Cambria Math" panose="02040503050406030204" pitchFamily="18" charset="0"/>
                                      </a:rPr>
                                      <m:t>𝑟𝑒𝑙</m:t>
                                    </m:r>
                                  </m:sub>
                                </m:sSub>
                                <m:r>
                                  <a:rPr lang="en-GB" sz="1800">
                                    <a:effectLst/>
                                    <a:latin typeface="Cambria Math" panose="02040503050406030204" pitchFamily="18" charset="0"/>
                                  </a:rPr>
                                  <m:t>)</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77706430"/>
                      </a:ext>
                    </a:extLst>
                  </a:tr>
                </a:tbl>
              </a:graphicData>
            </a:graphic>
          </p:graphicFrame>
        </mc:Choice>
        <mc:Fallback xmlns="">
          <p:graphicFrame>
            <p:nvGraphicFramePr>
              <p:cNvPr id="6" name="Table 5">
                <a:extLst>
                  <a:ext uri="{FF2B5EF4-FFF2-40B4-BE49-F238E27FC236}">
                    <a16:creationId xmlns:a16="http://schemas.microsoft.com/office/drawing/2014/main" id="{C8BBCCF0-B9E6-4B41-91CA-C9D0FCA29628}"/>
                  </a:ext>
                </a:extLst>
              </p:cNvPr>
              <p:cNvGraphicFramePr>
                <a:graphicFrameLocks noGrp="1"/>
              </p:cNvGraphicFramePr>
              <p:nvPr>
                <p:extLst>
                  <p:ext uri="{D42A27DB-BD31-4B8C-83A1-F6EECF244321}">
                    <p14:modId xmlns:p14="http://schemas.microsoft.com/office/powerpoint/2010/main" val="414526986"/>
                  </p:ext>
                </p:extLst>
              </p:nvPr>
            </p:nvGraphicFramePr>
            <p:xfrm>
              <a:off x="179512" y="1979713"/>
              <a:ext cx="8856984" cy="1737320"/>
            </p:xfrm>
            <a:graphic>
              <a:graphicData uri="http://schemas.openxmlformats.org/drawingml/2006/table">
                <a:tbl>
                  <a:tblPr firstRow="1" firstCol="1" bandRow="1">
                    <a:tableStyleId>{5C22544A-7EE6-4342-B048-85BDC9FD1C3A}</a:tableStyleId>
                  </a:tblPr>
                  <a:tblGrid>
                    <a:gridCol w="1161572">
                      <a:extLst>
                        <a:ext uri="{9D8B030D-6E8A-4147-A177-3AD203B41FA5}">
                          <a16:colId xmlns:a16="http://schemas.microsoft.com/office/drawing/2014/main" val="3606509488"/>
                        </a:ext>
                      </a:extLst>
                    </a:gridCol>
                    <a:gridCol w="3878988">
                      <a:extLst>
                        <a:ext uri="{9D8B030D-6E8A-4147-A177-3AD203B41FA5}">
                          <a16:colId xmlns:a16="http://schemas.microsoft.com/office/drawing/2014/main" val="1668755313"/>
                        </a:ext>
                      </a:extLst>
                    </a:gridCol>
                    <a:gridCol w="3816424">
                      <a:extLst>
                        <a:ext uri="{9D8B030D-6E8A-4147-A177-3AD203B41FA5}">
                          <a16:colId xmlns:a16="http://schemas.microsoft.com/office/drawing/2014/main" val="2093201332"/>
                        </a:ext>
                      </a:extLst>
                    </a:gridCol>
                  </a:tblGrid>
                  <a:tr h="538222">
                    <a:tc>
                      <a:txBody>
                        <a:bodyPr/>
                        <a:lstStyle/>
                        <a:p>
                          <a:pPr algn="ctr">
                            <a:lnSpc>
                              <a:spcPct val="107000"/>
                            </a:lnSpc>
                            <a:spcAft>
                              <a:spcPts val="0"/>
                            </a:spcAft>
                          </a:pPr>
                          <a:r>
                            <a:rPr lang="en-GB" sz="1800" dirty="0">
                              <a:effectLst/>
                            </a:rPr>
                            <a:t>Parameter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CBT (Option 2)</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Antidepressant (Option 3)</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71368677"/>
                      </a:ext>
                    </a:extLst>
                  </a:tr>
                  <a:tr h="599549">
                    <a:tc>
                      <a:txBody>
                        <a:bodyPr/>
                        <a:lstStyle/>
                        <a:p>
                          <a:endParaRPr lang="en-US"/>
                        </a:p>
                      </a:txBody>
                      <a:tcPr marL="68580" marR="68580" marT="0" marB="0" anchor="ctr">
                        <a:blipFill>
                          <a:blip r:embed="rId2"/>
                          <a:stretch>
                            <a:fillRect l="-524" t="-91837" r="-663351" b="-103061"/>
                          </a:stretch>
                        </a:blipFill>
                      </a:tcPr>
                    </a:tc>
                    <a:tc>
                      <a:txBody>
                        <a:bodyPr/>
                        <a:lstStyle/>
                        <a:p>
                          <a:endParaRPr lang="en-US"/>
                        </a:p>
                      </a:txBody>
                      <a:tcPr marL="68580" marR="68580" marT="0" marB="0" anchor="ctr">
                        <a:blipFill>
                          <a:blip r:embed="rId2"/>
                          <a:stretch>
                            <a:fillRect l="-30189" t="-91837" r="-99214" b="-103061"/>
                          </a:stretch>
                        </a:blipFill>
                      </a:tcPr>
                    </a:tc>
                    <a:tc>
                      <a:txBody>
                        <a:bodyPr/>
                        <a:lstStyle/>
                        <a:p>
                          <a:endParaRPr lang="en-US"/>
                        </a:p>
                      </a:txBody>
                      <a:tcPr marL="68580" marR="68580" marT="0" marB="0" anchor="ctr">
                        <a:blipFill>
                          <a:blip r:embed="rId2"/>
                          <a:stretch>
                            <a:fillRect l="-132057" t="-91837" r="-638" b="-103061"/>
                          </a:stretch>
                        </a:blipFill>
                      </a:tcPr>
                    </a:tc>
                    <a:extLst>
                      <a:ext uri="{0D108BD9-81ED-4DB2-BD59-A6C34878D82A}">
                        <a16:rowId xmlns:a16="http://schemas.microsoft.com/office/drawing/2014/main" val="1911061897"/>
                      </a:ext>
                    </a:extLst>
                  </a:tr>
                  <a:tr h="599549">
                    <a:tc>
                      <a:txBody>
                        <a:bodyPr/>
                        <a:lstStyle/>
                        <a:p>
                          <a:endParaRPr lang="en-US"/>
                        </a:p>
                      </a:txBody>
                      <a:tcPr marL="68580" marR="68580" marT="0" marB="0" anchor="ctr">
                        <a:blipFill>
                          <a:blip r:embed="rId2"/>
                          <a:stretch>
                            <a:fillRect l="-524" t="-189899" r="-663351" b="-2020"/>
                          </a:stretch>
                        </a:blipFill>
                      </a:tcPr>
                    </a:tc>
                    <a:tc>
                      <a:txBody>
                        <a:bodyPr/>
                        <a:lstStyle/>
                        <a:p>
                          <a:endParaRPr lang="en-US"/>
                        </a:p>
                      </a:txBody>
                      <a:tcPr marL="68580" marR="68580" marT="0" marB="0" anchor="ctr">
                        <a:blipFill>
                          <a:blip r:embed="rId2"/>
                          <a:stretch>
                            <a:fillRect l="-30189" t="-189899" r="-99214" b="-2020"/>
                          </a:stretch>
                        </a:blipFill>
                      </a:tcPr>
                    </a:tc>
                    <a:tc>
                      <a:txBody>
                        <a:bodyPr/>
                        <a:lstStyle/>
                        <a:p>
                          <a:endParaRPr lang="en-US"/>
                        </a:p>
                      </a:txBody>
                      <a:tcPr marL="68580" marR="68580" marT="0" marB="0" anchor="ctr">
                        <a:blipFill>
                          <a:blip r:embed="rId2"/>
                          <a:stretch>
                            <a:fillRect l="-132057" t="-189899" r="-638" b="-2020"/>
                          </a:stretch>
                        </a:blipFill>
                      </a:tcPr>
                    </a:tc>
                    <a:extLst>
                      <a:ext uri="{0D108BD9-81ED-4DB2-BD59-A6C34878D82A}">
                        <a16:rowId xmlns:a16="http://schemas.microsoft.com/office/drawing/2014/main" val="3877706430"/>
                      </a:ext>
                    </a:extLst>
                  </a:tr>
                </a:tbl>
              </a:graphicData>
            </a:graphic>
          </p:graphicFrame>
        </mc:Fallback>
      </mc:AlternateContent>
      <p:pic>
        <p:nvPicPr>
          <p:cNvPr id="7" name="Picture 6">
            <a:extLst>
              <a:ext uri="{FF2B5EF4-FFF2-40B4-BE49-F238E27FC236}">
                <a16:creationId xmlns:a16="http://schemas.microsoft.com/office/drawing/2014/main" id="{DE35FA38-AB72-4A1B-A017-3ED83129B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extLst>
      <p:ext uri="{BB962C8B-B14F-4D97-AF65-F5344CB8AC3E}">
        <p14:creationId xmlns:p14="http://schemas.microsoft.com/office/powerpoint/2010/main" val="4108118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5BC32F-E5FA-4468-B4CD-C37257DCED86}"/>
              </a:ext>
            </a:extLst>
          </p:cNvPr>
          <p:cNvPicPr>
            <a:picLocks noChangeAspect="1"/>
          </p:cNvPicPr>
          <p:nvPr/>
        </p:nvPicPr>
        <p:blipFill>
          <a:blip r:embed="rId2"/>
          <a:stretch>
            <a:fillRect/>
          </a:stretch>
        </p:blipFill>
        <p:spPr>
          <a:xfrm>
            <a:off x="1360472" y="2588138"/>
            <a:ext cx="6811928" cy="3433150"/>
          </a:xfrm>
          <a:prstGeom prst="rect">
            <a:avLst/>
          </a:prstGeom>
        </p:spPr>
      </p:pic>
      <p:sp>
        <p:nvSpPr>
          <p:cNvPr id="2" name="Title 1">
            <a:extLst>
              <a:ext uri="{FF2B5EF4-FFF2-40B4-BE49-F238E27FC236}">
                <a16:creationId xmlns:a16="http://schemas.microsoft.com/office/drawing/2014/main" id="{114E8565-138D-4818-B52E-82FA1D327DF8}"/>
              </a:ext>
            </a:extLst>
          </p:cNvPr>
          <p:cNvSpPr>
            <a:spLocks noGrp="1"/>
          </p:cNvSpPr>
          <p:nvPr>
            <p:ph type="title"/>
          </p:nvPr>
        </p:nvSpPr>
        <p:spPr>
          <a:xfrm>
            <a:off x="251520" y="1196752"/>
            <a:ext cx="8640960" cy="648072"/>
          </a:xfrm>
        </p:spPr>
        <p:txBody>
          <a:bodyPr/>
          <a:lstStyle/>
          <a:p>
            <a:r>
              <a:rPr lang="en-GB" dirty="0"/>
              <a:t>Formatting results</a:t>
            </a:r>
          </a:p>
        </p:txBody>
      </p:sp>
      <p:sp>
        <p:nvSpPr>
          <p:cNvPr id="3" name="Content Placeholder 2">
            <a:extLst>
              <a:ext uri="{FF2B5EF4-FFF2-40B4-BE49-F238E27FC236}">
                <a16:creationId xmlns:a16="http://schemas.microsoft.com/office/drawing/2014/main" id="{9BDC62F5-88A0-408B-88B0-2051845EB429}"/>
              </a:ext>
            </a:extLst>
          </p:cNvPr>
          <p:cNvSpPr>
            <a:spLocks noGrp="1"/>
          </p:cNvSpPr>
          <p:nvPr>
            <p:ph idx="1"/>
          </p:nvPr>
        </p:nvSpPr>
        <p:spPr>
          <a:xfrm>
            <a:off x="251520" y="1711492"/>
            <a:ext cx="8568952" cy="4248471"/>
          </a:xfrm>
        </p:spPr>
        <p:txBody>
          <a:bodyPr/>
          <a:lstStyle/>
          <a:p>
            <a:r>
              <a:rPr lang="en-GB" sz="2200" dirty="0"/>
              <a:t>Use </a:t>
            </a:r>
            <a:r>
              <a:rPr lang="en-GB" sz="2200" i="1" dirty="0"/>
              <a:t>paste(“string1”, “string2”)</a:t>
            </a:r>
            <a:r>
              <a:rPr lang="en-GB" sz="2200" dirty="0"/>
              <a:t> function for string concatenation</a:t>
            </a:r>
          </a:p>
          <a:p>
            <a:r>
              <a:rPr lang="en-GB" sz="2200" dirty="0"/>
              <a:t>Use </a:t>
            </a:r>
            <a:r>
              <a:rPr lang="en-GB" sz="2200" i="1" dirty="0"/>
              <a:t>round(</a:t>
            </a:r>
            <a:r>
              <a:rPr lang="en-GB" sz="2200" i="1" dirty="0" err="1"/>
              <a:t>x,digits</a:t>
            </a:r>
            <a:r>
              <a:rPr lang="en-GB" sz="2200" i="1" dirty="0"/>
              <a:t>=3) </a:t>
            </a:r>
            <a:r>
              <a:rPr lang="en-GB" sz="2200" dirty="0"/>
              <a:t>for numeric formatting</a:t>
            </a:r>
          </a:p>
          <a:p>
            <a:pPr marL="0" indent="0">
              <a:buNone/>
            </a:pPr>
            <a:r>
              <a:rPr lang="en-GB" sz="2200" i="1" dirty="0" err="1"/>
              <a:t>format.results</a:t>
            </a:r>
            <a:r>
              <a:rPr lang="en-GB" sz="2200" i="1" dirty="0"/>
              <a:t>&lt;-function(</a:t>
            </a:r>
            <a:r>
              <a:rPr lang="en-GB" sz="2200" i="1" dirty="0" err="1"/>
              <a:t>x,digits</a:t>
            </a:r>
            <a:r>
              <a:rPr lang="en-GB" sz="2200" i="1" dirty="0"/>
              <a:t>=2)</a:t>
            </a:r>
          </a:p>
          <a:p>
            <a:pPr marL="0" indent="0">
              <a:buNone/>
            </a:pPr>
            <a:r>
              <a:rPr lang="en-GB" sz="2200" i="1" dirty="0"/>
              <a:t>{</a:t>
            </a:r>
          </a:p>
          <a:p>
            <a:pPr marL="0" indent="0">
              <a:buNone/>
            </a:pPr>
            <a:r>
              <a:rPr lang="en-GB" sz="2200" i="1" dirty="0"/>
              <a:t>	paste(round(mean(x),digits=digits)," 		(",round(quantile(</a:t>
            </a:r>
            <a:r>
              <a:rPr lang="en-GB" sz="2200" i="1" dirty="0" err="1"/>
              <a:t>x,probs</a:t>
            </a:r>
            <a:r>
              <a:rPr lang="en-GB" sz="2200" i="1" dirty="0"/>
              <a:t>=0.025),digits=digits),", 	",round(quantile(</a:t>
            </a:r>
            <a:r>
              <a:rPr lang="en-GB" sz="2200" i="1" dirty="0" err="1"/>
              <a:t>x,probs</a:t>
            </a:r>
            <a:r>
              <a:rPr lang="en-GB" sz="2200" i="1" dirty="0"/>
              <a:t>=0.975),digits=digits),")",</a:t>
            </a:r>
            <a:r>
              <a:rPr lang="en-GB" sz="2200" i="1" dirty="0" err="1"/>
              <a:t>sep</a:t>
            </a:r>
            <a:r>
              <a:rPr lang="en-GB" sz="2200" i="1" dirty="0"/>
              <a:t>="")</a:t>
            </a:r>
          </a:p>
          <a:p>
            <a:pPr marL="0" indent="0">
              <a:buNone/>
            </a:pPr>
            <a:r>
              <a:rPr lang="en-GB" sz="2200" i="1" dirty="0"/>
              <a:t>}</a:t>
            </a:r>
          </a:p>
        </p:txBody>
      </p:sp>
      <p:sp>
        <p:nvSpPr>
          <p:cNvPr id="4" name="Slide Number Placeholder 3">
            <a:extLst>
              <a:ext uri="{FF2B5EF4-FFF2-40B4-BE49-F238E27FC236}">
                <a16:creationId xmlns:a16="http://schemas.microsoft.com/office/drawing/2014/main" id="{0411476A-D0B9-402A-A130-408634D3EB28}"/>
              </a:ext>
            </a:extLst>
          </p:cNvPr>
          <p:cNvSpPr>
            <a:spLocks noGrp="1"/>
          </p:cNvSpPr>
          <p:nvPr>
            <p:ph type="sldNum" sz="quarter" idx="10"/>
          </p:nvPr>
        </p:nvSpPr>
        <p:spPr/>
        <p:txBody>
          <a:bodyPr/>
          <a:lstStyle/>
          <a:p>
            <a:pPr>
              <a:defRPr/>
            </a:pPr>
            <a:fld id="{8EF3C0D3-CCAF-4436-AF32-90F2117A2F83}" type="slidenum">
              <a:rPr lang="en-GB" altLang="en-US" smtClean="0"/>
              <a:pPr>
                <a:defRPr/>
              </a:pPr>
              <a:t>14</a:t>
            </a:fld>
            <a:endParaRPr lang="en-GB" altLang="en-US" dirty="0"/>
          </a:p>
        </p:txBody>
      </p:sp>
      <p:pic>
        <p:nvPicPr>
          <p:cNvPr id="5" name="Picture 4">
            <a:extLst>
              <a:ext uri="{FF2B5EF4-FFF2-40B4-BE49-F238E27FC236}">
                <a16:creationId xmlns:a16="http://schemas.microsoft.com/office/drawing/2014/main" id="{F336BA7F-C5CD-42E6-8019-F7C68E034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pic>
        <p:nvPicPr>
          <p:cNvPr id="8" name="Picture 7">
            <a:extLst>
              <a:ext uri="{FF2B5EF4-FFF2-40B4-BE49-F238E27FC236}">
                <a16:creationId xmlns:a16="http://schemas.microsoft.com/office/drawing/2014/main" id="{E5D6E6F3-6D87-49EB-88E4-EDA26FEB3370}"/>
              </a:ext>
            </a:extLst>
          </p:cNvPr>
          <p:cNvPicPr>
            <a:picLocks noChangeAspect="1"/>
          </p:cNvPicPr>
          <p:nvPr/>
        </p:nvPicPr>
        <p:blipFill>
          <a:blip r:embed="rId4"/>
          <a:stretch>
            <a:fillRect/>
          </a:stretch>
        </p:blipFill>
        <p:spPr>
          <a:xfrm>
            <a:off x="323528" y="4906329"/>
            <a:ext cx="8712968" cy="1068041"/>
          </a:xfrm>
          <a:prstGeom prst="rect">
            <a:avLst/>
          </a:prstGeom>
        </p:spPr>
      </p:pic>
    </p:spTree>
    <p:extLst>
      <p:ext uri="{BB962C8B-B14F-4D97-AF65-F5344CB8AC3E}">
        <p14:creationId xmlns:p14="http://schemas.microsoft.com/office/powerpoint/2010/main" val="292392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8565-138D-4818-B52E-82FA1D327DF8}"/>
              </a:ext>
            </a:extLst>
          </p:cNvPr>
          <p:cNvSpPr>
            <a:spLocks noGrp="1"/>
          </p:cNvSpPr>
          <p:nvPr>
            <p:ph type="title"/>
          </p:nvPr>
        </p:nvSpPr>
        <p:spPr>
          <a:xfrm>
            <a:off x="251520" y="1196752"/>
            <a:ext cx="8640960" cy="648072"/>
          </a:xfrm>
        </p:spPr>
        <p:txBody>
          <a:bodyPr/>
          <a:lstStyle/>
          <a:p>
            <a:r>
              <a:rPr lang="en-GB" dirty="0"/>
              <a:t>Decision tree results</a:t>
            </a:r>
          </a:p>
        </p:txBody>
      </p:sp>
      <p:sp>
        <p:nvSpPr>
          <p:cNvPr id="3" name="Content Placeholder 2">
            <a:extLst>
              <a:ext uri="{FF2B5EF4-FFF2-40B4-BE49-F238E27FC236}">
                <a16:creationId xmlns:a16="http://schemas.microsoft.com/office/drawing/2014/main" id="{9BDC62F5-88A0-408B-88B0-2051845EB429}"/>
              </a:ext>
            </a:extLst>
          </p:cNvPr>
          <p:cNvSpPr>
            <a:spLocks noGrp="1"/>
          </p:cNvSpPr>
          <p:nvPr>
            <p:ph idx="1"/>
          </p:nvPr>
        </p:nvSpPr>
        <p:spPr>
          <a:xfrm>
            <a:off x="251520" y="1772817"/>
            <a:ext cx="8784976" cy="4248471"/>
          </a:xfrm>
        </p:spPr>
        <p:txBody>
          <a:bodyPr/>
          <a:lstStyle/>
          <a:p>
            <a:r>
              <a:rPr lang="en-GB" sz="1800" dirty="0"/>
              <a:t>Build a results matrix</a:t>
            </a:r>
          </a:p>
          <a:p>
            <a:pPr marL="0" indent="0">
              <a:buNone/>
            </a:pPr>
            <a:r>
              <a:rPr lang="en-GB" sz="1800" i="1" dirty="0" err="1"/>
              <a:t>results.matrix</a:t>
            </a:r>
            <a:r>
              <a:rPr lang="en-GB" sz="1800" i="1" dirty="0"/>
              <a:t>&lt;-matrix(NA, </a:t>
            </a:r>
            <a:r>
              <a:rPr lang="en-GB" sz="1800" i="1" dirty="0" err="1"/>
              <a:t>nrow</a:t>
            </a:r>
            <a:r>
              <a:rPr lang="en-GB" sz="1800" i="1" dirty="0"/>
              <a:t>=4,ncol=</a:t>
            </a:r>
            <a:r>
              <a:rPr lang="en-GB" sz="1800" i="1" dirty="0" err="1"/>
              <a:t>n.treat</a:t>
            </a:r>
            <a:r>
              <a:rPr lang="en-GB" sz="1800" i="1" dirty="0"/>
              <a:t>)</a:t>
            </a:r>
          </a:p>
          <a:p>
            <a:r>
              <a:rPr lang="en-GB" sz="1800" dirty="0"/>
              <a:t>Name the rows and columns</a:t>
            </a:r>
          </a:p>
          <a:p>
            <a:pPr marL="0" indent="0">
              <a:buNone/>
            </a:pPr>
            <a:r>
              <a:rPr lang="en-GB" sz="1800" i="1" dirty="0" err="1"/>
              <a:t>rownames</a:t>
            </a:r>
            <a:r>
              <a:rPr lang="en-GB" sz="1800" i="1" dirty="0"/>
              <a:t>(</a:t>
            </a:r>
            <a:r>
              <a:rPr lang="en-GB" sz="1800" i="1" dirty="0" err="1"/>
              <a:t>results.matrix</a:t>
            </a:r>
            <a:r>
              <a:rPr lang="en-GB" sz="1800" i="1" dirty="0"/>
              <a:t>)&lt;-c("Total </a:t>
            </a:r>
            <a:r>
              <a:rPr lang="en-GB" sz="1800" i="1" dirty="0" err="1"/>
              <a:t>costs","Total</a:t>
            </a:r>
            <a:r>
              <a:rPr lang="en-GB" sz="1800" i="1" dirty="0"/>
              <a:t> QALYs", "Net </a:t>
            </a:r>
            <a:r>
              <a:rPr lang="en-GB" sz="1800" i="1" dirty="0" err="1"/>
              <a:t>Benefit","Incremental</a:t>
            </a:r>
            <a:r>
              <a:rPr lang="en-GB" sz="1800" i="1" dirty="0"/>
              <a:t> NB")</a:t>
            </a:r>
          </a:p>
          <a:p>
            <a:pPr marL="0" indent="0">
              <a:buNone/>
            </a:pPr>
            <a:r>
              <a:rPr lang="en-GB" sz="1800" i="1" dirty="0" err="1"/>
              <a:t>colnames</a:t>
            </a:r>
            <a:r>
              <a:rPr lang="en-GB" sz="1800" i="1" dirty="0"/>
              <a:t>(</a:t>
            </a:r>
            <a:r>
              <a:rPr lang="en-GB" sz="1800" i="1" dirty="0" err="1"/>
              <a:t>results.matrix</a:t>
            </a:r>
            <a:r>
              <a:rPr lang="en-GB" sz="1800" i="1" dirty="0"/>
              <a:t>)&lt;-</a:t>
            </a:r>
            <a:r>
              <a:rPr lang="en-GB" sz="1800" i="1" dirty="0" err="1"/>
              <a:t>t.names</a:t>
            </a:r>
            <a:endParaRPr lang="en-GB" sz="1800" i="1" dirty="0"/>
          </a:p>
          <a:p>
            <a:r>
              <a:rPr lang="en-GB" sz="1800" dirty="0"/>
              <a:t>Then calculate summaries</a:t>
            </a:r>
          </a:p>
          <a:p>
            <a:pPr marL="0" indent="0">
              <a:buNone/>
            </a:pPr>
            <a:r>
              <a:rPr lang="en-GB" sz="1800" i="1" dirty="0"/>
              <a:t>for(</a:t>
            </a:r>
            <a:r>
              <a:rPr lang="en-GB" sz="1800" i="1" dirty="0" err="1"/>
              <a:t>i.treat</a:t>
            </a:r>
            <a:r>
              <a:rPr lang="en-GB" sz="1800" i="1" dirty="0"/>
              <a:t> in 1:n.treat)</a:t>
            </a:r>
          </a:p>
          <a:p>
            <a:pPr marL="0" indent="0">
              <a:buNone/>
            </a:pPr>
            <a:r>
              <a:rPr lang="en-GB" sz="1800" i="1" dirty="0"/>
              <a:t>{</a:t>
            </a:r>
          </a:p>
          <a:p>
            <a:pPr marL="0" indent="0">
              <a:buNone/>
            </a:pPr>
            <a:r>
              <a:rPr lang="en-GB" sz="1800" i="1" dirty="0"/>
              <a:t>	</a:t>
            </a:r>
            <a:r>
              <a:rPr lang="en-GB" sz="1800" i="1" dirty="0" err="1"/>
              <a:t>results.matrix</a:t>
            </a:r>
            <a:r>
              <a:rPr lang="en-GB" sz="1800" i="1" dirty="0"/>
              <a:t>["Total costs",</a:t>
            </a:r>
            <a:r>
              <a:rPr lang="en-GB" sz="1800" i="1" dirty="0" err="1"/>
              <a:t>i.treat</a:t>
            </a:r>
            <a:r>
              <a:rPr lang="en-GB" sz="1800" i="1" dirty="0"/>
              <a:t>]&lt;-</a:t>
            </a:r>
            <a:r>
              <a:rPr lang="en-GB" sz="1800" i="1" dirty="0" err="1"/>
              <a:t>format.results</a:t>
            </a:r>
            <a:r>
              <a:rPr lang="en-GB" sz="1800" i="1" dirty="0"/>
              <a:t>(x=costs[,</a:t>
            </a:r>
            <a:r>
              <a:rPr lang="en-GB" sz="1800" i="1" dirty="0" err="1"/>
              <a:t>i.treat</a:t>
            </a:r>
            <a:r>
              <a:rPr lang="en-GB" sz="1800" i="1" dirty="0"/>
              <a:t>])</a:t>
            </a:r>
          </a:p>
          <a:p>
            <a:pPr marL="0" indent="0">
              <a:buNone/>
            </a:pPr>
            <a:r>
              <a:rPr lang="en-GB" sz="1800" i="1" dirty="0"/>
              <a:t>	</a:t>
            </a:r>
            <a:r>
              <a:rPr lang="en-GB" sz="1800" i="1" dirty="0" err="1"/>
              <a:t>results.matrix</a:t>
            </a:r>
            <a:r>
              <a:rPr lang="en-GB" sz="1800" i="1" dirty="0"/>
              <a:t>["Total QALYs",</a:t>
            </a:r>
            <a:r>
              <a:rPr lang="en-GB" sz="1800" i="1" dirty="0" err="1"/>
              <a:t>i.treat</a:t>
            </a:r>
            <a:r>
              <a:rPr lang="en-GB" sz="1800" i="1" dirty="0"/>
              <a:t>]&lt;-</a:t>
            </a:r>
            <a:r>
              <a:rPr lang="en-GB" sz="1800" i="1" dirty="0" err="1"/>
              <a:t>format.results</a:t>
            </a:r>
            <a:r>
              <a:rPr lang="en-GB" sz="1800" i="1" dirty="0"/>
              <a:t>(x=effects[,</a:t>
            </a:r>
            <a:r>
              <a:rPr lang="en-GB" sz="1800" i="1" dirty="0" err="1"/>
              <a:t>i.treat</a:t>
            </a:r>
            <a:r>
              <a:rPr lang="en-GB" sz="1800" i="1" dirty="0"/>
              <a:t>])</a:t>
            </a:r>
          </a:p>
          <a:p>
            <a:pPr marL="0" indent="0">
              <a:buNone/>
            </a:pPr>
            <a:r>
              <a:rPr lang="en-GB" sz="1800" i="1" dirty="0"/>
              <a:t>	</a:t>
            </a:r>
            <a:r>
              <a:rPr lang="en-GB" sz="1800" i="1" dirty="0" err="1"/>
              <a:t>results.matrix</a:t>
            </a:r>
            <a:r>
              <a:rPr lang="en-GB" sz="1800" i="1" dirty="0"/>
              <a:t>["Net Benefit",</a:t>
            </a:r>
            <a:r>
              <a:rPr lang="en-GB" sz="1800" i="1" dirty="0" err="1"/>
              <a:t>i.treat</a:t>
            </a:r>
            <a:r>
              <a:rPr lang="en-GB" sz="1800" i="1" dirty="0"/>
              <a:t>]&lt;-</a:t>
            </a:r>
            <a:r>
              <a:rPr lang="en-GB" sz="1800" i="1" dirty="0" err="1"/>
              <a:t>format.results</a:t>
            </a:r>
            <a:r>
              <a:rPr lang="en-GB" sz="1800" i="1" dirty="0"/>
              <a:t>(x=</a:t>
            </a:r>
            <a:r>
              <a:rPr lang="en-GB" sz="1800" i="1" dirty="0" err="1"/>
              <a:t>net.benefit</a:t>
            </a:r>
            <a:r>
              <a:rPr lang="en-GB" sz="1800" i="1" dirty="0"/>
              <a:t>[,</a:t>
            </a:r>
            <a:r>
              <a:rPr lang="en-GB" sz="1800" i="1" dirty="0" err="1"/>
              <a:t>i.treat</a:t>
            </a:r>
            <a:r>
              <a:rPr lang="en-GB" sz="1800" i="1" dirty="0"/>
              <a:t>])</a:t>
            </a:r>
          </a:p>
          <a:p>
            <a:pPr marL="0" indent="0">
              <a:buNone/>
            </a:pPr>
            <a:r>
              <a:rPr lang="en-GB" sz="1800" i="1" dirty="0"/>
              <a:t>	</a:t>
            </a:r>
            <a:r>
              <a:rPr lang="en-GB" sz="1800" i="1" dirty="0" err="1"/>
              <a:t>results.matrix</a:t>
            </a:r>
            <a:r>
              <a:rPr lang="en-GB" sz="1800" i="1" dirty="0"/>
              <a:t>["Incremental NB",</a:t>
            </a:r>
            <a:r>
              <a:rPr lang="en-GB" sz="1800" i="1" dirty="0" err="1"/>
              <a:t>i.treat</a:t>
            </a:r>
            <a:r>
              <a:rPr lang="en-GB" sz="1800" i="1" dirty="0"/>
              <a:t>]&lt;-</a:t>
            </a:r>
            <a:r>
              <a:rPr lang="en-GB" sz="1800" i="1" dirty="0" err="1"/>
              <a:t>format.results</a:t>
            </a:r>
            <a:r>
              <a:rPr lang="en-GB" sz="1800" i="1" dirty="0"/>
              <a:t>(x=</a:t>
            </a:r>
            <a:r>
              <a:rPr lang="en-GB" sz="1800" i="1" dirty="0" err="1"/>
              <a:t>incremental.nb</a:t>
            </a:r>
            <a:r>
              <a:rPr lang="en-GB" sz="1800" i="1" dirty="0"/>
              <a:t>[,</a:t>
            </a:r>
            <a:r>
              <a:rPr lang="en-GB" sz="1800" i="1" dirty="0" err="1"/>
              <a:t>i.treat</a:t>
            </a:r>
            <a:r>
              <a:rPr lang="en-GB" sz="1800" i="1" dirty="0"/>
              <a:t>])</a:t>
            </a:r>
          </a:p>
          <a:p>
            <a:pPr marL="0" indent="0">
              <a:buNone/>
            </a:pPr>
            <a:r>
              <a:rPr lang="en-GB" sz="1800" i="1" dirty="0"/>
              <a:t>}</a:t>
            </a:r>
          </a:p>
        </p:txBody>
      </p:sp>
      <p:sp>
        <p:nvSpPr>
          <p:cNvPr id="4" name="Slide Number Placeholder 3">
            <a:extLst>
              <a:ext uri="{FF2B5EF4-FFF2-40B4-BE49-F238E27FC236}">
                <a16:creationId xmlns:a16="http://schemas.microsoft.com/office/drawing/2014/main" id="{0411476A-D0B9-402A-A130-408634D3EB28}"/>
              </a:ext>
            </a:extLst>
          </p:cNvPr>
          <p:cNvSpPr>
            <a:spLocks noGrp="1"/>
          </p:cNvSpPr>
          <p:nvPr>
            <p:ph type="sldNum" sz="quarter" idx="10"/>
          </p:nvPr>
        </p:nvSpPr>
        <p:spPr/>
        <p:txBody>
          <a:bodyPr/>
          <a:lstStyle/>
          <a:p>
            <a:pPr>
              <a:defRPr/>
            </a:pPr>
            <a:fld id="{8EF3C0D3-CCAF-4436-AF32-90F2117A2F83}" type="slidenum">
              <a:rPr lang="en-GB" altLang="en-US" smtClean="0"/>
              <a:pPr>
                <a:defRPr/>
              </a:pPr>
              <a:t>15</a:t>
            </a:fld>
            <a:endParaRPr lang="en-GB" altLang="en-US" dirty="0"/>
          </a:p>
        </p:txBody>
      </p:sp>
      <p:pic>
        <p:nvPicPr>
          <p:cNvPr id="5" name="Picture 4">
            <a:extLst>
              <a:ext uri="{FF2B5EF4-FFF2-40B4-BE49-F238E27FC236}">
                <a16:creationId xmlns:a16="http://schemas.microsoft.com/office/drawing/2014/main" id="{7C23FC56-0A83-4519-9CE4-B6E0AA49EA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extLst>
      <p:ext uri="{BB962C8B-B14F-4D97-AF65-F5344CB8AC3E}">
        <p14:creationId xmlns:p14="http://schemas.microsoft.com/office/powerpoint/2010/main" val="3509344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078FB-5007-40E1-A5E4-60E960FC17ED}"/>
              </a:ext>
            </a:extLst>
          </p:cNvPr>
          <p:cNvSpPr>
            <a:spLocks noGrp="1"/>
          </p:cNvSpPr>
          <p:nvPr>
            <p:ph type="title"/>
          </p:nvPr>
        </p:nvSpPr>
        <p:spPr>
          <a:xfrm>
            <a:off x="251520" y="1196752"/>
            <a:ext cx="8640960" cy="648072"/>
          </a:xfrm>
        </p:spPr>
        <p:txBody>
          <a:bodyPr/>
          <a:lstStyle/>
          <a:p>
            <a:r>
              <a:rPr lang="en-GB" dirty="0"/>
              <a:t>Exporting the results matrix to Excel</a:t>
            </a:r>
          </a:p>
        </p:txBody>
      </p:sp>
      <p:sp>
        <p:nvSpPr>
          <p:cNvPr id="3" name="Content Placeholder 2">
            <a:extLst>
              <a:ext uri="{FF2B5EF4-FFF2-40B4-BE49-F238E27FC236}">
                <a16:creationId xmlns:a16="http://schemas.microsoft.com/office/drawing/2014/main" id="{073141CF-2DB8-4BA0-A77B-75523CE6FEA2}"/>
              </a:ext>
            </a:extLst>
          </p:cNvPr>
          <p:cNvSpPr>
            <a:spLocks noGrp="1"/>
          </p:cNvSpPr>
          <p:nvPr>
            <p:ph idx="1"/>
          </p:nvPr>
        </p:nvSpPr>
        <p:spPr>
          <a:xfrm>
            <a:off x="260274" y="1862251"/>
            <a:ext cx="8640960" cy="1872207"/>
          </a:xfrm>
        </p:spPr>
        <p:txBody>
          <a:bodyPr/>
          <a:lstStyle/>
          <a:p>
            <a:r>
              <a:rPr lang="en-GB" sz="1800" dirty="0"/>
              <a:t>Export as a csv</a:t>
            </a:r>
          </a:p>
          <a:p>
            <a:pPr marL="0" indent="0">
              <a:buNone/>
            </a:pPr>
            <a:r>
              <a:rPr lang="en-GB" sz="1800" i="1" dirty="0"/>
              <a:t>write.csv(</a:t>
            </a:r>
            <a:r>
              <a:rPr lang="en-GB" sz="1800" i="1" dirty="0" err="1"/>
              <a:t>results.matrix</a:t>
            </a:r>
            <a:r>
              <a:rPr lang="en-GB" sz="1800" i="1" dirty="0"/>
              <a:t>, file="depression.results.csv")</a:t>
            </a:r>
          </a:p>
          <a:p>
            <a:r>
              <a:rPr lang="en-GB" sz="1800" dirty="0"/>
              <a:t>Or as an Excel file</a:t>
            </a:r>
          </a:p>
          <a:p>
            <a:pPr marL="0" indent="0">
              <a:buNone/>
            </a:pPr>
            <a:r>
              <a:rPr lang="en-GB" sz="1800" dirty="0"/>
              <a:t>library(xlsx)</a:t>
            </a:r>
          </a:p>
          <a:p>
            <a:pPr marL="0" indent="0">
              <a:buNone/>
            </a:pPr>
            <a:r>
              <a:rPr lang="en-GB" sz="1800" i="1" dirty="0"/>
              <a:t>write.xlsx(</a:t>
            </a:r>
            <a:r>
              <a:rPr lang="en-GB" sz="1800" i="1" dirty="0" err="1"/>
              <a:t>results.matrix</a:t>
            </a:r>
            <a:r>
              <a:rPr lang="en-GB" sz="1800" i="1" dirty="0"/>
              <a:t>, file="depression.results.xlsx", </a:t>
            </a:r>
            <a:r>
              <a:rPr lang="en-GB" sz="1800" i="1" dirty="0" err="1"/>
              <a:t>sheetName</a:t>
            </a:r>
            <a:r>
              <a:rPr lang="en-GB" sz="1800" i="1" dirty="0"/>
              <a:t>="CEA results")</a:t>
            </a:r>
          </a:p>
          <a:p>
            <a:pPr marL="0" indent="0">
              <a:buNone/>
            </a:pPr>
            <a:endParaRPr lang="en-GB" sz="1800" dirty="0"/>
          </a:p>
          <a:p>
            <a:pPr marL="0" indent="0">
              <a:buNone/>
            </a:pPr>
            <a:endParaRPr lang="en-GB" sz="1800" dirty="0"/>
          </a:p>
          <a:p>
            <a:endParaRPr lang="en-GB" sz="1800" dirty="0"/>
          </a:p>
        </p:txBody>
      </p:sp>
      <p:sp>
        <p:nvSpPr>
          <p:cNvPr id="4" name="Slide Number Placeholder 3">
            <a:extLst>
              <a:ext uri="{FF2B5EF4-FFF2-40B4-BE49-F238E27FC236}">
                <a16:creationId xmlns:a16="http://schemas.microsoft.com/office/drawing/2014/main" id="{C9D34555-BEF9-429D-8B6F-2053E6A92576}"/>
              </a:ext>
            </a:extLst>
          </p:cNvPr>
          <p:cNvSpPr>
            <a:spLocks noGrp="1"/>
          </p:cNvSpPr>
          <p:nvPr>
            <p:ph type="sldNum" sz="quarter" idx="10"/>
          </p:nvPr>
        </p:nvSpPr>
        <p:spPr/>
        <p:txBody>
          <a:bodyPr/>
          <a:lstStyle/>
          <a:p>
            <a:pPr>
              <a:defRPr/>
            </a:pPr>
            <a:fld id="{8EF3C0D3-CCAF-4436-AF32-90F2117A2F83}" type="slidenum">
              <a:rPr lang="en-GB" altLang="en-US" smtClean="0"/>
              <a:pPr>
                <a:defRPr/>
              </a:pPr>
              <a:t>16</a:t>
            </a:fld>
            <a:endParaRPr lang="en-GB" altLang="en-US" dirty="0"/>
          </a:p>
        </p:txBody>
      </p:sp>
      <p:graphicFrame>
        <p:nvGraphicFramePr>
          <p:cNvPr id="5" name="Table 4">
            <a:extLst>
              <a:ext uri="{FF2B5EF4-FFF2-40B4-BE49-F238E27FC236}">
                <a16:creationId xmlns:a16="http://schemas.microsoft.com/office/drawing/2014/main" id="{053D903F-17DD-4ACC-917D-CD52BA0CAB34}"/>
              </a:ext>
            </a:extLst>
          </p:cNvPr>
          <p:cNvGraphicFramePr>
            <a:graphicFrameLocks noGrp="1"/>
          </p:cNvGraphicFramePr>
          <p:nvPr>
            <p:extLst>
              <p:ext uri="{D42A27DB-BD31-4B8C-83A1-F6EECF244321}">
                <p14:modId xmlns:p14="http://schemas.microsoft.com/office/powerpoint/2010/main" val="3808126019"/>
              </p:ext>
            </p:extLst>
          </p:nvPr>
        </p:nvGraphicFramePr>
        <p:xfrm>
          <a:off x="395536" y="3645024"/>
          <a:ext cx="8064896" cy="2343788"/>
        </p:xfrm>
        <a:graphic>
          <a:graphicData uri="http://schemas.openxmlformats.org/drawingml/2006/table">
            <a:tbl>
              <a:tblPr>
                <a:tableStyleId>{69C7853C-536D-4A76-A0AE-DD22124D55A5}</a:tableStyleId>
              </a:tblPr>
              <a:tblGrid>
                <a:gridCol w="2016224">
                  <a:extLst>
                    <a:ext uri="{9D8B030D-6E8A-4147-A177-3AD203B41FA5}">
                      <a16:colId xmlns:a16="http://schemas.microsoft.com/office/drawing/2014/main" val="972063288"/>
                    </a:ext>
                  </a:extLst>
                </a:gridCol>
                <a:gridCol w="2016224">
                  <a:extLst>
                    <a:ext uri="{9D8B030D-6E8A-4147-A177-3AD203B41FA5}">
                      <a16:colId xmlns:a16="http://schemas.microsoft.com/office/drawing/2014/main" val="2149429458"/>
                    </a:ext>
                  </a:extLst>
                </a:gridCol>
                <a:gridCol w="2016224">
                  <a:extLst>
                    <a:ext uri="{9D8B030D-6E8A-4147-A177-3AD203B41FA5}">
                      <a16:colId xmlns:a16="http://schemas.microsoft.com/office/drawing/2014/main" val="2180071354"/>
                    </a:ext>
                  </a:extLst>
                </a:gridCol>
                <a:gridCol w="2016224">
                  <a:extLst>
                    <a:ext uri="{9D8B030D-6E8A-4147-A177-3AD203B41FA5}">
                      <a16:colId xmlns:a16="http://schemas.microsoft.com/office/drawing/2014/main" val="3484537752"/>
                    </a:ext>
                  </a:extLst>
                </a:gridCol>
              </a:tblGrid>
              <a:tr h="391950">
                <a:tc>
                  <a:txBody>
                    <a:bodyPr/>
                    <a:lstStyle/>
                    <a:p>
                      <a:pPr algn="ctr" fontAlgn="b"/>
                      <a:endParaRPr lang="en-GB" sz="1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b="1" u="none" strike="noStrike" dirty="0">
                          <a:effectLst/>
                        </a:rPr>
                        <a:t>No treatment</a:t>
                      </a:r>
                      <a:endParaRPr lang="en-GB" sz="1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b="1" u="none" strike="noStrike" dirty="0">
                          <a:effectLst/>
                        </a:rPr>
                        <a:t>CBT</a:t>
                      </a:r>
                      <a:endParaRPr lang="en-GB" sz="1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b="1" u="none" strike="noStrike" dirty="0">
                          <a:effectLst/>
                        </a:rPr>
                        <a:t>Antidepressant</a:t>
                      </a:r>
                      <a:endParaRPr lang="en-GB" sz="1400" b="1"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176647557"/>
                  </a:ext>
                </a:extLst>
              </a:tr>
              <a:tr h="391950">
                <a:tc>
                  <a:txBody>
                    <a:bodyPr/>
                    <a:lstStyle/>
                    <a:p>
                      <a:pPr algn="ctr" fontAlgn="b"/>
                      <a:r>
                        <a:rPr lang="en-GB" sz="1400" b="1" u="none" strike="noStrike" dirty="0">
                          <a:effectLst/>
                        </a:rPr>
                        <a:t>Total costs</a:t>
                      </a:r>
                      <a:endParaRPr lang="en-GB" sz="1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dirty="0">
                          <a:effectLst/>
                        </a:rPr>
                        <a:t>2458.08 (2216.38, 2692.91)</a:t>
                      </a:r>
                      <a:endParaRPr lang="en-GB" sz="1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dirty="0">
                          <a:effectLst/>
                        </a:rPr>
                        <a:t>2678.9 (2424.37, 2937.03)</a:t>
                      </a:r>
                      <a:endParaRPr lang="en-GB" sz="1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a:effectLst/>
                        </a:rPr>
                        <a:t>2366.58 (2087.97, 2621.49)</a:t>
                      </a:r>
                      <a:endParaRPr lang="en-GB"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1982041321"/>
                  </a:ext>
                </a:extLst>
              </a:tr>
              <a:tr h="391950">
                <a:tc>
                  <a:txBody>
                    <a:bodyPr/>
                    <a:lstStyle/>
                    <a:p>
                      <a:pPr algn="ctr" fontAlgn="b"/>
                      <a:r>
                        <a:rPr lang="en-GB" sz="1400" b="1" u="none" strike="noStrike">
                          <a:effectLst/>
                        </a:rPr>
                        <a:t>Total QALYs</a:t>
                      </a:r>
                      <a:endParaRPr lang="en-GB" sz="1400" b="1"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dirty="0">
                          <a:effectLst/>
                        </a:rPr>
                        <a:t>20.09 (12.87, 27.59)</a:t>
                      </a:r>
                      <a:endParaRPr lang="en-GB" sz="1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a:effectLst/>
                        </a:rPr>
                        <a:t>20.41 (13.54, 27.56)</a:t>
                      </a:r>
                      <a:endParaRPr lang="en-GB" sz="1400" b="0"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a:effectLst/>
                        </a:rPr>
                        <a:t>20.59 (14.02, 27.52)</a:t>
                      </a:r>
                      <a:endParaRPr lang="en-GB"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2159865740"/>
                  </a:ext>
                </a:extLst>
              </a:tr>
              <a:tr h="736455">
                <a:tc>
                  <a:txBody>
                    <a:bodyPr/>
                    <a:lstStyle/>
                    <a:p>
                      <a:pPr algn="ctr" fontAlgn="b"/>
                      <a:r>
                        <a:rPr lang="en-GB" sz="1400" b="1" u="none" strike="noStrike">
                          <a:effectLst/>
                        </a:rPr>
                        <a:t>Net Benefit</a:t>
                      </a:r>
                      <a:endParaRPr lang="en-GB" sz="1400" b="1" i="0" u="none" strike="noStrike">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dirty="0">
                          <a:effectLst/>
                        </a:rPr>
                        <a:t>399358.81 (254931.73, 549117.1)</a:t>
                      </a:r>
                      <a:endParaRPr lang="en-GB" sz="1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dirty="0">
                          <a:effectLst/>
                        </a:rPr>
                        <a:t>405521.49 (267937.64, 548404.61)</a:t>
                      </a:r>
                      <a:endParaRPr lang="en-GB" sz="1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a:effectLst/>
                        </a:rPr>
                        <a:t>409355.48 (277952.91, 548049.21)</a:t>
                      </a:r>
                      <a:endParaRPr lang="en-GB" sz="1400" b="0" i="0" u="none" strike="noStrike">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488673798"/>
                  </a:ext>
                </a:extLst>
              </a:tr>
              <a:tr h="391950">
                <a:tc>
                  <a:txBody>
                    <a:bodyPr/>
                    <a:lstStyle/>
                    <a:p>
                      <a:pPr algn="ctr" fontAlgn="b"/>
                      <a:r>
                        <a:rPr lang="en-GB" sz="1400" b="1" u="none" strike="noStrike" dirty="0">
                          <a:effectLst/>
                        </a:rPr>
                        <a:t>Incremental NB</a:t>
                      </a:r>
                      <a:endParaRPr lang="en-GB" sz="1400" b="1"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dirty="0">
                          <a:effectLst/>
                        </a:rPr>
                        <a:t>0 (0, 0)</a:t>
                      </a:r>
                      <a:endParaRPr lang="en-GB" sz="1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dirty="0">
                          <a:effectLst/>
                        </a:rPr>
                        <a:t>6162.68 (-1978.38, 26095.58)</a:t>
                      </a:r>
                      <a:endParaRPr lang="en-GB" sz="1400" b="0" i="0" u="none" strike="noStrike" dirty="0">
                        <a:solidFill>
                          <a:srgbClr val="000000"/>
                        </a:solidFill>
                        <a:effectLst/>
                        <a:latin typeface="Calibri" panose="020F0502020204030204" pitchFamily="34" charset="0"/>
                      </a:endParaRPr>
                    </a:p>
                  </a:txBody>
                  <a:tcPr marL="4763" marR="4763" marT="4763" marB="0" anchor="ctr"/>
                </a:tc>
                <a:tc>
                  <a:txBody>
                    <a:bodyPr/>
                    <a:lstStyle/>
                    <a:p>
                      <a:pPr algn="ctr" fontAlgn="b"/>
                      <a:r>
                        <a:rPr lang="en-GB" sz="1400" u="none" strike="noStrike" dirty="0">
                          <a:effectLst/>
                        </a:rPr>
                        <a:t>9996.67 (-2660.86, 36001.2)</a:t>
                      </a:r>
                      <a:endParaRPr lang="en-GB" sz="1400" b="0" i="0" u="none" strike="noStrike" dirty="0">
                        <a:solidFill>
                          <a:srgbClr val="000000"/>
                        </a:solidFill>
                        <a:effectLst/>
                        <a:latin typeface="Calibri" panose="020F0502020204030204" pitchFamily="34" charset="0"/>
                      </a:endParaRPr>
                    </a:p>
                  </a:txBody>
                  <a:tcPr marL="4763" marR="4763" marT="4763" marB="0" anchor="ctr"/>
                </a:tc>
                <a:extLst>
                  <a:ext uri="{0D108BD9-81ED-4DB2-BD59-A6C34878D82A}">
                    <a16:rowId xmlns:a16="http://schemas.microsoft.com/office/drawing/2014/main" val="3842656672"/>
                  </a:ext>
                </a:extLst>
              </a:tr>
            </a:tbl>
          </a:graphicData>
        </a:graphic>
      </p:graphicFrame>
      <p:sp>
        <p:nvSpPr>
          <p:cNvPr id="6" name="TextBox 5">
            <a:extLst>
              <a:ext uri="{FF2B5EF4-FFF2-40B4-BE49-F238E27FC236}">
                <a16:creationId xmlns:a16="http://schemas.microsoft.com/office/drawing/2014/main" id="{268C62D5-BD57-4D5A-8C62-2DA68414A329}"/>
              </a:ext>
            </a:extLst>
          </p:cNvPr>
          <p:cNvSpPr txBox="1"/>
          <p:nvPr/>
        </p:nvSpPr>
        <p:spPr>
          <a:xfrm>
            <a:off x="1187624" y="4725144"/>
            <a:ext cx="7768110" cy="430887"/>
          </a:xfrm>
          <a:prstGeom prst="rect">
            <a:avLst/>
          </a:prstGeom>
          <a:solidFill>
            <a:schemeClr val="bg1"/>
          </a:solidFill>
          <a:ln>
            <a:solidFill>
              <a:schemeClr val="tx1"/>
            </a:solidFill>
          </a:ln>
        </p:spPr>
        <p:txBody>
          <a:bodyPr wrap="square" rtlCol="0">
            <a:spAutoFit/>
          </a:bodyPr>
          <a:lstStyle/>
          <a:p>
            <a:r>
              <a:rPr lang="en-GB" sz="2200" b="1" dirty="0"/>
              <a:t>So you can link back to Excel if you really can’t resist.</a:t>
            </a:r>
          </a:p>
        </p:txBody>
      </p:sp>
      <p:pic>
        <p:nvPicPr>
          <p:cNvPr id="7" name="Picture 6">
            <a:extLst>
              <a:ext uri="{FF2B5EF4-FFF2-40B4-BE49-F238E27FC236}">
                <a16:creationId xmlns:a16="http://schemas.microsoft.com/office/drawing/2014/main" id="{839403D5-772C-4667-A7B6-8BEFD8F50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extLst>
      <p:ext uri="{BB962C8B-B14F-4D97-AF65-F5344CB8AC3E}">
        <p14:creationId xmlns:p14="http://schemas.microsoft.com/office/powerpoint/2010/main" val="204613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39A4-A728-4656-95CB-EF93433E71E9}"/>
              </a:ext>
            </a:extLst>
          </p:cNvPr>
          <p:cNvSpPr>
            <a:spLocks noGrp="1"/>
          </p:cNvSpPr>
          <p:nvPr>
            <p:ph type="title"/>
          </p:nvPr>
        </p:nvSpPr>
        <p:spPr/>
        <p:txBody>
          <a:bodyPr/>
          <a:lstStyle/>
          <a:p>
            <a:r>
              <a:rPr lang="en-GB" dirty="0"/>
              <a:t>And next?</a:t>
            </a:r>
          </a:p>
        </p:txBody>
      </p:sp>
      <p:sp>
        <p:nvSpPr>
          <p:cNvPr id="3" name="Content Placeholder 2">
            <a:extLst>
              <a:ext uri="{FF2B5EF4-FFF2-40B4-BE49-F238E27FC236}">
                <a16:creationId xmlns:a16="http://schemas.microsoft.com/office/drawing/2014/main" id="{6ED1AD58-8714-48E1-A069-A2769D577025}"/>
              </a:ext>
            </a:extLst>
          </p:cNvPr>
          <p:cNvSpPr>
            <a:spLocks noGrp="1"/>
          </p:cNvSpPr>
          <p:nvPr>
            <p:ph idx="1"/>
          </p:nvPr>
        </p:nvSpPr>
        <p:spPr/>
        <p:txBody>
          <a:bodyPr/>
          <a:lstStyle/>
          <a:p>
            <a:r>
              <a:rPr lang="en-GB" sz="2200" dirty="0"/>
              <a:t>The model is available for you to try:</a:t>
            </a:r>
          </a:p>
          <a:p>
            <a:pPr marL="0" indent="0" algn="ctr">
              <a:buNone/>
            </a:pPr>
            <a:r>
              <a:rPr lang="en-GB" sz="2200" dirty="0">
                <a:hlinkClick r:id="rId2"/>
              </a:rPr>
              <a:t>https://github.com/Bogdasayen/Depression-toy-decision-tree-in-R</a:t>
            </a:r>
            <a:r>
              <a:rPr lang="en-GB" sz="2200" dirty="0"/>
              <a:t> </a:t>
            </a:r>
          </a:p>
          <a:p>
            <a:r>
              <a:rPr lang="en-GB" sz="2200" dirty="0"/>
              <a:t>A full Markov cost-effectiveness model is also available:</a:t>
            </a:r>
          </a:p>
          <a:p>
            <a:pPr marL="0" indent="0" algn="ctr">
              <a:buNone/>
            </a:pPr>
            <a:r>
              <a:rPr lang="en-GB" sz="2200" dirty="0">
                <a:hlinkClick r:id="rId3"/>
              </a:rPr>
              <a:t>https://github.com/Bogdasayen/DOACs-AF-Economic-model</a:t>
            </a:r>
            <a:r>
              <a:rPr lang="en-GB" sz="2200" dirty="0"/>
              <a:t> </a:t>
            </a:r>
          </a:p>
          <a:p>
            <a:r>
              <a:rPr lang="en-GB" sz="2200" dirty="0"/>
              <a:t>Bristol University will run a 2-day introductory course on R for Economic Evaluation. </a:t>
            </a:r>
          </a:p>
          <a:p>
            <a:pPr lvl="1"/>
            <a:r>
              <a:rPr lang="en-GB" sz="1800" dirty="0"/>
              <a:t>Internal pilot in 2019, open externally in 2020.</a:t>
            </a:r>
          </a:p>
          <a:p>
            <a:endParaRPr lang="en-GB" sz="2200" dirty="0"/>
          </a:p>
          <a:p>
            <a:endParaRPr lang="en-GB" sz="2200" dirty="0"/>
          </a:p>
        </p:txBody>
      </p:sp>
      <p:sp>
        <p:nvSpPr>
          <p:cNvPr id="4" name="Slide Number Placeholder 3">
            <a:extLst>
              <a:ext uri="{FF2B5EF4-FFF2-40B4-BE49-F238E27FC236}">
                <a16:creationId xmlns:a16="http://schemas.microsoft.com/office/drawing/2014/main" id="{75EC552D-5517-4A78-8AD3-5C686EB419CE}"/>
              </a:ext>
            </a:extLst>
          </p:cNvPr>
          <p:cNvSpPr>
            <a:spLocks noGrp="1"/>
          </p:cNvSpPr>
          <p:nvPr>
            <p:ph type="sldNum" sz="quarter" idx="10"/>
          </p:nvPr>
        </p:nvSpPr>
        <p:spPr/>
        <p:txBody>
          <a:bodyPr/>
          <a:lstStyle/>
          <a:p>
            <a:pPr>
              <a:defRPr/>
            </a:pPr>
            <a:fld id="{8EF3C0D3-CCAF-4436-AF32-90F2117A2F83}" type="slidenum">
              <a:rPr lang="en-GB" altLang="en-US" smtClean="0"/>
              <a:pPr>
                <a:defRPr/>
              </a:pPr>
              <a:t>17</a:t>
            </a:fld>
            <a:endParaRPr lang="en-GB" altLang="en-US" dirty="0"/>
          </a:p>
        </p:txBody>
      </p:sp>
      <p:pic>
        <p:nvPicPr>
          <p:cNvPr id="5" name="Picture 4">
            <a:extLst>
              <a:ext uri="{FF2B5EF4-FFF2-40B4-BE49-F238E27FC236}">
                <a16:creationId xmlns:a16="http://schemas.microsoft.com/office/drawing/2014/main" id="{05EF29BD-9F34-4389-8719-75642DD684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extLst>
      <p:ext uri="{BB962C8B-B14F-4D97-AF65-F5344CB8AC3E}">
        <p14:creationId xmlns:p14="http://schemas.microsoft.com/office/powerpoint/2010/main" val="401318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1">
            <a:extLst>
              <a:ext uri="{FF2B5EF4-FFF2-40B4-BE49-F238E27FC236}">
                <a16:creationId xmlns:a16="http://schemas.microsoft.com/office/drawing/2014/main" id="{54229539-DB90-4477-85A6-3A8AA75D0AA6}"/>
              </a:ext>
            </a:extLst>
          </p:cNvPr>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A0B54A5-47B9-4B4B-A2D7-6051701557C9}" type="slidenum">
              <a:rPr lang="en-GB" altLang="en-US" smtClean="0">
                <a:solidFill>
                  <a:srgbClr val="898989"/>
                </a:solidFill>
              </a:rPr>
              <a:pPr/>
              <a:t>18</a:t>
            </a:fld>
            <a:endParaRPr lang="en-GB" altLang="en-US">
              <a:solidFill>
                <a:srgbClr val="898989"/>
              </a:solidFill>
            </a:endParaRPr>
          </a:p>
        </p:txBody>
      </p:sp>
      <p:sp>
        <p:nvSpPr>
          <p:cNvPr id="6147" name="TextBox 2">
            <a:extLst>
              <a:ext uri="{FF2B5EF4-FFF2-40B4-BE49-F238E27FC236}">
                <a16:creationId xmlns:a16="http://schemas.microsoft.com/office/drawing/2014/main" id="{04363446-C708-4192-870B-89A551AA235D}"/>
              </a:ext>
            </a:extLst>
          </p:cNvPr>
          <p:cNvSpPr txBox="1">
            <a:spLocks noChangeArrowheads="1"/>
          </p:cNvSpPr>
          <p:nvPr/>
        </p:nvSpPr>
        <p:spPr bwMode="auto">
          <a:xfrm>
            <a:off x="395536" y="2870273"/>
            <a:ext cx="842486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GB" altLang="en-US" sz="1400" i="1" dirty="0"/>
              <a:t>The HTMR Collaboration and innovation in Difficult and Complex randomised controlled Trials In Invasive procedures (</a:t>
            </a:r>
            <a:r>
              <a:rPr lang="en-GB" altLang="en-US" sz="1400" i="1" dirty="0" err="1"/>
              <a:t>ConDuCT</a:t>
            </a:r>
            <a:r>
              <a:rPr lang="en-GB" altLang="en-US" sz="1400" i="1" dirty="0"/>
              <a:t>-II) hub provided support for this research.</a:t>
            </a:r>
          </a:p>
          <a:p>
            <a:endParaRPr lang="en-GB" altLang="en-US" sz="1400" i="1" dirty="0"/>
          </a:p>
          <a:p>
            <a:endParaRPr lang="en-GB" altLang="en-US" sz="1400" i="1" dirty="0"/>
          </a:p>
          <a:p>
            <a:r>
              <a:rPr lang="en-GB" altLang="en-US" sz="1400" i="1" dirty="0"/>
              <a:t>This study was supported by the NIHR Biomedical Research Centre at the University Hospitals Bristol NHS Foundation Trust and the University of Bristol. The views expressed in this presentation are those of the author(s) and not necessarily those of the NHS, the National Institute for Health Research or the Department of Health.</a:t>
            </a:r>
            <a:endParaRPr lang="en-GB" altLang="en-US" sz="1400" dirty="0"/>
          </a:p>
          <a:p>
            <a:endParaRPr lang="en-GB" sz="1400" dirty="0"/>
          </a:p>
        </p:txBody>
      </p:sp>
      <p:sp>
        <p:nvSpPr>
          <p:cNvPr id="4" name="Title 1">
            <a:extLst>
              <a:ext uri="{FF2B5EF4-FFF2-40B4-BE49-F238E27FC236}">
                <a16:creationId xmlns:a16="http://schemas.microsoft.com/office/drawing/2014/main" id="{FD3FC471-D1EA-43D4-B57C-0E593DB072E6}"/>
              </a:ext>
            </a:extLst>
          </p:cNvPr>
          <p:cNvSpPr txBox="1">
            <a:spLocks/>
          </p:cNvSpPr>
          <p:nvPr/>
        </p:nvSpPr>
        <p:spPr>
          <a:xfrm>
            <a:off x="3203848" y="1196752"/>
            <a:ext cx="3816424" cy="1143000"/>
          </a:xfrm>
          <a:prstGeom prst="rect">
            <a:avLst/>
          </a:prstGeom>
        </p:spPr>
        <p:txBody>
          <a:bodyPr>
            <a:normAutofit/>
          </a:bodyPr>
          <a:lstStyle>
            <a:lvl1pPr algn="l" rtl="0" eaLnBrk="0" fontAlgn="base" hangingPunct="0">
              <a:spcBef>
                <a:spcPct val="0"/>
              </a:spcBef>
              <a:spcAft>
                <a:spcPct val="0"/>
              </a:spcAft>
              <a:defRPr sz="3200" kern="1200">
                <a:solidFill>
                  <a:srgbClr val="9A1D2B"/>
                </a:solidFill>
                <a:latin typeface="Arial" pitchFamily="34" charset="0"/>
                <a:ea typeface="+mj-ea"/>
                <a:cs typeface="Arial" pitchFamily="34" charset="0"/>
              </a:defRPr>
            </a:lvl1pPr>
            <a:lvl2pPr algn="l" rtl="0" eaLnBrk="0" fontAlgn="base" hangingPunct="0">
              <a:spcBef>
                <a:spcPct val="0"/>
              </a:spcBef>
              <a:spcAft>
                <a:spcPct val="0"/>
              </a:spcAft>
              <a:defRPr sz="3200">
                <a:solidFill>
                  <a:srgbClr val="9A1D2B"/>
                </a:solidFill>
                <a:latin typeface="Arial" charset="0"/>
                <a:cs typeface="Arial" charset="0"/>
              </a:defRPr>
            </a:lvl2pPr>
            <a:lvl3pPr algn="l" rtl="0" eaLnBrk="0" fontAlgn="base" hangingPunct="0">
              <a:spcBef>
                <a:spcPct val="0"/>
              </a:spcBef>
              <a:spcAft>
                <a:spcPct val="0"/>
              </a:spcAft>
              <a:defRPr sz="3200">
                <a:solidFill>
                  <a:srgbClr val="9A1D2B"/>
                </a:solidFill>
                <a:latin typeface="Arial" charset="0"/>
                <a:cs typeface="Arial" charset="0"/>
              </a:defRPr>
            </a:lvl3pPr>
            <a:lvl4pPr algn="l" rtl="0" eaLnBrk="0" fontAlgn="base" hangingPunct="0">
              <a:spcBef>
                <a:spcPct val="0"/>
              </a:spcBef>
              <a:spcAft>
                <a:spcPct val="0"/>
              </a:spcAft>
              <a:defRPr sz="3200">
                <a:solidFill>
                  <a:srgbClr val="9A1D2B"/>
                </a:solidFill>
                <a:latin typeface="Arial" charset="0"/>
                <a:cs typeface="Arial" charset="0"/>
              </a:defRPr>
            </a:lvl4pPr>
            <a:lvl5pPr algn="l" rtl="0" eaLnBrk="0" fontAlgn="base" hangingPunct="0">
              <a:spcBef>
                <a:spcPct val="0"/>
              </a:spcBef>
              <a:spcAft>
                <a:spcPct val="0"/>
              </a:spcAft>
              <a:defRPr sz="3200">
                <a:solidFill>
                  <a:srgbClr val="9A1D2B"/>
                </a:solidFill>
                <a:latin typeface="Arial" charset="0"/>
                <a:cs typeface="Arial" charset="0"/>
              </a:defRPr>
            </a:lvl5pPr>
            <a:lvl6pPr marL="457200" algn="l" rtl="0" fontAlgn="base">
              <a:spcBef>
                <a:spcPct val="0"/>
              </a:spcBef>
              <a:spcAft>
                <a:spcPct val="0"/>
              </a:spcAft>
              <a:defRPr sz="3200">
                <a:solidFill>
                  <a:srgbClr val="9A1D2B"/>
                </a:solidFill>
                <a:latin typeface="Arial" charset="0"/>
                <a:cs typeface="Arial" charset="0"/>
              </a:defRPr>
            </a:lvl6pPr>
            <a:lvl7pPr marL="914400" algn="l" rtl="0" fontAlgn="base">
              <a:spcBef>
                <a:spcPct val="0"/>
              </a:spcBef>
              <a:spcAft>
                <a:spcPct val="0"/>
              </a:spcAft>
              <a:defRPr sz="3200">
                <a:solidFill>
                  <a:srgbClr val="9A1D2B"/>
                </a:solidFill>
                <a:latin typeface="Arial" charset="0"/>
                <a:cs typeface="Arial" charset="0"/>
              </a:defRPr>
            </a:lvl7pPr>
            <a:lvl8pPr marL="1371600" algn="l" rtl="0" fontAlgn="base">
              <a:spcBef>
                <a:spcPct val="0"/>
              </a:spcBef>
              <a:spcAft>
                <a:spcPct val="0"/>
              </a:spcAft>
              <a:defRPr sz="3200">
                <a:solidFill>
                  <a:srgbClr val="9A1D2B"/>
                </a:solidFill>
                <a:latin typeface="Arial" charset="0"/>
                <a:cs typeface="Arial" charset="0"/>
              </a:defRPr>
            </a:lvl8pPr>
            <a:lvl9pPr marL="1828800" algn="l" rtl="0" fontAlgn="base">
              <a:spcBef>
                <a:spcPct val="0"/>
              </a:spcBef>
              <a:spcAft>
                <a:spcPct val="0"/>
              </a:spcAft>
              <a:defRPr sz="3200">
                <a:solidFill>
                  <a:srgbClr val="9A1D2B"/>
                </a:solidFill>
                <a:latin typeface="Arial" charset="0"/>
                <a:cs typeface="Arial" charset="0"/>
              </a:defRPr>
            </a:lvl9pPr>
          </a:lstStyle>
          <a:p>
            <a:r>
              <a:rPr lang="en-GB" sz="3600" dirty="0"/>
              <a:t>Thank you!</a:t>
            </a:r>
          </a:p>
        </p:txBody>
      </p:sp>
      <p:pic>
        <p:nvPicPr>
          <p:cNvPr id="6" name="Picture 5" descr="ConDuCT Hub logo">
            <a:extLst>
              <a:ext uri="{FF2B5EF4-FFF2-40B4-BE49-F238E27FC236}">
                <a16:creationId xmlns:a16="http://schemas.microsoft.com/office/drawing/2014/main" id="{07AC9933-9848-4F14-97B1-9B4DF3C8B553}"/>
              </a:ext>
            </a:extLst>
          </p:cNvPr>
          <p:cNvPicPr/>
          <p:nvPr/>
        </p:nvPicPr>
        <p:blipFill>
          <a:blip r:embed="rId2" cstate="print"/>
          <a:srcRect/>
          <a:stretch>
            <a:fillRect/>
          </a:stretch>
        </p:blipFill>
        <p:spPr bwMode="auto">
          <a:xfrm>
            <a:off x="3347864" y="214392"/>
            <a:ext cx="2266950" cy="80962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36796-8E21-400A-971C-6BB72F9BCE3F}"/>
              </a:ext>
            </a:extLst>
          </p:cNvPr>
          <p:cNvSpPr>
            <a:spLocks noGrp="1"/>
          </p:cNvSpPr>
          <p:nvPr>
            <p:ph type="title"/>
          </p:nvPr>
        </p:nvSpPr>
        <p:spPr>
          <a:xfrm>
            <a:off x="251520" y="731836"/>
            <a:ext cx="8640960" cy="1143000"/>
          </a:xfrm>
        </p:spPr>
        <p:txBody>
          <a:bodyPr/>
          <a:lstStyle/>
          <a:p>
            <a:r>
              <a:rPr lang="en-GB" dirty="0"/>
              <a:t>Simple functions – logit and its inverse</a:t>
            </a:r>
          </a:p>
        </p:txBody>
      </p:sp>
      <p:sp>
        <p:nvSpPr>
          <p:cNvPr id="3" name="Content Placeholder 2">
            <a:extLst>
              <a:ext uri="{FF2B5EF4-FFF2-40B4-BE49-F238E27FC236}">
                <a16:creationId xmlns:a16="http://schemas.microsoft.com/office/drawing/2014/main" id="{964F9C53-B57A-4BEA-B2E8-7D1A6BC79F73}"/>
              </a:ext>
            </a:extLst>
          </p:cNvPr>
          <p:cNvSpPr>
            <a:spLocks noGrp="1"/>
          </p:cNvSpPr>
          <p:nvPr>
            <p:ph idx="1"/>
          </p:nvPr>
        </p:nvSpPr>
        <p:spPr>
          <a:xfrm>
            <a:off x="467544" y="1874836"/>
            <a:ext cx="8447706" cy="4146452"/>
          </a:xfrm>
        </p:spPr>
        <p:txBody>
          <a:bodyPr/>
          <a:lstStyle/>
          <a:p>
            <a:pPr marL="0" indent="0">
              <a:buNone/>
            </a:pPr>
            <a:r>
              <a:rPr lang="en-GB" sz="2200" i="1" dirty="0"/>
              <a:t># Logistic link function</a:t>
            </a:r>
          </a:p>
          <a:p>
            <a:pPr marL="0" indent="0">
              <a:buNone/>
            </a:pPr>
            <a:r>
              <a:rPr lang="en-GB" sz="2200" i="1" dirty="0"/>
              <a:t>logit&lt;-function(x)</a:t>
            </a:r>
          </a:p>
          <a:p>
            <a:pPr marL="0" indent="0">
              <a:buNone/>
            </a:pPr>
            <a:r>
              <a:rPr lang="en-GB" sz="2200" i="1" dirty="0"/>
              <a:t>{</a:t>
            </a:r>
          </a:p>
          <a:p>
            <a:pPr marL="0" indent="0">
              <a:buNone/>
            </a:pPr>
            <a:r>
              <a:rPr lang="en-GB" sz="2200" i="1" dirty="0"/>
              <a:t>	return(log(x/(1-x)))</a:t>
            </a:r>
          </a:p>
          <a:p>
            <a:pPr marL="0" indent="0">
              <a:buNone/>
            </a:pPr>
            <a:r>
              <a:rPr lang="en-GB" sz="2200" i="1" dirty="0"/>
              <a:t>}</a:t>
            </a:r>
          </a:p>
          <a:p>
            <a:pPr marL="0" indent="0">
              <a:buNone/>
            </a:pPr>
            <a:r>
              <a:rPr lang="en-GB" sz="2200" i="1" dirty="0"/>
              <a:t># Inverse of logit</a:t>
            </a:r>
          </a:p>
          <a:p>
            <a:pPr marL="0" indent="0">
              <a:buNone/>
            </a:pPr>
            <a:r>
              <a:rPr lang="en-GB" sz="2200" i="1" dirty="0" err="1"/>
              <a:t>expit</a:t>
            </a:r>
            <a:r>
              <a:rPr lang="en-GB" sz="2200" i="1" dirty="0"/>
              <a:t>&lt;-function(x)</a:t>
            </a:r>
          </a:p>
          <a:p>
            <a:pPr marL="0" indent="0">
              <a:buNone/>
            </a:pPr>
            <a:r>
              <a:rPr lang="en-GB" sz="2200" i="1" dirty="0"/>
              <a:t>{</a:t>
            </a:r>
          </a:p>
          <a:p>
            <a:pPr marL="0" indent="0">
              <a:buNone/>
            </a:pPr>
            <a:r>
              <a:rPr lang="en-GB" sz="2200" i="1" dirty="0"/>
              <a:t>	return(1/(1+exp(-x)))</a:t>
            </a:r>
          </a:p>
          <a:p>
            <a:pPr marL="0" indent="0">
              <a:buNone/>
            </a:pPr>
            <a:r>
              <a:rPr lang="en-GB" sz="2200" i="1" dirty="0"/>
              <a:t>}</a:t>
            </a:r>
          </a:p>
        </p:txBody>
      </p:sp>
      <p:sp>
        <p:nvSpPr>
          <p:cNvPr id="4" name="Slide Number Placeholder 3">
            <a:extLst>
              <a:ext uri="{FF2B5EF4-FFF2-40B4-BE49-F238E27FC236}">
                <a16:creationId xmlns:a16="http://schemas.microsoft.com/office/drawing/2014/main" id="{ECD094D6-E46E-485D-A960-5F6389904839}"/>
              </a:ext>
            </a:extLst>
          </p:cNvPr>
          <p:cNvSpPr>
            <a:spLocks noGrp="1"/>
          </p:cNvSpPr>
          <p:nvPr>
            <p:ph type="sldNum" sz="quarter" idx="10"/>
          </p:nvPr>
        </p:nvSpPr>
        <p:spPr/>
        <p:txBody>
          <a:bodyPr/>
          <a:lstStyle/>
          <a:p>
            <a:pPr>
              <a:defRPr/>
            </a:pPr>
            <a:fld id="{8EF3C0D3-CCAF-4436-AF32-90F2117A2F83}" type="slidenum">
              <a:rPr lang="en-GB" altLang="en-US" smtClean="0"/>
              <a:pPr>
                <a:defRPr/>
              </a:pPr>
              <a:t>2</a:t>
            </a:fld>
            <a:endParaRPr lang="en-GB" altLang="en-US" dirty="0"/>
          </a:p>
        </p:txBody>
      </p:sp>
      <p:pic>
        <p:nvPicPr>
          <p:cNvPr id="5" name="Picture 4">
            <a:extLst>
              <a:ext uri="{FF2B5EF4-FFF2-40B4-BE49-F238E27FC236}">
                <a16:creationId xmlns:a16="http://schemas.microsoft.com/office/drawing/2014/main" id="{A35D9565-6FA3-4594-8E82-3F4373E2AF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pic>
        <p:nvPicPr>
          <p:cNvPr id="7" name="Picture 6">
            <a:extLst>
              <a:ext uri="{FF2B5EF4-FFF2-40B4-BE49-F238E27FC236}">
                <a16:creationId xmlns:a16="http://schemas.microsoft.com/office/drawing/2014/main" id="{01E1CED4-98B4-4950-B66F-2D2C1E129B72}"/>
              </a:ext>
            </a:extLst>
          </p:cNvPr>
          <p:cNvPicPr>
            <a:picLocks noChangeAspect="1"/>
          </p:cNvPicPr>
          <p:nvPr/>
        </p:nvPicPr>
        <p:blipFill rotWithShape="1">
          <a:blip r:embed="rId3"/>
          <a:srcRect l="-3" r="19054"/>
          <a:stretch/>
        </p:blipFill>
        <p:spPr>
          <a:xfrm>
            <a:off x="3851920" y="1916832"/>
            <a:ext cx="5256000" cy="4380713"/>
          </a:xfrm>
          <a:prstGeom prst="rect">
            <a:avLst/>
          </a:prstGeom>
        </p:spPr>
      </p:pic>
    </p:spTree>
    <p:extLst>
      <p:ext uri="{BB962C8B-B14F-4D97-AF65-F5344CB8AC3E}">
        <p14:creationId xmlns:p14="http://schemas.microsoft.com/office/powerpoint/2010/main" val="66191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C629-3E99-4726-8ED7-CD395B9D5425}"/>
              </a:ext>
            </a:extLst>
          </p:cNvPr>
          <p:cNvSpPr>
            <a:spLocks noGrp="1"/>
          </p:cNvSpPr>
          <p:nvPr>
            <p:ph type="title"/>
          </p:nvPr>
        </p:nvSpPr>
        <p:spPr>
          <a:xfrm>
            <a:off x="251520" y="1196752"/>
            <a:ext cx="8640960" cy="648072"/>
          </a:xfrm>
        </p:spPr>
        <p:txBody>
          <a:bodyPr>
            <a:normAutofit/>
          </a:bodyPr>
          <a:lstStyle/>
          <a:p>
            <a:r>
              <a:rPr lang="en-GB" sz="3600" dirty="0"/>
              <a:t>Simple decision tree in R</a:t>
            </a:r>
          </a:p>
        </p:txBody>
      </p:sp>
      <p:sp>
        <p:nvSpPr>
          <p:cNvPr id="3" name="Content Placeholder 2">
            <a:extLst>
              <a:ext uri="{FF2B5EF4-FFF2-40B4-BE49-F238E27FC236}">
                <a16:creationId xmlns:a16="http://schemas.microsoft.com/office/drawing/2014/main" id="{D24FD994-74E9-403C-AFE5-E3B03A46E22E}"/>
              </a:ext>
            </a:extLst>
          </p:cNvPr>
          <p:cNvSpPr>
            <a:spLocks noGrp="1"/>
          </p:cNvSpPr>
          <p:nvPr>
            <p:ph idx="1"/>
          </p:nvPr>
        </p:nvSpPr>
        <p:spPr>
          <a:xfrm>
            <a:off x="575556" y="4437112"/>
            <a:ext cx="7992888" cy="1567451"/>
          </a:xfrm>
        </p:spPr>
        <p:txBody>
          <a:bodyPr/>
          <a:lstStyle/>
          <a:p>
            <a:r>
              <a:rPr lang="en-GB" sz="1800" dirty="0"/>
              <a:t>Consider this simple decision tree with artificial input parameters.</a:t>
            </a:r>
          </a:p>
          <a:p>
            <a:r>
              <a:rPr lang="en-GB" sz="1800" dirty="0"/>
              <a:t>Probabilities of recovery and relapse for no treatment (option 1), cognitive behavioural therapy (option 2), and antidepressants (option 3).</a:t>
            </a:r>
          </a:p>
          <a:p>
            <a:r>
              <a:rPr lang="en-GB" sz="1800" dirty="0"/>
              <a:t>This toy model is available on GitHub: </a:t>
            </a:r>
            <a:r>
              <a:rPr lang="en-GB" sz="1800" dirty="0">
                <a:hlinkClick r:id="rId2"/>
              </a:rPr>
              <a:t>https://github.com/Bogdasayen/Depression-toy-decision-tree-in-R</a:t>
            </a:r>
            <a:r>
              <a:rPr lang="en-GB" sz="1800" dirty="0"/>
              <a:t> </a:t>
            </a:r>
          </a:p>
          <a:p>
            <a:endParaRPr lang="en-GB" sz="1800" dirty="0"/>
          </a:p>
        </p:txBody>
      </p:sp>
      <p:pic>
        <p:nvPicPr>
          <p:cNvPr id="5" name="Picture 4">
            <a:extLst>
              <a:ext uri="{FF2B5EF4-FFF2-40B4-BE49-F238E27FC236}">
                <a16:creationId xmlns:a16="http://schemas.microsoft.com/office/drawing/2014/main" id="{89F9FE6C-D6B2-4060-BF35-7ADB14E47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pic>
        <p:nvPicPr>
          <p:cNvPr id="6" name="Picture 5">
            <a:extLst>
              <a:ext uri="{FF2B5EF4-FFF2-40B4-BE49-F238E27FC236}">
                <a16:creationId xmlns:a16="http://schemas.microsoft.com/office/drawing/2014/main" id="{E962CC42-2ED5-4261-9AFA-F5F8A32B64C9}"/>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85263" y="1844825"/>
            <a:ext cx="6358143" cy="2520280"/>
          </a:xfrm>
          <a:prstGeom prst="rect">
            <a:avLst/>
          </a:prstGeom>
          <a:noFill/>
          <a:ln>
            <a:noFill/>
          </a:ln>
        </p:spPr>
      </p:pic>
    </p:spTree>
    <p:extLst>
      <p:ext uri="{BB962C8B-B14F-4D97-AF65-F5344CB8AC3E}">
        <p14:creationId xmlns:p14="http://schemas.microsoft.com/office/powerpoint/2010/main" val="152887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DBACA7-5AE6-427C-85FF-730615A19F8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5263" y="1844825"/>
            <a:ext cx="6358143" cy="2520280"/>
          </a:xfrm>
          <a:prstGeom prst="rect">
            <a:avLst/>
          </a:prstGeom>
          <a:noFill/>
          <a:ln>
            <a:noFill/>
          </a:ln>
        </p:spPr>
      </p:pic>
      <p:sp>
        <p:nvSpPr>
          <p:cNvPr id="2" name="Title 1">
            <a:extLst>
              <a:ext uri="{FF2B5EF4-FFF2-40B4-BE49-F238E27FC236}">
                <a16:creationId xmlns:a16="http://schemas.microsoft.com/office/drawing/2014/main" id="{029EC629-3E99-4726-8ED7-CD395B9D5425}"/>
              </a:ext>
            </a:extLst>
          </p:cNvPr>
          <p:cNvSpPr>
            <a:spLocks noGrp="1"/>
          </p:cNvSpPr>
          <p:nvPr>
            <p:ph type="title"/>
          </p:nvPr>
        </p:nvSpPr>
        <p:spPr>
          <a:xfrm>
            <a:off x="251520" y="1196752"/>
            <a:ext cx="8640960" cy="648072"/>
          </a:xfrm>
        </p:spPr>
        <p:txBody>
          <a:bodyPr>
            <a:normAutofit/>
          </a:bodyPr>
          <a:lstStyle/>
          <a:p>
            <a:r>
              <a:rPr lang="en-GB" sz="3600" dirty="0"/>
              <a:t>Implementing a decision tree in R</a:t>
            </a:r>
          </a:p>
        </p:txBody>
      </p:sp>
      <p:sp>
        <p:nvSpPr>
          <p:cNvPr id="3" name="Content Placeholder 2">
            <a:extLst>
              <a:ext uri="{FF2B5EF4-FFF2-40B4-BE49-F238E27FC236}">
                <a16:creationId xmlns:a16="http://schemas.microsoft.com/office/drawing/2014/main" id="{D24FD994-74E9-403C-AFE5-E3B03A46E22E}"/>
              </a:ext>
            </a:extLst>
          </p:cNvPr>
          <p:cNvSpPr>
            <a:spLocks noGrp="1"/>
          </p:cNvSpPr>
          <p:nvPr>
            <p:ph idx="1"/>
          </p:nvPr>
        </p:nvSpPr>
        <p:spPr>
          <a:xfrm>
            <a:off x="179512" y="4535767"/>
            <a:ext cx="8640959" cy="1620180"/>
          </a:xfrm>
        </p:spPr>
        <p:txBody>
          <a:bodyPr/>
          <a:lstStyle/>
          <a:p>
            <a:pPr marL="0" indent="0">
              <a:buNone/>
            </a:pPr>
            <a:r>
              <a:rPr lang="en-GB" sz="2200" i="1" dirty="0"/>
              <a:t>effects&lt;-</a:t>
            </a:r>
            <a:r>
              <a:rPr lang="en-GB" sz="2200" i="1" dirty="0" err="1"/>
              <a:t>p.rec</a:t>
            </a:r>
            <a:r>
              <a:rPr lang="en-GB" sz="2200" i="1" dirty="0"/>
              <a:t>*(1-p.rel)*</a:t>
            </a:r>
            <a:r>
              <a:rPr lang="en-GB" sz="2200" i="1" dirty="0" err="1"/>
              <a:t>q.rec+p.rec</a:t>
            </a:r>
            <a:r>
              <a:rPr lang="en-GB" sz="2200" i="1" dirty="0"/>
              <a:t>*</a:t>
            </a:r>
            <a:r>
              <a:rPr lang="en-GB" sz="2200" i="1" dirty="0" err="1"/>
              <a:t>p.rel</a:t>
            </a:r>
            <a:r>
              <a:rPr lang="en-GB" sz="2200" i="1" dirty="0"/>
              <a:t>*</a:t>
            </a:r>
            <a:r>
              <a:rPr lang="en-GB" sz="2200" i="1" dirty="0" err="1"/>
              <a:t>q.rel</a:t>
            </a:r>
            <a:r>
              <a:rPr lang="en-GB" sz="2200" i="1" dirty="0"/>
              <a:t>+(1-p.rec)*</a:t>
            </a:r>
            <a:r>
              <a:rPr lang="en-GB" sz="2200" i="1" dirty="0" err="1"/>
              <a:t>q.norec</a:t>
            </a:r>
            <a:endParaRPr lang="en-GB" sz="2200" i="1" dirty="0"/>
          </a:p>
          <a:p>
            <a:pPr marL="0" indent="0">
              <a:buNone/>
            </a:pPr>
            <a:r>
              <a:rPr lang="en-GB" sz="2200" i="1" dirty="0"/>
              <a:t>costs&lt;-</a:t>
            </a:r>
            <a:r>
              <a:rPr lang="en-GB" sz="2200" i="1" dirty="0" err="1"/>
              <a:t>c.treat+p.rec</a:t>
            </a:r>
            <a:r>
              <a:rPr lang="en-GB" sz="2200" i="1" dirty="0"/>
              <a:t>*(1-p.rel)*</a:t>
            </a:r>
            <a:r>
              <a:rPr lang="en-GB" sz="2200" i="1" dirty="0" err="1"/>
              <a:t>c.rec+p.rec</a:t>
            </a:r>
            <a:r>
              <a:rPr lang="en-GB" sz="2200" i="1" dirty="0"/>
              <a:t>*</a:t>
            </a:r>
            <a:r>
              <a:rPr lang="en-GB" sz="2200" i="1" dirty="0" err="1"/>
              <a:t>p.rel</a:t>
            </a:r>
            <a:r>
              <a:rPr lang="en-GB" sz="2200" i="1" dirty="0"/>
              <a:t>*</a:t>
            </a:r>
            <a:r>
              <a:rPr lang="en-GB" sz="2200" i="1" dirty="0" err="1"/>
              <a:t>c.rel</a:t>
            </a:r>
            <a:r>
              <a:rPr lang="en-GB" sz="2200" i="1" dirty="0"/>
              <a:t>+(1-p.rec)*</a:t>
            </a:r>
            <a:r>
              <a:rPr lang="en-GB" sz="2200" i="1" dirty="0" err="1"/>
              <a:t>c.norec</a:t>
            </a:r>
            <a:endParaRPr lang="en-GB" sz="2200" i="1" dirty="0"/>
          </a:p>
          <a:p>
            <a:pPr marL="0" indent="0">
              <a:buNone/>
            </a:pPr>
            <a:r>
              <a:rPr lang="en-GB" sz="2200" i="1" dirty="0" err="1"/>
              <a:t>net.benefit</a:t>
            </a:r>
            <a:r>
              <a:rPr lang="en-GB" sz="2200" i="1" dirty="0"/>
              <a:t>&lt;-lambda*effects-costs</a:t>
            </a:r>
          </a:p>
          <a:p>
            <a:pPr marL="0" indent="0">
              <a:buNone/>
            </a:pPr>
            <a:r>
              <a:rPr lang="en-GB" sz="2200" i="1" dirty="0" err="1"/>
              <a:t>incremental.nb</a:t>
            </a:r>
            <a:r>
              <a:rPr lang="en-GB" sz="2200" i="1" dirty="0"/>
              <a:t>&lt;-</a:t>
            </a:r>
            <a:r>
              <a:rPr lang="en-GB" sz="2200" i="1" dirty="0" err="1"/>
              <a:t>net.benefit-net.benefit</a:t>
            </a:r>
            <a:r>
              <a:rPr lang="en-GB" sz="2200" i="1" dirty="0"/>
              <a:t>[,1]</a:t>
            </a:r>
          </a:p>
          <a:p>
            <a:pPr marL="0" indent="0">
              <a:buNone/>
            </a:pPr>
            <a:endParaRPr lang="en-GB" sz="2200" i="1" dirty="0"/>
          </a:p>
        </p:txBody>
      </p:sp>
      <p:pic>
        <p:nvPicPr>
          <p:cNvPr id="5" name="Picture 4">
            <a:extLst>
              <a:ext uri="{FF2B5EF4-FFF2-40B4-BE49-F238E27FC236}">
                <a16:creationId xmlns:a16="http://schemas.microsoft.com/office/drawing/2014/main" id="{89F9FE6C-D6B2-4060-BF35-7ADB14E47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
        <p:nvSpPr>
          <p:cNvPr id="7" name="Callout: Down Arrow 6">
            <a:extLst>
              <a:ext uri="{FF2B5EF4-FFF2-40B4-BE49-F238E27FC236}">
                <a16:creationId xmlns:a16="http://schemas.microsoft.com/office/drawing/2014/main" id="{24414ACD-02E1-420C-9AB7-2554E7268746}"/>
              </a:ext>
            </a:extLst>
          </p:cNvPr>
          <p:cNvSpPr/>
          <p:nvPr/>
        </p:nvSpPr>
        <p:spPr>
          <a:xfrm>
            <a:off x="2375209" y="3928385"/>
            <a:ext cx="1800200" cy="64807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QALYs if recover</a:t>
            </a:r>
          </a:p>
        </p:txBody>
      </p:sp>
      <p:sp>
        <p:nvSpPr>
          <p:cNvPr id="10" name="Callout: Down Arrow 9">
            <a:extLst>
              <a:ext uri="{FF2B5EF4-FFF2-40B4-BE49-F238E27FC236}">
                <a16:creationId xmlns:a16="http://schemas.microsoft.com/office/drawing/2014/main" id="{F4FAF179-B25D-408A-B317-40F482CEBBEB}"/>
              </a:ext>
            </a:extLst>
          </p:cNvPr>
          <p:cNvSpPr/>
          <p:nvPr/>
        </p:nvSpPr>
        <p:spPr>
          <a:xfrm>
            <a:off x="4283968" y="3928385"/>
            <a:ext cx="1800200" cy="64807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QALYs if relapse</a:t>
            </a:r>
          </a:p>
        </p:txBody>
      </p:sp>
      <p:sp>
        <p:nvSpPr>
          <p:cNvPr id="11" name="Callout: Down Arrow 10">
            <a:extLst>
              <a:ext uri="{FF2B5EF4-FFF2-40B4-BE49-F238E27FC236}">
                <a16:creationId xmlns:a16="http://schemas.microsoft.com/office/drawing/2014/main" id="{9A3AF176-453B-48D5-96EC-07512C5E572E}"/>
              </a:ext>
            </a:extLst>
          </p:cNvPr>
          <p:cNvSpPr/>
          <p:nvPr/>
        </p:nvSpPr>
        <p:spPr>
          <a:xfrm>
            <a:off x="6179712" y="3919393"/>
            <a:ext cx="2088231" cy="648072"/>
          </a:xfrm>
          <a:prstGeom prst="down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QALYs if no recovery</a:t>
            </a:r>
          </a:p>
        </p:txBody>
      </p:sp>
      <p:sp>
        <p:nvSpPr>
          <p:cNvPr id="13" name="Callout: Up Arrow 12">
            <a:extLst>
              <a:ext uri="{FF2B5EF4-FFF2-40B4-BE49-F238E27FC236}">
                <a16:creationId xmlns:a16="http://schemas.microsoft.com/office/drawing/2014/main" id="{3B413518-44A1-4363-91E3-D45F2F1EBDF3}"/>
              </a:ext>
            </a:extLst>
          </p:cNvPr>
          <p:cNvSpPr/>
          <p:nvPr/>
        </p:nvSpPr>
        <p:spPr>
          <a:xfrm>
            <a:off x="683568" y="5328805"/>
            <a:ext cx="1584176" cy="57606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Treatment cost</a:t>
            </a:r>
          </a:p>
        </p:txBody>
      </p:sp>
      <p:sp>
        <p:nvSpPr>
          <p:cNvPr id="14" name="Callout: Up Arrow 13">
            <a:extLst>
              <a:ext uri="{FF2B5EF4-FFF2-40B4-BE49-F238E27FC236}">
                <a16:creationId xmlns:a16="http://schemas.microsoft.com/office/drawing/2014/main" id="{43000DFC-D0AC-4F00-A4E5-7CD2D4C811E2}"/>
              </a:ext>
            </a:extLst>
          </p:cNvPr>
          <p:cNvSpPr/>
          <p:nvPr/>
        </p:nvSpPr>
        <p:spPr>
          <a:xfrm>
            <a:off x="3059832" y="5328805"/>
            <a:ext cx="1584176" cy="57606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Recovery cost</a:t>
            </a:r>
          </a:p>
        </p:txBody>
      </p:sp>
      <p:sp>
        <p:nvSpPr>
          <p:cNvPr id="15" name="Callout: Up Arrow 14">
            <a:extLst>
              <a:ext uri="{FF2B5EF4-FFF2-40B4-BE49-F238E27FC236}">
                <a16:creationId xmlns:a16="http://schemas.microsoft.com/office/drawing/2014/main" id="{FBDF0FFD-A5CC-4547-A325-76D28D1FC9BF}"/>
              </a:ext>
            </a:extLst>
          </p:cNvPr>
          <p:cNvSpPr/>
          <p:nvPr/>
        </p:nvSpPr>
        <p:spPr>
          <a:xfrm>
            <a:off x="5148063" y="5345857"/>
            <a:ext cx="1584176" cy="57606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Relapse cost</a:t>
            </a:r>
          </a:p>
        </p:txBody>
      </p:sp>
      <p:sp>
        <p:nvSpPr>
          <p:cNvPr id="16" name="Callout: Up Arrow 15">
            <a:extLst>
              <a:ext uri="{FF2B5EF4-FFF2-40B4-BE49-F238E27FC236}">
                <a16:creationId xmlns:a16="http://schemas.microsoft.com/office/drawing/2014/main" id="{A3E629D6-A86B-41FF-A94D-352CFD984465}"/>
              </a:ext>
            </a:extLst>
          </p:cNvPr>
          <p:cNvSpPr/>
          <p:nvPr/>
        </p:nvSpPr>
        <p:spPr>
          <a:xfrm>
            <a:off x="6948264" y="5351300"/>
            <a:ext cx="1800200" cy="576064"/>
          </a:xfrm>
          <a:prstGeom prst="upArrow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No recovery cost</a:t>
            </a:r>
          </a:p>
        </p:txBody>
      </p:sp>
    </p:spTree>
    <p:extLst>
      <p:ext uri="{BB962C8B-B14F-4D97-AF65-F5344CB8AC3E}">
        <p14:creationId xmlns:p14="http://schemas.microsoft.com/office/powerpoint/2010/main" val="371799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P spid="13" grpId="0" animBg="1"/>
      <p:bldP spid="14" grpId="0" animBg="1"/>
      <p:bldP spid="15" grpId="0" animBg="1"/>
      <p:bldP spid="1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DBACA7-5AE6-427C-85FF-730615A19F84}"/>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5263" y="1844825"/>
            <a:ext cx="6358143" cy="2520280"/>
          </a:xfrm>
          <a:prstGeom prst="rect">
            <a:avLst/>
          </a:prstGeom>
          <a:noFill/>
          <a:ln>
            <a:noFill/>
          </a:ln>
        </p:spPr>
      </p:pic>
      <p:sp>
        <p:nvSpPr>
          <p:cNvPr id="2" name="Title 1">
            <a:extLst>
              <a:ext uri="{FF2B5EF4-FFF2-40B4-BE49-F238E27FC236}">
                <a16:creationId xmlns:a16="http://schemas.microsoft.com/office/drawing/2014/main" id="{029EC629-3E99-4726-8ED7-CD395B9D5425}"/>
              </a:ext>
            </a:extLst>
          </p:cNvPr>
          <p:cNvSpPr>
            <a:spLocks noGrp="1"/>
          </p:cNvSpPr>
          <p:nvPr>
            <p:ph type="title"/>
          </p:nvPr>
        </p:nvSpPr>
        <p:spPr>
          <a:xfrm>
            <a:off x="251520" y="1196752"/>
            <a:ext cx="8640960" cy="648072"/>
          </a:xfrm>
        </p:spPr>
        <p:txBody>
          <a:bodyPr>
            <a:normAutofit/>
          </a:bodyPr>
          <a:lstStyle/>
          <a:p>
            <a:r>
              <a:rPr lang="en-GB" sz="3600" dirty="0"/>
              <a:t>Implementing a decision tree in R</a:t>
            </a:r>
          </a:p>
        </p:txBody>
      </p:sp>
      <p:sp>
        <p:nvSpPr>
          <p:cNvPr id="3" name="Content Placeholder 2">
            <a:extLst>
              <a:ext uri="{FF2B5EF4-FFF2-40B4-BE49-F238E27FC236}">
                <a16:creationId xmlns:a16="http://schemas.microsoft.com/office/drawing/2014/main" id="{D24FD994-74E9-403C-AFE5-E3B03A46E22E}"/>
              </a:ext>
            </a:extLst>
          </p:cNvPr>
          <p:cNvSpPr>
            <a:spLocks noGrp="1"/>
          </p:cNvSpPr>
          <p:nvPr>
            <p:ph idx="1"/>
          </p:nvPr>
        </p:nvSpPr>
        <p:spPr>
          <a:xfrm>
            <a:off x="179512" y="4535767"/>
            <a:ext cx="8640959" cy="1620180"/>
          </a:xfrm>
        </p:spPr>
        <p:txBody>
          <a:bodyPr/>
          <a:lstStyle/>
          <a:p>
            <a:pPr marL="0" indent="0">
              <a:buNone/>
            </a:pPr>
            <a:r>
              <a:rPr lang="en-GB" sz="2200" i="1" dirty="0"/>
              <a:t>effects&lt;-</a:t>
            </a:r>
            <a:r>
              <a:rPr lang="en-GB" sz="2200" i="1" dirty="0" err="1"/>
              <a:t>p.rec</a:t>
            </a:r>
            <a:r>
              <a:rPr lang="en-GB" sz="2200" i="1" dirty="0"/>
              <a:t>*(1-p.rel)*</a:t>
            </a:r>
            <a:r>
              <a:rPr lang="en-GB" sz="2200" i="1" dirty="0" err="1"/>
              <a:t>q.rec+p.rec</a:t>
            </a:r>
            <a:r>
              <a:rPr lang="en-GB" sz="2200" i="1" dirty="0"/>
              <a:t>*</a:t>
            </a:r>
            <a:r>
              <a:rPr lang="en-GB" sz="2200" i="1" dirty="0" err="1"/>
              <a:t>p.rel</a:t>
            </a:r>
            <a:r>
              <a:rPr lang="en-GB" sz="2200" i="1" dirty="0"/>
              <a:t>*</a:t>
            </a:r>
            <a:r>
              <a:rPr lang="en-GB" sz="2200" i="1" dirty="0" err="1"/>
              <a:t>q.rel</a:t>
            </a:r>
            <a:r>
              <a:rPr lang="en-GB" sz="2200" i="1" dirty="0"/>
              <a:t>+(1-p.rec)*</a:t>
            </a:r>
            <a:r>
              <a:rPr lang="en-GB" sz="2200" i="1" dirty="0" err="1"/>
              <a:t>q.norec</a:t>
            </a:r>
            <a:endParaRPr lang="en-GB" sz="2200" i="1" dirty="0"/>
          </a:p>
          <a:p>
            <a:pPr marL="0" indent="0">
              <a:buNone/>
            </a:pPr>
            <a:r>
              <a:rPr lang="en-GB" sz="2200" i="1" dirty="0"/>
              <a:t>costs&lt;-</a:t>
            </a:r>
            <a:r>
              <a:rPr lang="en-GB" sz="2200" i="1" dirty="0" err="1"/>
              <a:t>c.treat+p.rec</a:t>
            </a:r>
            <a:r>
              <a:rPr lang="en-GB" sz="2200" i="1" dirty="0"/>
              <a:t>*(1-p.rel)*</a:t>
            </a:r>
            <a:r>
              <a:rPr lang="en-GB" sz="2200" i="1" dirty="0" err="1"/>
              <a:t>c.rec+p.rec</a:t>
            </a:r>
            <a:r>
              <a:rPr lang="en-GB" sz="2200" i="1" dirty="0"/>
              <a:t>*</a:t>
            </a:r>
            <a:r>
              <a:rPr lang="en-GB" sz="2200" i="1" dirty="0" err="1"/>
              <a:t>p.rel</a:t>
            </a:r>
            <a:r>
              <a:rPr lang="en-GB" sz="2200" i="1" dirty="0"/>
              <a:t>*</a:t>
            </a:r>
            <a:r>
              <a:rPr lang="en-GB" sz="2200" i="1" dirty="0" err="1"/>
              <a:t>c.rel</a:t>
            </a:r>
            <a:r>
              <a:rPr lang="en-GB" sz="2200" i="1" dirty="0"/>
              <a:t>+(1-p.rec)*</a:t>
            </a:r>
            <a:r>
              <a:rPr lang="en-GB" sz="2200" i="1" dirty="0" err="1"/>
              <a:t>c.norec</a:t>
            </a:r>
            <a:endParaRPr lang="en-GB" sz="2200" i="1" dirty="0"/>
          </a:p>
          <a:p>
            <a:pPr marL="0" indent="0">
              <a:buNone/>
            </a:pPr>
            <a:r>
              <a:rPr lang="en-GB" sz="2200" i="1" dirty="0" err="1"/>
              <a:t>net.benefit</a:t>
            </a:r>
            <a:r>
              <a:rPr lang="en-GB" sz="2200" i="1" dirty="0"/>
              <a:t>&lt;-lambda*effects-costs</a:t>
            </a:r>
          </a:p>
          <a:p>
            <a:pPr marL="0" indent="0">
              <a:buNone/>
            </a:pPr>
            <a:r>
              <a:rPr lang="en-GB" sz="2200" i="1" dirty="0" err="1"/>
              <a:t>incremental.nb</a:t>
            </a:r>
            <a:r>
              <a:rPr lang="en-GB" sz="2200" i="1" dirty="0"/>
              <a:t>&lt;-</a:t>
            </a:r>
            <a:r>
              <a:rPr lang="en-GB" sz="2200" i="1" dirty="0" err="1"/>
              <a:t>net.benefit-net.benefit</a:t>
            </a:r>
            <a:r>
              <a:rPr lang="en-GB" sz="2200" i="1" dirty="0"/>
              <a:t>[,1]</a:t>
            </a:r>
          </a:p>
          <a:p>
            <a:pPr marL="0" indent="0">
              <a:buNone/>
            </a:pPr>
            <a:endParaRPr lang="en-GB" sz="2200" i="1" dirty="0"/>
          </a:p>
        </p:txBody>
      </p:sp>
      <p:pic>
        <p:nvPicPr>
          <p:cNvPr id="5" name="Picture 4">
            <a:extLst>
              <a:ext uri="{FF2B5EF4-FFF2-40B4-BE49-F238E27FC236}">
                <a16:creationId xmlns:a16="http://schemas.microsoft.com/office/drawing/2014/main" id="{89F9FE6C-D6B2-4060-BF35-7ADB14E47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
        <p:nvSpPr>
          <p:cNvPr id="9" name="TextBox 8">
            <a:extLst>
              <a:ext uri="{FF2B5EF4-FFF2-40B4-BE49-F238E27FC236}">
                <a16:creationId xmlns:a16="http://schemas.microsoft.com/office/drawing/2014/main" id="{BC575CB4-3111-4F8C-946E-19F72874C31F}"/>
              </a:ext>
            </a:extLst>
          </p:cNvPr>
          <p:cNvSpPr txBox="1"/>
          <p:nvPr/>
        </p:nvSpPr>
        <p:spPr>
          <a:xfrm>
            <a:off x="3053111" y="5021401"/>
            <a:ext cx="5760640" cy="461665"/>
          </a:xfrm>
          <a:prstGeom prst="rect">
            <a:avLst/>
          </a:prstGeom>
          <a:solidFill>
            <a:schemeClr val="bg1"/>
          </a:solidFill>
          <a:ln>
            <a:solidFill>
              <a:schemeClr val="tx1"/>
            </a:solidFill>
          </a:ln>
        </p:spPr>
        <p:txBody>
          <a:bodyPr wrap="square" rtlCol="0">
            <a:spAutoFit/>
          </a:bodyPr>
          <a:lstStyle/>
          <a:p>
            <a:r>
              <a:rPr lang="en-GB" sz="2400" b="1" dirty="0"/>
              <a:t>And now we make it probabilistic…</a:t>
            </a:r>
          </a:p>
        </p:txBody>
      </p:sp>
      <p:sp>
        <p:nvSpPr>
          <p:cNvPr id="10" name="TextBox 9">
            <a:extLst>
              <a:ext uri="{FF2B5EF4-FFF2-40B4-BE49-F238E27FC236}">
                <a16:creationId xmlns:a16="http://schemas.microsoft.com/office/drawing/2014/main" id="{A62B99AC-EF2A-4E40-89D4-E48AB8A55636}"/>
              </a:ext>
            </a:extLst>
          </p:cNvPr>
          <p:cNvSpPr txBox="1"/>
          <p:nvPr/>
        </p:nvSpPr>
        <p:spPr>
          <a:xfrm>
            <a:off x="1475656" y="3185617"/>
            <a:ext cx="7056784" cy="461665"/>
          </a:xfrm>
          <a:prstGeom prst="rect">
            <a:avLst/>
          </a:prstGeom>
          <a:solidFill>
            <a:schemeClr val="bg1"/>
          </a:solidFill>
          <a:ln>
            <a:solidFill>
              <a:schemeClr val="tx1"/>
            </a:solidFill>
          </a:ln>
        </p:spPr>
        <p:txBody>
          <a:bodyPr wrap="square" rtlCol="0">
            <a:spAutoFit/>
          </a:bodyPr>
          <a:lstStyle/>
          <a:p>
            <a:r>
              <a:rPr lang="en-GB" sz="2400" b="1" dirty="0"/>
              <a:t>These four lines of code are the entire model!</a:t>
            </a:r>
          </a:p>
        </p:txBody>
      </p:sp>
    </p:spTree>
    <p:extLst>
      <p:ext uri="{BB962C8B-B14F-4D97-AF65-F5344CB8AC3E}">
        <p14:creationId xmlns:p14="http://schemas.microsoft.com/office/powerpoint/2010/main" val="188583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85F00AA-D650-4CE3-9D89-9CDD85F2ABC8}"/>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85263" y="1844825"/>
            <a:ext cx="6358143" cy="2520280"/>
          </a:xfrm>
          <a:prstGeom prst="rect">
            <a:avLst/>
          </a:prstGeom>
          <a:noFill/>
          <a:ln>
            <a:noFill/>
          </a:ln>
        </p:spPr>
      </p:pic>
      <p:sp>
        <p:nvSpPr>
          <p:cNvPr id="2" name="Title 1">
            <a:extLst>
              <a:ext uri="{FF2B5EF4-FFF2-40B4-BE49-F238E27FC236}">
                <a16:creationId xmlns:a16="http://schemas.microsoft.com/office/drawing/2014/main" id="{029EC629-3E99-4726-8ED7-CD395B9D5425}"/>
              </a:ext>
            </a:extLst>
          </p:cNvPr>
          <p:cNvSpPr>
            <a:spLocks noGrp="1"/>
          </p:cNvSpPr>
          <p:nvPr>
            <p:ph type="title"/>
          </p:nvPr>
        </p:nvSpPr>
        <p:spPr>
          <a:xfrm>
            <a:off x="251520" y="1196752"/>
            <a:ext cx="8640960" cy="648072"/>
          </a:xfrm>
        </p:spPr>
        <p:txBody>
          <a:bodyPr>
            <a:normAutofit/>
          </a:bodyPr>
          <a:lstStyle/>
          <a:p>
            <a:r>
              <a:rPr lang="en-GB" sz="3600" dirty="0"/>
              <a:t>Making it probabilistic (model code)</a:t>
            </a:r>
          </a:p>
        </p:txBody>
      </p:sp>
      <p:pic>
        <p:nvPicPr>
          <p:cNvPr id="5" name="Picture 4">
            <a:extLst>
              <a:ext uri="{FF2B5EF4-FFF2-40B4-BE49-F238E27FC236}">
                <a16:creationId xmlns:a16="http://schemas.microsoft.com/office/drawing/2014/main" id="{89F9FE6C-D6B2-4060-BF35-7ADB14E47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
        <p:nvSpPr>
          <p:cNvPr id="7" name="TextBox 6">
            <a:extLst>
              <a:ext uri="{FF2B5EF4-FFF2-40B4-BE49-F238E27FC236}">
                <a16:creationId xmlns:a16="http://schemas.microsoft.com/office/drawing/2014/main" id="{002C1307-9FC7-4AC5-9E01-85F8916CC016}"/>
              </a:ext>
            </a:extLst>
          </p:cNvPr>
          <p:cNvSpPr txBox="1"/>
          <p:nvPr/>
        </p:nvSpPr>
        <p:spPr>
          <a:xfrm>
            <a:off x="395536" y="2924944"/>
            <a:ext cx="7971585" cy="1107996"/>
          </a:xfrm>
          <a:prstGeom prst="rect">
            <a:avLst/>
          </a:prstGeom>
          <a:solidFill>
            <a:schemeClr val="bg1"/>
          </a:solidFill>
          <a:ln>
            <a:solidFill>
              <a:schemeClr val="tx1"/>
            </a:solidFill>
          </a:ln>
        </p:spPr>
        <p:txBody>
          <a:bodyPr wrap="square" rtlCol="0">
            <a:spAutoFit/>
          </a:bodyPr>
          <a:lstStyle/>
          <a:p>
            <a:r>
              <a:rPr lang="en-GB" sz="2200" b="1" dirty="0"/>
              <a:t>See any difference?</a:t>
            </a:r>
          </a:p>
          <a:p>
            <a:r>
              <a:rPr lang="en-GB" sz="2200" b="1" dirty="0"/>
              <a:t>R performs the same calculations whether the </a:t>
            </a:r>
            <a:r>
              <a:rPr lang="en-GB" sz="2200" b="1" dirty="0" err="1"/>
              <a:t>p.rec</a:t>
            </a:r>
            <a:r>
              <a:rPr lang="en-GB" sz="2200" b="1" dirty="0"/>
              <a:t> and other variables are vectors or scalars </a:t>
            </a:r>
          </a:p>
        </p:txBody>
      </p:sp>
      <p:sp>
        <p:nvSpPr>
          <p:cNvPr id="10" name="Content Placeholder 2">
            <a:extLst>
              <a:ext uri="{FF2B5EF4-FFF2-40B4-BE49-F238E27FC236}">
                <a16:creationId xmlns:a16="http://schemas.microsoft.com/office/drawing/2014/main" id="{92B3FE84-40F3-4C04-A2F2-4FDAB927E261}"/>
              </a:ext>
            </a:extLst>
          </p:cNvPr>
          <p:cNvSpPr>
            <a:spLocks noGrp="1"/>
          </p:cNvSpPr>
          <p:nvPr>
            <p:ph idx="1"/>
          </p:nvPr>
        </p:nvSpPr>
        <p:spPr>
          <a:xfrm>
            <a:off x="179512" y="4535767"/>
            <a:ext cx="8640959" cy="1620180"/>
          </a:xfrm>
        </p:spPr>
        <p:txBody>
          <a:bodyPr/>
          <a:lstStyle/>
          <a:p>
            <a:pPr marL="0" indent="0">
              <a:buNone/>
            </a:pPr>
            <a:r>
              <a:rPr lang="en-GB" sz="2200" i="1" dirty="0"/>
              <a:t>effects&lt;-</a:t>
            </a:r>
            <a:r>
              <a:rPr lang="en-GB" sz="2200" i="1" dirty="0" err="1"/>
              <a:t>p.rec</a:t>
            </a:r>
            <a:r>
              <a:rPr lang="en-GB" sz="2200" i="1" dirty="0"/>
              <a:t>*(1-p.rel)*</a:t>
            </a:r>
            <a:r>
              <a:rPr lang="en-GB" sz="2200" i="1" dirty="0" err="1"/>
              <a:t>q.rec+p.rec</a:t>
            </a:r>
            <a:r>
              <a:rPr lang="en-GB" sz="2200" i="1" dirty="0"/>
              <a:t>*</a:t>
            </a:r>
            <a:r>
              <a:rPr lang="en-GB" sz="2200" i="1" dirty="0" err="1"/>
              <a:t>p.rel</a:t>
            </a:r>
            <a:r>
              <a:rPr lang="en-GB" sz="2200" i="1" dirty="0"/>
              <a:t>*</a:t>
            </a:r>
            <a:r>
              <a:rPr lang="en-GB" sz="2200" i="1" dirty="0" err="1"/>
              <a:t>q.rel</a:t>
            </a:r>
            <a:r>
              <a:rPr lang="en-GB" sz="2200" i="1" dirty="0"/>
              <a:t>+(1-p.rec)*</a:t>
            </a:r>
            <a:r>
              <a:rPr lang="en-GB" sz="2200" i="1" dirty="0" err="1"/>
              <a:t>q.norec</a:t>
            </a:r>
            <a:endParaRPr lang="en-GB" sz="2200" i="1" dirty="0"/>
          </a:p>
          <a:p>
            <a:pPr marL="0" indent="0">
              <a:buNone/>
            </a:pPr>
            <a:r>
              <a:rPr lang="en-GB" sz="2200" i="1" dirty="0"/>
              <a:t>costs&lt;-</a:t>
            </a:r>
            <a:r>
              <a:rPr lang="en-GB" sz="2200" i="1" dirty="0" err="1"/>
              <a:t>c.treat+p.rec</a:t>
            </a:r>
            <a:r>
              <a:rPr lang="en-GB" sz="2200" i="1" dirty="0"/>
              <a:t>*(1-p.rel)*</a:t>
            </a:r>
            <a:r>
              <a:rPr lang="en-GB" sz="2200" i="1" dirty="0" err="1"/>
              <a:t>c.rec+p.rec</a:t>
            </a:r>
            <a:r>
              <a:rPr lang="en-GB" sz="2200" i="1" dirty="0"/>
              <a:t>*</a:t>
            </a:r>
            <a:r>
              <a:rPr lang="en-GB" sz="2200" i="1" dirty="0" err="1"/>
              <a:t>p.rel</a:t>
            </a:r>
            <a:r>
              <a:rPr lang="en-GB" sz="2200" i="1" dirty="0"/>
              <a:t>*</a:t>
            </a:r>
            <a:r>
              <a:rPr lang="en-GB" sz="2200" i="1" dirty="0" err="1"/>
              <a:t>c.rel</a:t>
            </a:r>
            <a:r>
              <a:rPr lang="en-GB" sz="2200" i="1" dirty="0"/>
              <a:t>+(1-p.rec)*</a:t>
            </a:r>
            <a:r>
              <a:rPr lang="en-GB" sz="2200" i="1" dirty="0" err="1"/>
              <a:t>c.norec</a:t>
            </a:r>
            <a:endParaRPr lang="en-GB" sz="2200" i="1" dirty="0"/>
          </a:p>
          <a:p>
            <a:pPr marL="0" indent="0">
              <a:buNone/>
            </a:pPr>
            <a:r>
              <a:rPr lang="en-GB" sz="2200" i="1" dirty="0" err="1"/>
              <a:t>net.benefit</a:t>
            </a:r>
            <a:r>
              <a:rPr lang="en-GB" sz="2200" i="1" dirty="0"/>
              <a:t>&lt;-lambda*effects-costs</a:t>
            </a:r>
          </a:p>
          <a:p>
            <a:pPr marL="0" indent="0">
              <a:buNone/>
            </a:pPr>
            <a:r>
              <a:rPr lang="en-GB" sz="2200" i="1" dirty="0" err="1"/>
              <a:t>incremental.nb</a:t>
            </a:r>
            <a:r>
              <a:rPr lang="en-GB" sz="2200" i="1" dirty="0"/>
              <a:t>&lt;-</a:t>
            </a:r>
            <a:r>
              <a:rPr lang="en-GB" sz="2200" i="1" dirty="0" err="1"/>
              <a:t>net.benefit-net.benefit</a:t>
            </a:r>
            <a:r>
              <a:rPr lang="en-GB" sz="2200" i="1" dirty="0"/>
              <a:t>[,1]</a:t>
            </a:r>
          </a:p>
          <a:p>
            <a:pPr marL="0" indent="0">
              <a:buNone/>
            </a:pPr>
            <a:endParaRPr lang="en-GB" sz="2200" i="1" dirty="0"/>
          </a:p>
        </p:txBody>
      </p:sp>
    </p:spTree>
    <p:extLst>
      <p:ext uri="{BB962C8B-B14F-4D97-AF65-F5344CB8AC3E}">
        <p14:creationId xmlns:p14="http://schemas.microsoft.com/office/powerpoint/2010/main" val="37597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C629-3E99-4726-8ED7-CD395B9D5425}"/>
              </a:ext>
            </a:extLst>
          </p:cNvPr>
          <p:cNvSpPr>
            <a:spLocks noGrp="1"/>
          </p:cNvSpPr>
          <p:nvPr>
            <p:ph type="title"/>
          </p:nvPr>
        </p:nvSpPr>
        <p:spPr>
          <a:xfrm>
            <a:off x="251520" y="1196752"/>
            <a:ext cx="8640960" cy="648072"/>
          </a:xfrm>
        </p:spPr>
        <p:txBody>
          <a:bodyPr>
            <a:normAutofit/>
          </a:bodyPr>
          <a:lstStyle/>
          <a:p>
            <a:r>
              <a:rPr lang="en-GB" sz="3600" dirty="0"/>
              <a:t>Making it probabilistic (Costs, Utilities)</a:t>
            </a:r>
          </a:p>
        </p:txBody>
      </p:sp>
      <p:sp>
        <p:nvSpPr>
          <p:cNvPr id="3" name="Content Placeholder 2">
            <a:extLst>
              <a:ext uri="{FF2B5EF4-FFF2-40B4-BE49-F238E27FC236}">
                <a16:creationId xmlns:a16="http://schemas.microsoft.com/office/drawing/2014/main" id="{D24FD994-74E9-403C-AFE5-E3B03A46E22E}"/>
              </a:ext>
            </a:extLst>
          </p:cNvPr>
          <p:cNvSpPr>
            <a:spLocks noGrp="1"/>
          </p:cNvSpPr>
          <p:nvPr>
            <p:ph idx="1"/>
          </p:nvPr>
        </p:nvSpPr>
        <p:spPr>
          <a:xfrm>
            <a:off x="1259632" y="3469764"/>
            <a:ext cx="6264696" cy="3024336"/>
          </a:xfrm>
        </p:spPr>
        <p:txBody>
          <a:bodyPr/>
          <a:lstStyle/>
          <a:p>
            <a:pPr marL="0" indent="0">
              <a:buNone/>
            </a:pPr>
            <a:r>
              <a:rPr lang="en-GB" sz="1800" i="1" dirty="0"/>
              <a:t># Costs for recovery, relapse, and no recovery</a:t>
            </a:r>
          </a:p>
          <a:p>
            <a:pPr marL="0" indent="0">
              <a:buNone/>
            </a:pPr>
            <a:r>
              <a:rPr lang="en-GB" sz="1800" i="1" dirty="0" err="1"/>
              <a:t>c.rec</a:t>
            </a:r>
            <a:r>
              <a:rPr lang="en-GB" sz="1800" i="1" dirty="0"/>
              <a:t>&lt;-</a:t>
            </a:r>
            <a:r>
              <a:rPr lang="en-GB" sz="1800" i="1" dirty="0" err="1"/>
              <a:t>rnorm</a:t>
            </a:r>
            <a:r>
              <a:rPr lang="en-GB" sz="1800" i="1" dirty="0"/>
              <a:t>(n=</a:t>
            </a:r>
            <a:r>
              <a:rPr lang="en-GB" sz="1800" i="1" dirty="0" err="1"/>
              <a:t>n.samples</a:t>
            </a:r>
            <a:r>
              <a:rPr lang="en-GB" sz="1800" i="1" dirty="0"/>
              <a:t>, mean=1000, </a:t>
            </a:r>
            <a:r>
              <a:rPr lang="en-GB" sz="1800" i="1" dirty="0" err="1"/>
              <a:t>sd</a:t>
            </a:r>
            <a:r>
              <a:rPr lang="en-GB" sz="1800" i="1" dirty="0"/>
              <a:t>=50)</a:t>
            </a:r>
          </a:p>
          <a:p>
            <a:pPr marL="0" indent="0">
              <a:buNone/>
            </a:pPr>
            <a:r>
              <a:rPr lang="en-GB" sz="1800" i="1" dirty="0" err="1"/>
              <a:t>c.rel</a:t>
            </a:r>
            <a:r>
              <a:rPr lang="en-GB" sz="1800" i="1" dirty="0"/>
              <a:t>&lt;-</a:t>
            </a:r>
            <a:r>
              <a:rPr lang="en-GB" sz="1800" i="1" dirty="0" err="1"/>
              <a:t>rnorm</a:t>
            </a:r>
            <a:r>
              <a:rPr lang="en-GB" sz="1800" i="1" dirty="0"/>
              <a:t>(n=</a:t>
            </a:r>
            <a:r>
              <a:rPr lang="en-GB" sz="1800" i="1" dirty="0" err="1"/>
              <a:t>n.samples</a:t>
            </a:r>
            <a:r>
              <a:rPr lang="en-GB" sz="1800" i="1" dirty="0"/>
              <a:t>, mean=2000, </a:t>
            </a:r>
            <a:r>
              <a:rPr lang="en-GB" sz="1800" i="1" dirty="0" err="1"/>
              <a:t>sd</a:t>
            </a:r>
            <a:r>
              <a:rPr lang="en-GB" sz="1800" i="1" dirty="0"/>
              <a:t>=100)</a:t>
            </a:r>
          </a:p>
          <a:p>
            <a:pPr marL="0" indent="0">
              <a:buNone/>
            </a:pPr>
            <a:r>
              <a:rPr lang="en-GB" sz="1800" i="1" dirty="0" err="1"/>
              <a:t>c.norec</a:t>
            </a:r>
            <a:r>
              <a:rPr lang="en-GB" sz="1800" i="1" dirty="0"/>
              <a:t>&lt;-</a:t>
            </a:r>
            <a:r>
              <a:rPr lang="en-GB" sz="1800" i="1" dirty="0" err="1"/>
              <a:t>rnorm</a:t>
            </a:r>
            <a:r>
              <a:rPr lang="en-GB" sz="1800" i="1" dirty="0"/>
              <a:t>(n=</a:t>
            </a:r>
            <a:r>
              <a:rPr lang="en-GB" sz="1800" i="1" dirty="0" err="1"/>
              <a:t>n.samples</a:t>
            </a:r>
            <a:r>
              <a:rPr lang="en-GB" sz="1800" i="1" dirty="0"/>
              <a:t>, mean=2500, </a:t>
            </a:r>
            <a:r>
              <a:rPr lang="en-GB" sz="1800" i="1" dirty="0" err="1"/>
              <a:t>sd</a:t>
            </a:r>
            <a:r>
              <a:rPr lang="en-GB" sz="1800" i="1" dirty="0"/>
              <a:t>=125)</a:t>
            </a:r>
          </a:p>
          <a:p>
            <a:pPr marL="0" indent="0">
              <a:buNone/>
            </a:pPr>
            <a:endParaRPr lang="en-GB" sz="1800" i="1" dirty="0"/>
          </a:p>
          <a:p>
            <a:pPr marL="0" indent="0">
              <a:buNone/>
            </a:pPr>
            <a:r>
              <a:rPr lang="en-GB" sz="1800" i="1" dirty="0"/>
              <a:t># QALYs for recovery, relapse, and no recovery</a:t>
            </a:r>
          </a:p>
          <a:p>
            <a:pPr marL="0" indent="0">
              <a:buNone/>
            </a:pPr>
            <a:r>
              <a:rPr lang="en-GB" sz="1800" i="1" dirty="0" err="1"/>
              <a:t>q.rec</a:t>
            </a:r>
            <a:r>
              <a:rPr lang="en-GB" sz="1800" i="1" dirty="0"/>
              <a:t>&lt;-</a:t>
            </a:r>
            <a:r>
              <a:rPr lang="en-GB" sz="1800" i="1" dirty="0" err="1"/>
              <a:t>rnorm</a:t>
            </a:r>
            <a:r>
              <a:rPr lang="en-GB" sz="1800" i="1" dirty="0"/>
              <a:t>(n=</a:t>
            </a:r>
            <a:r>
              <a:rPr lang="en-GB" sz="1800" i="1" dirty="0" err="1"/>
              <a:t>n.samples</a:t>
            </a:r>
            <a:r>
              <a:rPr lang="en-GB" sz="1800" i="1" dirty="0"/>
              <a:t>, mean=26, </a:t>
            </a:r>
            <a:r>
              <a:rPr lang="en-GB" sz="1800" i="1" dirty="0" err="1"/>
              <a:t>sd</a:t>
            </a:r>
            <a:r>
              <a:rPr lang="en-GB" sz="1800" i="1" dirty="0"/>
              <a:t>=2)</a:t>
            </a:r>
          </a:p>
          <a:p>
            <a:pPr marL="0" indent="0">
              <a:buNone/>
            </a:pPr>
            <a:r>
              <a:rPr lang="en-GB" sz="1800" i="1" dirty="0" err="1"/>
              <a:t>q.rel</a:t>
            </a:r>
            <a:r>
              <a:rPr lang="en-GB" sz="1800" i="1" dirty="0"/>
              <a:t>&lt;-</a:t>
            </a:r>
            <a:r>
              <a:rPr lang="en-GB" sz="1800" i="1" dirty="0" err="1"/>
              <a:t>rnorm</a:t>
            </a:r>
            <a:r>
              <a:rPr lang="en-GB" sz="1800" i="1" dirty="0"/>
              <a:t>(n=</a:t>
            </a:r>
            <a:r>
              <a:rPr lang="en-GB" sz="1800" i="1" dirty="0" err="1"/>
              <a:t>n.samples</a:t>
            </a:r>
            <a:r>
              <a:rPr lang="en-GB" sz="1800" i="1" dirty="0"/>
              <a:t>, mean=23, </a:t>
            </a:r>
            <a:r>
              <a:rPr lang="en-GB" sz="1800" i="1" dirty="0" err="1"/>
              <a:t>sd</a:t>
            </a:r>
            <a:r>
              <a:rPr lang="en-GB" sz="1800" i="1" dirty="0"/>
              <a:t>=3)</a:t>
            </a:r>
          </a:p>
          <a:p>
            <a:pPr marL="0" indent="0">
              <a:buNone/>
            </a:pPr>
            <a:r>
              <a:rPr lang="en-GB" sz="1800" i="1" dirty="0" err="1"/>
              <a:t>q.norec</a:t>
            </a:r>
            <a:r>
              <a:rPr lang="en-GB" sz="1800" i="1" dirty="0"/>
              <a:t>&lt;-</a:t>
            </a:r>
            <a:r>
              <a:rPr lang="en-GB" sz="1800" i="1" dirty="0" err="1"/>
              <a:t>rnorm</a:t>
            </a:r>
            <a:r>
              <a:rPr lang="en-GB" sz="1800" i="1" dirty="0"/>
              <a:t>(n=</a:t>
            </a:r>
            <a:r>
              <a:rPr lang="en-GB" sz="1800" i="1" dirty="0" err="1"/>
              <a:t>n.samples</a:t>
            </a:r>
            <a:r>
              <a:rPr lang="en-GB" sz="1800" i="1" dirty="0"/>
              <a:t>, mean=20, </a:t>
            </a:r>
            <a:r>
              <a:rPr lang="en-GB" sz="1800" i="1" dirty="0" err="1"/>
              <a:t>sd</a:t>
            </a:r>
            <a:r>
              <a:rPr lang="en-GB" sz="1800" i="1" dirty="0"/>
              <a:t>=4)</a:t>
            </a:r>
          </a:p>
        </p:txBody>
      </p:sp>
      <p:pic>
        <p:nvPicPr>
          <p:cNvPr id="5" name="Picture 4">
            <a:extLst>
              <a:ext uri="{FF2B5EF4-FFF2-40B4-BE49-F238E27FC236}">
                <a16:creationId xmlns:a16="http://schemas.microsoft.com/office/drawing/2014/main" id="{89F9FE6C-D6B2-4060-BF35-7ADB14E47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5BF0E3FC-7993-4A77-A136-1864492E825C}"/>
                  </a:ext>
                </a:extLst>
              </p:cNvPr>
              <p:cNvGraphicFramePr>
                <a:graphicFrameLocks noGrp="1"/>
              </p:cNvGraphicFramePr>
              <p:nvPr>
                <p:extLst>
                  <p:ext uri="{D42A27DB-BD31-4B8C-83A1-F6EECF244321}">
                    <p14:modId xmlns:p14="http://schemas.microsoft.com/office/powerpoint/2010/main" val="701052965"/>
                  </p:ext>
                </p:extLst>
              </p:nvPr>
            </p:nvGraphicFramePr>
            <p:xfrm>
              <a:off x="251520" y="1916832"/>
              <a:ext cx="8424936" cy="1471405"/>
            </p:xfrm>
            <a:graphic>
              <a:graphicData uri="http://schemas.openxmlformats.org/drawingml/2006/table">
                <a:tbl>
                  <a:tblPr firstRow="1" firstCol="1" bandRow="1">
                    <a:tableStyleId>{5C22544A-7EE6-4342-B048-85BDC9FD1C3A}</a:tableStyleId>
                  </a:tblPr>
                  <a:tblGrid>
                    <a:gridCol w="2088232">
                      <a:extLst>
                        <a:ext uri="{9D8B030D-6E8A-4147-A177-3AD203B41FA5}">
                          <a16:colId xmlns:a16="http://schemas.microsoft.com/office/drawing/2014/main" val="3498735304"/>
                        </a:ext>
                      </a:extLst>
                    </a:gridCol>
                    <a:gridCol w="3384376">
                      <a:extLst>
                        <a:ext uri="{9D8B030D-6E8A-4147-A177-3AD203B41FA5}">
                          <a16:colId xmlns:a16="http://schemas.microsoft.com/office/drawing/2014/main" val="2874790038"/>
                        </a:ext>
                      </a:extLst>
                    </a:gridCol>
                    <a:gridCol w="2952328">
                      <a:extLst>
                        <a:ext uri="{9D8B030D-6E8A-4147-A177-3AD203B41FA5}">
                          <a16:colId xmlns:a16="http://schemas.microsoft.com/office/drawing/2014/main" val="185863109"/>
                        </a:ext>
                      </a:extLst>
                    </a:gridCol>
                  </a:tblGrid>
                  <a:tr h="285094">
                    <a:tc>
                      <a:txBody>
                        <a:bodyPr/>
                        <a:lstStyle/>
                        <a:p>
                          <a:pPr algn="ctr">
                            <a:lnSpc>
                              <a:spcPct val="107000"/>
                            </a:lnSpc>
                            <a:spcAft>
                              <a:spcPts val="0"/>
                            </a:spcAft>
                          </a:pPr>
                          <a:r>
                            <a:rPr lang="en-GB" sz="1800" dirty="0">
                              <a:effectLst/>
                            </a:rPr>
                            <a:t>Outcome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Costs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QALYS</a:t>
                          </a:r>
                        </a:p>
                      </a:txBody>
                      <a:tcPr marL="68580" marR="68580" marT="0" marB="0" anchor="ctr"/>
                    </a:tc>
                    <a:extLst>
                      <a:ext uri="{0D108BD9-81ED-4DB2-BD59-A6C34878D82A}">
                        <a16:rowId xmlns:a16="http://schemas.microsoft.com/office/drawing/2014/main" val="2331645210"/>
                      </a:ext>
                    </a:extLst>
                  </a:tr>
                  <a:tr h="298294">
                    <a:tc>
                      <a:txBody>
                        <a:bodyPr/>
                        <a:lstStyle/>
                        <a:p>
                          <a:pPr algn="ctr">
                            <a:lnSpc>
                              <a:spcPct val="107000"/>
                            </a:lnSpc>
                            <a:spcAft>
                              <a:spcPts val="0"/>
                            </a:spcAft>
                          </a:pPr>
                          <a:r>
                            <a:rPr lang="en-GB" sz="1800">
                              <a:effectLst/>
                            </a:rPr>
                            <a:t>Recovery, no relapse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𝐶</m:t>
                                    </m:r>
                                  </m:e>
                                  <m:sub>
                                    <m:r>
                                      <a:rPr lang="en-GB" sz="1800">
                                        <a:effectLst/>
                                        <a:latin typeface="Cambria Math" panose="02040503050406030204" pitchFamily="18" charset="0"/>
                                      </a:rPr>
                                      <m:t>𝑟𝑒𝑐</m:t>
                                    </m:r>
                                  </m:sub>
                                </m:sSub>
                                <m:r>
                                  <a:rPr lang="en-GB" sz="1800">
                                    <a:effectLst/>
                                    <a:latin typeface="Cambria Math" panose="02040503050406030204" pitchFamily="18" charset="0"/>
                                  </a:rPr>
                                  <m:t>=</m:t>
                                </m:r>
                                <m:r>
                                  <a:rPr lang="en-GB" sz="1800">
                                    <a:effectLst/>
                                    <a:latin typeface="Cambria Math" panose="02040503050406030204" pitchFamily="18" charset="0"/>
                                  </a:rPr>
                                  <m:t>𝑁</m:t>
                                </m:r>
                                <m:r>
                                  <a:rPr lang="en-GB" sz="1800">
                                    <a:effectLst/>
                                    <a:latin typeface="Cambria Math" panose="02040503050406030204" pitchFamily="18" charset="0"/>
                                  </a:rPr>
                                  <m:t>(</m:t>
                                </m:r>
                                <m:r>
                                  <a:rPr lang="en-GB" sz="1800">
                                    <a:effectLst/>
                                    <a:latin typeface="Cambria Math" panose="02040503050406030204" pitchFamily="18" charset="0"/>
                                  </a:rPr>
                                  <m:t>𝜇</m:t>
                                </m:r>
                                <m:r>
                                  <a:rPr lang="en-GB" sz="1800">
                                    <a:effectLst/>
                                    <a:latin typeface="Cambria Math" panose="02040503050406030204" pitchFamily="18" charset="0"/>
                                  </a:rPr>
                                  <m:t>=1000,</m:t>
                                </m:r>
                                <m:r>
                                  <a:rPr lang="en-GB" sz="1800">
                                    <a:effectLst/>
                                    <a:latin typeface="Cambria Math" panose="02040503050406030204" pitchFamily="18" charset="0"/>
                                  </a:rPr>
                                  <m:t>𝜎</m:t>
                                </m:r>
                                <m:r>
                                  <a:rPr lang="en-GB" sz="1800">
                                    <a:effectLst/>
                                    <a:latin typeface="Cambria Math" panose="02040503050406030204" pitchFamily="18" charset="0"/>
                                  </a:rPr>
                                  <m:t>=50)</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𝑟𝑒𝑐</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𝜇</m:t>
                                </m:r>
                                <m:r>
                                  <a:rPr lang="en-GB" sz="1800" i="1">
                                    <a:effectLst/>
                                    <a:latin typeface="Cambria Math" panose="02040503050406030204" pitchFamily="18" charset="0"/>
                                    <a:ea typeface="Calibri" panose="020F0502020204030204" pitchFamily="34" charset="0"/>
                                    <a:cs typeface="Times New Roman" panose="02020603050405020304" pitchFamily="18" charset="0"/>
                                  </a:rPr>
                                  <m:t>=26,</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𝜎</m:t>
                                </m:r>
                                <m:r>
                                  <a:rPr lang="en-GB" sz="1800" i="1">
                                    <a:effectLst/>
                                    <a:latin typeface="Cambria Math" panose="02040503050406030204" pitchFamily="18" charset="0"/>
                                    <a:ea typeface="Calibri" panose="020F0502020204030204" pitchFamily="34" charset="0"/>
                                    <a:cs typeface="Times New Roman" panose="02020603050405020304" pitchFamily="18" charset="0"/>
                                  </a:rPr>
                                  <m:t>=2)</m:t>
                                </m:r>
                              </m:oMath>
                            </m:oMathPara>
                          </a14:m>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95254211"/>
                      </a:ext>
                    </a:extLst>
                  </a:tr>
                  <a:tr h="298294">
                    <a:tc>
                      <a:txBody>
                        <a:bodyPr/>
                        <a:lstStyle/>
                        <a:p>
                          <a:pPr algn="ctr">
                            <a:lnSpc>
                              <a:spcPct val="107000"/>
                            </a:lnSpc>
                            <a:spcAft>
                              <a:spcPts val="0"/>
                            </a:spcAft>
                          </a:pPr>
                          <a:r>
                            <a:rPr lang="en-GB" sz="1800" dirty="0">
                              <a:effectLst/>
                            </a:rPr>
                            <a:t>Recovery, relapse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𝐶</m:t>
                                    </m:r>
                                  </m:e>
                                  <m:sub>
                                    <m:r>
                                      <a:rPr lang="en-GB" sz="1800">
                                        <a:effectLst/>
                                        <a:latin typeface="Cambria Math" panose="02040503050406030204" pitchFamily="18" charset="0"/>
                                      </a:rPr>
                                      <m:t>𝑟𝑒𝑙</m:t>
                                    </m:r>
                                  </m:sub>
                                </m:sSub>
                                <m:r>
                                  <a:rPr lang="en-GB" sz="1800">
                                    <a:effectLst/>
                                    <a:latin typeface="Cambria Math" panose="02040503050406030204" pitchFamily="18" charset="0"/>
                                  </a:rPr>
                                  <m:t>=</m:t>
                                </m:r>
                                <m:r>
                                  <a:rPr lang="en-GB" sz="1800">
                                    <a:effectLst/>
                                    <a:latin typeface="Cambria Math" panose="02040503050406030204" pitchFamily="18" charset="0"/>
                                  </a:rPr>
                                  <m:t>𝑁</m:t>
                                </m:r>
                                <m:r>
                                  <a:rPr lang="en-GB" sz="1800">
                                    <a:effectLst/>
                                    <a:latin typeface="Cambria Math" panose="02040503050406030204" pitchFamily="18" charset="0"/>
                                  </a:rPr>
                                  <m:t>(</m:t>
                                </m:r>
                                <m:r>
                                  <a:rPr lang="en-GB" sz="1800">
                                    <a:effectLst/>
                                    <a:latin typeface="Cambria Math" panose="02040503050406030204" pitchFamily="18" charset="0"/>
                                  </a:rPr>
                                  <m:t>𝜇</m:t>
                                </m:r>
                                <m:r>
                                  <a:rPr lang="en-GB" sz="1800">
                                    <a:effectLst/>
                                    <a:latin typeface="Cambria Math" panose="02040503050406030204" pitchFamily="18" charset="0"/>
                                  </a:rPr>
                                  <m:t>=2000,</m:t>
                                </m:r>
                                <m:r>
                                  <a:rPr lang="en-GB" sz="1800">
                                    <a:effectLst/>
                                    <a:latin typeface="Cambria Math" panose="02040503050406030204" pitchFamily="18" charset="0"/>
                                  </a:rPr>
                                  <m:t>𝜎</m:t>
                                </m:r>
                                <m:r>
                                  <a:rPr lang="en-GB" sz="1800">
                                    <a:effectLst/>
                                    <a:latin typeface="Cambria Math" panose="02040503050406030204" pitchFamily="18" charset="0"/>
                                  </a:rPr>
                                  <m:t>=100)</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𝑟𝑒𝑙</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𝜇</m:t>
                                </m:r>
                                <m:r>
                                  <a:rPr lang="en-GB" sz="1800" i="1">
                                    <a:effectLst/>
                                    <a:latin typeface="Cambria Math" panose="02040503050406030204" pitchFamily="18" charset="0"/>
                                    <a:ea typeface="Calibri" panose="020F0502020204030204" pitchFamily="34" charset="0"/>
                                    <a:cs typeface="Times New Roman" panose="02020603050405020304" pitchFamily="18" charset="0"/>
                                  </a:rPr>
                                  <m:t>=23,</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𝜎</m:t>
                                </m:r>
                                <m:r>
                                  <a:rPr lang="en-GB" sz="1800" i="1">
                                    <a:effectLst/>
                                    <a:latin typeface="Cambria Math" panose="02040503050406030204" pitchFamily="18" charset="0"/>
                                    <a:ea typeface="Calibri" panose="020F0502020204030204" pitchFamily="34" charset="0"/>
                                    <a:cs typeface="Times New Roman" panose="02020603050405020304" pitchFamily="18" charset="0"/>
                                  </a:rPr>
                                  <m:t>=3)</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17055966"/>
                      </a:ext>
                    </a:extLst>
                  </a:tr>
                  <a:tr h="589723">
                    <a:tc>
                      <a:txBody>
                        <a:bodyPr/>
                        <a:lstStyle/>
                        <a:p>
                          <a:pPr algn="ctr">
                            <a:lnSpc>
                              <a:spcPct val="107000"/>
                            </a:lnSpc>
                            <a:spcAft>
                              <a:spcPts val="0"/>
                            </a:spcAft>
                          </a:pPr>
                          <a:r>
                            <a:rPr lang="en-GB" sz="1800">
                              <a:effectLst/>
                            </a:rPr>
                            <a:t>No recovery</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rPr>
                                    </m:ctrlPr>
                                  </m:sSubPr>
                                  <m:e>
                                    <m:r>
                                      <a:rPr lang="en-GB" sz="1800">
                                        <a:effectLst/>
                                        <a:latin typeface="Cambria Math" panose="02040503050406030204" pitchFamily="18" charset="0"/>
                                      </a:rPr>
                                      <m:t>𝐶</m:t>
                                    </m:r>
                                  </m:e>
                                  <m:sub>
                                    <m:r>
                                      <a:rPr lang="en-GB" sz="1800">
                                        <a:effectLst/>
                                        <a:latin typeface="Cambria Math" panose="02040503050406030204" pitchFamily="18" charset="0"/>
                                      </a:rPr>
                                      <m:t>𝑛𝑜</m:t>
                                    </m:r>
                                    <m:r>
                                      <a:rPr lang="en-GB" sz="1800">
                                        <a:effectLst/>
                                        <a:latin typeface="Cambria Math" panose="02040503050406030204" pitchFamily="18" charset="0"/>
                                      </a:rPr>
                                      <m:t> </m:t>
                                    </m:r>
                                    <m:r>
                                      <a:rPr lang="en-GB" sz="1800">
                                        <a:effectLst/>
                                        <a:latin typeface="Cambria Math" panose="02040503050406030204" pitchFamily="18" charset="0"/>
                                      </a:rPr>
                                      <m:t>𝑟𝑒𝑐</m:t>
                                    </m:r>
                                  </m:sub>
                                </m:sSub>
                                <m:r>
                                  <a:rPr lang="en-GB" sz="1800">
                                    <a:effectLst/>
                                    <a:latin typeface="Cambria Math" panose="02040503050406030204" pitchFamily="18" charset="0"/>
                                  </a:rPr>
                                  <m:t>=</m:t>
                                </m:r>
                                <m:r>
                                  <a:rPr lang="en-GB" sz="1800">
                                    <a:effectLst/>
                                    <a:latin typeface="Cambria Math" panose="02040503050406030204" pitchFamily="18" charset="0"/>
                                  </a:rPr>
                                  <m:t>𝑁</m:t>
                                </m:r>
                                <m:r>
                                  <a:rPr lang="en-GB" sz="1800">
                                    <a:effectLst/>
                                    <a:latin typeface="Cambria Math" panose="02040503050406030204" pitchFamily="18" charset="0"/>
                                  </a:rPr>
                                  <m:t>(</m:t>
                                </m:r>
                                <m:r>
                                  <a:rPr lang="en-GB" sz="1800">
                                    <a:effectLst/>
                                    <a:latin typeface="Cambria Math" panose="02040503050406030204" pitchFamily="18" charset="0"/>
                                  </a:rPr>
                                  <m:t>𝜇</m:t>
                                </m:r>
                                <m:r>
                                  <a:rPr lang="en-GB" sz="1800">
                                    <a:effectLst/>
                                    <a:latin typeface="Cambria Math" panose="02040503050406030204" pitchFamily="18" charset="0"/>
                                  </a:rPr>
                                  <m:t>=2500,</m:t>
                                </m:r>
                                <m:r>
                                  <a:rPr lang="en-GB" sz="1800">
                                    <a:effectLst/>
                                    <a:latin typeface="Cambria Math" panose="02040503050406030204" pitchFamily="18" charset="0"/>
                                  </a:rPr>
                                  <m:t>𝜎</m:t>
                                </m:r>
                                <m:r>
                                  <a:rPr lang="en-GB" sz="1800">
                                    <a:effectLst/>
                                    <a:latin typeface="Cambria Math" panose="02040503050406030204" pitchFamily="18" charset="0"/>
                                  </a:rPr>
                                  <m:t>=125)</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14:m>
                            <m:oMathPara xmlns:m="http://schemas.openxmlformats.org/officeDocument/2006/math">
                              <m:oMathParaPr>
                                <m:jc m:val="centerGroup"/>
                              </m:oMathParaPr>
                              <m:oMath xmlns:m="http://schemas.openxmlformats.org/officeDocument/2006/math">
                                <m:sSub>
                                  <m:sSubPr>
                                    <m:ctrlPr>
                                      <a:rPr lang="en-GB"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𝑛𝑜</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GB" sz="1800" i="1">
                                        <a:effectLst/>
                                        <a:latin typeface="Cambria Math" panose="02040503050406030204" pitchFamily="18" charset="0"/>
                                        <a:ea typeface="Times New Roman" panose="02020603050405020304" pitchFamily="18" charset="0"/>
                                        <a:cs typeface="Times New Roman" panose="02020603050405020304" pitchFamily="18" charset="0"/>
                                      </a:rPr>
                                      <m:t>𝑟𝑒𝑐</m:t>
                                    </m:r>
                                  </m:sub>
                                </m:sSub>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𝑁</m:t>
                                </m:r>
                                <m:r>
                                  <a:rPr lang="en-GB" sz="1800" i="1">
                                    <a:effectLst/>
                                    <a:latin typeface="Cambria Math" panose="02040503050406030204" pitchFamily="18" charset="0"/>
                                    <a:ea typeface="Calibri" panose="020F0502020204030204" pitchFamily="34" charset="0"/>
                                    <a:cs typeface="Times New Roman" panose="02020603050405020304" pitchFamily="18" charset="0"/>
                                  </a:rPr>
                                  <m:t>(</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𝜇</m:t>
                                </m:r>
                                <m:r>
                                  <a:rPr lang="en-GB" sz="1800" i="1">
                                    <a:effectLst/>
                                    <a:latin typeface="Cambria Math" panose="02040503050406030204" pitchFamily="18" charset="0"/>
                                    <a:ea typeface="Calibri" panose="020F0502020204030204" pitchFamily="34" charset="0"/>
                                    <a:cs typeface="Times New Roman" panose="02020603050405020304" pitchFamily="18" charset="0"/>
                                  </a:rPr>
                                  <m:t>=20,</m:t>
                                </m:r>
                                <m:r>
                                  <a:rPr lang="en-GB" sz="1800" i="1">
                                    <a:effectLst/>
                                    <a:latin typeface="Cambria Math" panose="02040503050406030204" pitchFamily="18" charset="0"/>
                                    <a:ea typeface="Calibri" panose="020F0502020204030204" pitchFamily="34" charset="0"/>
                                    <a:cs typeface="Times New Roman" panose="02020603050405020304" pitchFamily="18" charset="0"/>
                                  </a:rPr>
                                  <m:t>𝜎</m:t>
                                </m:r>
                                <m:r>
                                  <a:rPr lang="en-GB" sz="1800" i="1">
                                    <a:effectLst/>
                                    <a:latin typeface="Cambria Math" panose="02040503050406030204" pitchFamily="18" charset="0"/>
                                    <a:ea typeface="Calibri" panose="020F0502020204030204" pitchFamily="34" charset="0"/>
                                    <a:cs typeface="Times New Roman" panose="02020603050405020304" pitchFamily="18" charset="0"/>
                                  </a:rPr>
                                  <m:t>=4)</m:t>
                                </m:r>
                              </m:oMath>
                            </m:oMathPara>
                          </a14:m>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64714722"/>
                      </a:ext>
                    </a:extLst>
                  </a:tr>
                </a:tbl>
              </a:graphicData>
            </a:graphic>
          </p:graphicFrame>
        </mc:Choice>
        <mc:Fallback xmlns="">
          <p:graphicFrame>
            <p:nvGraphicFramePr>
              <p:cNvPr id="4" name="Table 3">
                <a:extLst>
                  <a:ext uri="{FF2B5EF4-FFF2-40B4-BE49-F238E27FC236}">
                    <a16:creationId xmlns:a16="http://schemas.microsoft.com/office/drawing/2014/main" id="{5BF0E3FC-7993-4A77-A136-1864492E825C}"/>
                  </a:ext>
                </a:extLst>
              </p:cNvPr>
              <p:cNvGraphicFramePr>
                <a:graphicFrameLocks noGrp="1"/>
              </p:cNvGraphicFramePr>
              <p:nvPr>
                <p:extLst>
                  <p:ext uri="{D42A27DB-BD31-4B8C-83A1-F6EECF244321}">
                    <p14:modId xmlns:p14="http://schemas.microsoft.com/office/powerpoint/2010/main" val="701052965"/>
                  </p:ext>
                </p:extLst>
              </p:nvPr>
            </p:nvGraphicFramePr>
            <p:xfrm>
              <a:off x="251520" y="1916832"/>
              <a:ext cx="8424936" cy="1471405"/>
            </p:xfrm>
            <a:graphic>
              <a:graphicData uri="http://schemas.openxmlformats.org/drawingml/2006/table">
                <a:tbl>
                  <a:tblPr firstRow="1" firstCol="1" bandRow="1">
                    <a:tableStyleId>{5C22544A-7EE6-4342-B048-85BDC9FD1C3A}</a:tableStyleId>
                  </a:tblPr>
                  <a:tblGrid>
                    <a:gridCol w="2088232">
                      <a:extLst>
                        <a:ext uri="{9D8B030D-6E8A-4147-A177-3AD203B41FA5}">
                          <a16:colId xmlns:a16="http://schemas.microsoft.com/office/drawing/2014/main" val="3498735304"/>
                        </a:ext>
                      </a:extLst>
                    </a:gridCol>
                    <a:gridCol w="3384376">
                      <a:extLst>
                        <a:ext uri="{9D8B030D-6E8A-4147-A177-3AD203B41FA5}">
                          <a16:colId xmlns:a16="http://schemas.microsoft.com/office/drawing/2014/main" val="2874790038"/>
                        </a:ext>
                      </a:extLst>
                    </a:gridCol>
                    <a:gridCol w="2952328">
                      <a:extLst>
                        <a:ext uri="{9D8B030D-6E8A-4147-A177-3AD203B41FA5}">
                          <a16:colId xmlns:a16="http://schemas.microsoft.com/office/drawing/2014/main" val="185863109"/>
                        </a:ext>
                      </a:extLst>
                    </a:gridCol>
                  </a:tblGrid>
                  <a:tr h="285094">
                    <a:tc>
                      <a:txBody>
                        <a:bodyPr/>
                        <a:lstStyle/>
                        <a:p>
                          <a:pPr algn="ctr">
                            <a:lnSpc>
                              <a:spcPct val="107000"/>
                            </a:lnSpc>
                            <a:spcAft>
                              <a:spcPts val="0"/>
                            </a:spcAft>
                          </a:pPr>
                          <a:r>
                            <a:rPr lang="en-GB" sz="1800" dirty="0">
                              <a:effectLst/>
                            </a:rPr>
                            <a:t>Outcome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rPr>
                            <a:t>Costs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07000"/>
                            </a:lnSpc>
                            <a:spcAft>
                              <a:spcPts val="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QALYS</a:t>
                          </a:r>
                        </a:p>
                      </a:txBody>
                      <a:tcPr marL="68580" marR="68580" marT="0" marB="0" anchor="ctr"/>
                    </a:tc>
                    <a:extLst>
                      <a:ext uri="{0D108BD9-81ED-4DB2-BD59-A6C34878D82A}">
                        <a16:rowId xmlns:a16="http://schemas.microsoft.com/office/drawing/2014/main" val="2331645210"/>
                      </a:ext>
                    </a:extLst>
                  </a:tr>
                  <a:tr h="298294">
                    <a:tc>
                      <a:txBody>
                        <a:bodyPr/>
                        <a:lstStyle/>
                        <a:p>
                          <a:pPr algn="ctr">
                            <a:lnSpc>
                              <a:spcPct val="107000"/>
                            </a:lnSpc>
                            <a:spcAft>
                              <a:spcPts val="0"/>
                            </a:spcAft>
                          </a:pPr>
                          <a:r>
                            <a:rPr lang="en-GB" sz="1800">
                              <a:effectLst/>
                            </a:rPr>
                            <a:t>Recovery, no relapse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61982" t="-118367" r="-88108" b="-302041"/>
                          </a:stretch>
                        </a:blipFill>
                      </a:tcPr>
                    </a:tc>
                    <a:tc>
                      <a:txBody>
                        <a:bodyPr/>
                        <a:lstStyle/>
                        <a:p>
                          <a:endParaRPr lang="en-US"/>
                        </a:p>
                      </a:txBody>
                      <a:tcPr marL="68580" marR="68580" marT="0" marB="0" anchor="ctr">
                        <a:blipFill>
                          <a:blip r:embed="rId3"/>
                          <a:stretch>
                            <a:fillRect l="-185361" t="-118367" r="-825" b="-302041"/>
                          </a:stretch>
                        </a:blipFill>
                      </a:tcPr>
                    </a:tc>
                    <a:extLst>
                      <a:ext uri="{0D108BD9-81ED-4DB2-BD59-A6C34878D82A}">
                        <a16:rowId xmlns:a16="http://schemas.microsoft.com/office/drawing/2014/main" val="895254211"/>
                      </a:ext>
                    </a:extLst>
                  </a:tr>
                  <a:tr h="298294">
                    <a:tc>
                      <a:txBody>
                        <a:bodyPr/>
                        <a:lstStyle/>
                        <a:p>
                          <a:pPr algn="ctr">
                            <a:lnSpc>
                              <a:spcPct val="107000"/>
                            </a:lnSpc>
                            <a:spcAft>
                              <a:spcPts val="0"/>
                            </a:spcAft>
                          </a:pPr>
                          <a:r>
                            <a:rPr lang="en-GB" sz="1800" dirty="0">
                              <a:effectLst/>
                            </a:rPr>
                            <a:t>Recovery, relapse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61982" t="-218367" r="-88108" b="-202041"/>
                          </a:stretch>
                        </a:blipFill>
                      </a:tcPr>
                    </a:tc>
                    <a:tc>
                      <a:txBody>
                        <a:bodyPr/>
                        <a:lstStyle/>
                        <a:p>
                          <a:endParaRPr lang="en-US"/>
                        </a:p>
                      </a:txBody>
                      <a:tcPr marL="68580" marR="68580" marT="0" marB="0" anchor="ctr">
                        <a:blipFill>
                          <a:blip r:embed="rId3"/>
                          <a:stretch>
                            <a:fillRect l="-185361" t="-218367" r="-825" b="-202041"/>
                          </a:stretch>
                        </a:blipFill>
                      </a:tcPr>
                    </a:tc>
                    <a:extLst>
                      <a:ext uri="{0D108BD9-81ED-4DB2-BD59-A6C34878D82A}">
                        <a16:rowId xmlns:a16="http://schemas.microsoft.com/office/drawing/2014/main" val="2617055966"/>
                      </a:ext>
                    </a:extLst>
                  </a:tr>
                  <a:tr h="589723">
                    <a:tc>
                      <a:txBody>
                        <a:bodyPr/>
                        <a:lstStyle/>
                        <a:p>
                          <a:pPr algn="ctr">
                            <a:lnSpc>
                              <a:spcPct val="107000"/>
                            </a:lnSpc>
                            <a:spcAft>
                              <a:spcPts val="0"/>
                            </a:spcAft>
                          </a:pPr>
                          <a:r>
                            <a:rPr lang="en-GB" sz="1800">
                              <a:effectLst/>
                            </a:rPr>
                            <a:t>No recovery</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endParaRPr lang="en-US"/>
                        </a:p>
                      </a:txBody>
                      <a:tcPr marL="68580" marR="68580" marT="0" marB="0" anchor="ctr">
                        <a:blipFill>
                          <a:blip r:embed="rId3"/>
                          <a:stretch>
                            <a:fillRect l="-61982" t="-160825" r="-88108" b="-2062"/>
                          </a:stretch>
                        </a:blipFill>
                      </a:tcPr>
                    </a:tc>
                    <a:tc>
                      <a:txBody>
                        <a:bodyPr/>
                        <a:lstStyle/>
                        <a:p>
                          <a:endParaRPr lang="en-US"/>
                        </a:p>
                      </a:txBody>
                      <a:tcPr marL="68580" marR="68580" marT="0" marB="0" anchor="ctr">
                        <a:blipFill>
                          <a:blip r:embed="rId3"/>
                          <a:stretch>
                            <a:fillRect l="-185361" t="-160825" r="-825" b="-2062"/>
                          </a:stretch>
                        </a:blipFill>
                      </a:tcPr>
                    </a:tc>
                    <a:extLst>
                      <a:ext uri="{0D108BD9-81ED-4DB2-BD59-A6C34878D82A}">
                        <a16:rowId xmlns:a16="http://schemas.microsoft.com/office/drawing/2014/main" val="1064714722"/>
                      </a:ext>
                    </a:extLst>
                  </a:tr>
                </a:tbl>
              </a:graphicData>
            </a:graphic>
          </p:graphicFrame>
        </mc:Fallback>
      </mc:AlternateContent>
    </p:spTree>
    <p:extLst>
      <p:ext uri="{BB962C8B-B14F-4D97-AF65-F5344CB8AC3E}">
        <p14:creationId xmlns:p14="http://schemas.microsoft.com/office/powerpoint/2010/main" val="132530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C629-3E99-4726-8ED7-CD395B9D5425}"/>
              </a:ext>
            </a:extLst>
          </p:cNvPr>
          <p:cNvSpPr>
            <a:spLocks noGrp="1"/>
          </p:cNvSpPr>
          <p:nvPr>
            <p:ph type="title"/>
          </p:nvPr>
        </p:nvSpPr>
        <p:spPr>
          <a:xfrm>
            <a:off x="251520" y="1196752"/>
            <a:ext cx="8640960" cy="648072"/>
          </a:xfrm>
        </p:spPr>
        <p:txBody>
          <a:bodyPr>
            <a:normAutofit/>
          </a:bodyPr>
          <a:lstStyle/>
          <a:p>
            <a:r>
              <a:rPr lang="en-GB" sz="3600" dirty="0"/>
              <a:t>Making it probabilistic (Treatment effects)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4FD994-74E9-403C-AFE5-E3B03A46E22E}"/>
                  </a:ext>
                </a:extLst>
              </p:cNvPr>
              <p:cNvSpPr>
                <a:spLocks noGrp="1"/>
              </p:cNvSpPr>
              <p:nvPr>
                <p:ph idx="1"/>
              </p:nvPr>
            </p:nvSpPr>
            <p:spPr>
              <a:xfrm>
                <a:off x="611560" y="1988840"/>
                <a:ext cx="8100900" cy="4019898"/>
              </a:xfrm>
            </p:spPr>
            <p:txBody>
              <a:bodyPr/>
              <a:lstStyle/>
              <a:p>
                <a:r>
                  <a:rPr lang="en-GB" sz="2000" dirty="0"/>
                  <a:t>Log odds ratios follow multivariate normal</a:t>
                </a:r>
              </a:p>
              <a:p>
                <a:pPr marL="0" indent="0">
                  <a:buNone/>
                </a:pPr>
                <a:r>
                  <a:rPr lang="en-GB" sz="2000" dirty="0"/>
                  <a:t>Recovery: 	</a:t>
                </a:r>
                <a14:m>
                  <m:oMath xmlns:m="http://schemas.openxmlformats.org/officeDocument/2006/math">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rPr>
                                    <m:t>𝑙𝑜𝑟</m:t>
                                  </m:r>
                                </m:e>
                                <m:sub>
                                  <m:r>
                                    <a:rPr lang="en-GB" sz="2000" i="1">
                                      <a:latin typeface="Cambria Math" panose="02040503050406030204" pitchFamily="18" charset="0"/>
                                    </a:rPr>
                                    <m:t>2,</m:t>
                                  </m:r>
                                  <m:r>
                                    <a:rPr lang="en-GB" sz="2000" i="1">
                                      <a:latin typeface="Cambria Math" panose="02040503050406030204" pitchFamily="18" charset="0"/>
                                    </a:rPr>
                                    <m:t>𝑟𝑒𝑐</m:t>
                                  </m:r>
                                </m:sub>
                              </m:sSub>
                            </m:e>
                          </m:mr>
                          <m:mr>
                            <m:e>
                              <m:sSub>
                                <m:sSubPr>
                                  <m:ctrlPr>
                                    <a:rPr lang="en-GB" sz="2000" i="1">
                                      <a:latin typeface="Cambria Math" panose="02040503050406030204" pitchFamily="18" charset="0"/>
                                    </a:rPr>
                                  </m:ctrlPr>
                                </m:sSubPr>
                                <m:e>
                                  <m:r>
                                    <a:rPr lang="en-GB" sz="2000" i="1">
                                      <a:latin typeface="Cambria Math" panose="02040503050406030204" pitchFamily="18" charset="0"/>
                                    </a:rPr>
                                    <m:t>𝑙𝑜𝑟</m:t>
                                  </m:r>
                                </m:e>
                                <m:sub>
                                  <m:r>
                                    <a:rPr lang="en-GB" sz="2000" i="1">
                                      <a:latin typeface="Cambria Math" panose="02040503050406030204" pitchFamily="18" charset="0"/>
                                    </a:rPr>
                                    <m:t>3,</m:t>
                                  </m:r>
                                  <m:r>
                                    <a:rPr lang="en-GB" sz="2000" i="1">
                                      <a:latin typeface="Cambria Math" panose="02040503050406030204" pitchFamily="18" charset="0"/>
                                    </a:rPr>
                                    <m:t>𝑟𝑒𝑐</m:t>
                                  </m:r>
                                </m:sub>
                              </m:sSub>
                            </m:e>
                          </m:mr>
                        </m:m>
                      </m:e>
                    </m:d>
                    <m:r>
                      <a:rPr lang="en-GB" sz="2000" i="1">
                        <a:latin typeface="Cambria Math" panose="02040503050406030204" pitchFamily="18" charset="0"/>
                      </a:rPr>
                      <m:t>~</m:t>
                    </m:r>
                    <m:r>
                      <a:rPr lang="en-GB" sz="2000" i="1">
                        <a:latin typeface="Cambria Math" panose="02040503050406030204" pitchFamily="18" charset="0"/>
                      </a:rPr>
                      <m:t>𝑀𝑉𝑁</m:t>
                    </m:r>
                    <m:d>
                      <m:dPr>
                        <m:ctrlPr>
                          <a:rPr lang="en-GB" sz="2000" i="1">
                            <a:latin typeface="Cambria Math" panose="02040503050406030204" pitchFamily="18" charset="0"/>
                          </a:rPr>
                        </m:ctrlPr>
                      </m:dPr>
                      <m:e>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r>
                                    <a:rPr lang="en-GB" sz="2000" i="1">
                                      <a:latin typeface="Cambria Math" panose="02040503050406030204" pitchFamily="18" charset="0"/>
                                    </a:rPr>
                                    <m:t>0.99</m:t>
                                  </m:r>
                                </m:e>
                              </m:mr>
                              <m:mr>
                                <m:e>
                                  <m:r>
                                    <a:rPr lang="en-GB" sz="2000" i="1">
                                      <a:latin typeface="Cambria Math" panose="02040503050406030204" pitchFamily="18" charset="0"/>
                                    </a:rPr>
                                    <m:t>1.33</m:t>
                                  </m:r>
                                </m:e>
                              </m:mr>
                            </m:m>
                          </m:e>
                        </m:d>
                        <m:r>
                          <a:rPr lang="en-GB" sz="2000" i="1">
                            <a:latin typeface="Cambria Math" panose="02040503050406030204" pitchFamily="18" charset="0"/>
                          </a:rPr>
                          <m:t>,</m:t>
                        </m:r>
                        <m:d>
                          <m:dPr>
                            <m:ctrlPr>
                              <a:rPr lang="en-GB" sz="2000" i="1">
                                <a:latin typeface="Cambria Math" panose="02040503050406030204" pitchFamily="18" charset="0"/>
                              </a:rPr>
                            </m:ctrlPr>
                          </m:dPr>
                          <m:e>
                            <m:m>
                              <m:mPr>
                                <m:mcs>
                                  <m:mc>
                                    <m:mcPr>
                                      <m:count m:val="2"/>
                                      <m:mcJc m:val="center"/>
                                    </m:mcPr>
                                  </m:mc>
                                </m:mcs>
                                <m:ctrlPr>
                                  <a:rPr lang="en-GB" sz="2000" i="1">
                                    <a:latin typeface="Cambria Math" panose="02040503050406030204" pitchFamily="18" charset="0"/>
                                  </a:rPr>
                                </m:ctrlPr>
                              </m:mPr>
                              <m:mr>
                                <m:e>
                                  <m:r>
                                    <a:rPr lang="en-GB" sz="2000" i="1">
                                      <a:latin typeface="Cambria Math" panose="02040503050406030204" pitchFamily="18" charset="0"/>
                                    </a:rPr>
                                    <m:t>0.22</m:t>
                                  </m:r>
                                </m:e>
                                <m:e>
                                  <m:r>
                                    <a:rPr lang="en-GB" sz="2000" i="1">
                                      <a:latin typeface="Cambria Math" panose="02040503050406030204" pitchFamily="18" charset="0"/>
                                    </a:rPr>
                                    <m:t>0.15</m:t>
                                  </m:r>
                                </m:e>
                              </m:mr>
                              <m:mr>
                                <m:e>
                                  <m:r>
                                    <a:rPr lang="en-GB" sz="2000" i="1">
                                      <a:latin typeface="Cambria Math" panose="02040503050406030204" pitchFamily="18" charset="0"/>
                                    </a:rPr>
                                    <m:t>0.15</m:t>
                                  </m:r>
                                </m:e>
                                <m:e>
                                  <m:r>
                                    <a:rPr lang="en-GB" sz="2000" i="1">
                                      <a:latin typeface="Cambria Math" panose="02040503050406030204" pitchFamily="18" charset="0"/>
                                    </a:rPr>
                                    <m:t>0.20</m:t>
                                  </m:r>
                                </m:e>
                              </m:mr>
                            </m:m>
                          </m:e>
                        </m:d>
                      </m:e>
                    </m:d>
                  </m:oMath>
                </a14:m>
                <a:r>
                  <a:rPr lang="en-GB" sz="2000" dirty="0"/>
                  <a:t> </a:t>
                </a:r>
              </a:p>
              <a:p>
                <a:pPr marL="0" indent="0">
                  <a:buNone/>
                </a:pPr>
                <a:r>
                  <a:rPr lang="en-GB" sz="2000" dirty="0"/>
                  <a:t>Relapse: 	</a:t>
                </a:r>
                <a14:m>
                  <m:oMath xmlns:m="http://schemas.openxmlformats.org/officeDocument/2006/math">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sSub>
                                <m:sSubPr>
                                  <m:ctrlPr>
                                    <a:rPr lang="en-GB" sz="2000" i="1">
                                      <a:latin typeface="Cambria Math" panose="02040503050406030204" pitchFamily="18" charset="0"/>
                                    </a:rPr>
                                  </m:ctrlPr>
                                </m:sSubPr>
                                <m:e>
                                  <m:r>
                                    <a:rPr lang="en-GB" sz="2000" i="1">
                                      <a:latin typeface="Cambria Math" panose="02040503050406030204" pitchFamily="18" charset="0"/>
                                    </a:rPr>
                                    <m:t>𝑙𝑜𝑟</m:t>
                                  </m:r>
                                </m:e>
                                <m:sub>
                                  <m:r>
                                    <a:rPr lang="en-GB" sz="2000" i="1">
                                      <a:latin typeface="Cambria Math" panose="02040503050406030204" pitchFamily="18" charset="0"/>
                                    </a:rPr>
                                    <m:t>2,</m:t>
                                  </m:r>
                                  <m:r>
                                    <a:rPr lang="en-GB" sz="2000" i="1">
                                      <a:latin typeface="Cambria Math" panose="02040503050406030204" pitchFamily="18" charset="0"/>
                                    </a:rPr>
                                    <m:t>𝑟𝑒𝑙</m:t>
                                  </m:r>
                                </m:sub>
                              </m:sSub>
                            </m:e>
                          </m:mr>
                          <m:mr>
                            <m:e>
                              <m:sSub>
                                <m:sSubPr>
                                  <m:ctrlPr>
                                    <a:rPr lang="en-GB" sz="2000" i="1">
                                      <a:latin typeface="Cambria Math" panose="02040503050406030204" pitchFamily="18" charset="0"/>
                                    </a:rPr>
                                  </m:ctrlPr>
                                </m:sSubPr>
                                <m:e>
                                  <m:r>
                                    <a:rPr lang="en-GB" sz="2000" i="1">
                                      <a:latin typeface="Cambria Math" panose="02040503050406030204" pitchFamily="18" charset="0"/>
                                    </a:rPr>
                                    <m:t>𝑙𝑜𝑟</m:t>
                                  </m:r>
                                </m:e>
                                <m:sub>
                                  <m:r>
                                    <a:rPr lang="en-GB" sz="2000" i="1">
                                      <a:latin typeface="Cambria Math" panose="02040503050406030204" pitchFamily="18" charset="0"/>
                                    </a:rPr>
                                    <m:t>3,</m:t>
                                  </m:r>
                                  <m:r>
                                    <a:rPr lang="en-GB" sz="2000" i="1">
                                      <a:latin typeface="Cambria Math" panose="02040503050406030204" pitchFamily="18" charset="0"/>
                                    </a:rPr>
                                    <m:t>𝑟𝑒𝑙</m:t>
                                  </m:r>
                                </m:sub>
                              </m:sSub>
                            </m:e>
                          </m:mr>
                        </m:m>
                      </m:e>
                    </m:d>
                    <m:r>
                      <a:rPr lang="en-GB" sz="2000" i="1">
                        <a:latin typeface="Cambria Math" panose="02040503050406030204" pitchFamily="18" charset="0"/>
                      </a:rPr>
                      <m:t>~</m:t>
                    </m:r>
                    <m:r>
                      <a:rPr lang="en-GB" sz="2000" i="1">
                        <a:latin typeface="Cambria Math" panose="02040503050406030204" pitchFamily="18" charset="0"/>
                      </a:rPr>
                      <m:t>𝑀𝑉𝑁</m:t>
                    </m:r>
                    <m:d>
                      <m:dPr>
                        <m:ctrlPr>
                          <a:rPr lang="en-GB" sz="2000" i="1">
                            <a:latin typeface="Cambria Math" panose="02040503050406030204" pitchFamily="18" charset="0"/>
                          </a:rPr>
                        </m:ctrlPr>
                      </m:dPr>
                      <m:e>
                        <m:d>
                          <m:dPr>
                            <m:ctrlPr>
                              <a:rPr lang="en-GB" sz="2000" i="1">
                                <a:latin typeface="Cambria Math" panose="02040503050406030204" pitchFamily="18" charset="0"/>
                              </a:rPr>
                            </m:ctrlPr>
                          </m:dPr>
                          <m:e>
                            <m:m>
                              <m:mPr>
                                <m:mcs>
                                  <m:mc>
                                    <m:mcPr>
                                      <m:count m:val="1"/>
                                      <m:mcJc m:val="center"/>
                                    </m:mcPr>
                                  </m:mc>
                                </m:mcs>
                                <m:ctrlPr>
                                  <a:rPr lang="en-GB" sz="2000" i="1">
                                    <a:latin typeface="Cambria Math" panose="02040503050406030204" pitchFamily="18" charset="0"/>
                                  </a:rPr>
                                </m:ctrlPr>
                              </m:mPr>
                              <m:mr>
                                <m:e>
                                  <m:r>
                                    <a:rPr lang="en-GB" sz="2000" i="1">
                                      <a:latin typeface="Cambria Math" panose="02040503050406030204" pitchFamily="18" charset="0"/>
                                    </a:rPr>
                                    <m:t>−1.48</m:t>
                                  </m:r>
                                </m:e>
                              </m:mr>
                              <m:mr>
                                <m:e>
                                  <m:r>
                                    <a:rPr lang="en-GB" sz="2000" i="1">
                                      <a:latin typeface="Cambria Math" panose="02040503050406030204" pitchFamily="18" charset="0"/>
                                    </a:rPr>
                                    <m:t>−0.40</m:t>
                                  </m:r>
                                </m:e>
                              </m:mr>
                            </m:m>
                          </m:e>
                        </m:d>
                        <m:r>
                          <a:rPr lang="en-GB" sz="2000" i="1">
                            <a:latin typeface="Cambria Math" panose="02040503050406030204" pitchFamily="18" charset="0"/>
                          </a:rPr>
                          <m:t>,</m:t>
                        </m:r>
                        <m:d>
                          <m:dPr>
                            <m:ctrlPr>
                              <a:rPr lang="en-GB" sz="2000" i="1">
                                <a:latin typeface="Cambria Math" panose="02040503050406030204" pitchFamily="18" charset="0"/>
                              </a:rPr>
                            </m:ctrlPr>
                          </m:dPr>
                          <m:e>
                            <m:m>
                              <m:mPr>
                                <m:mcs>
                                  <m:mc>
                                    <m:mcPr>
                                      <m:count m:val="2"/>
                                      <m:mcJc m:val="center"/>
                                    </m:mcPr>
                                  </m:mc>
                                </m:mcs>
                                <m:ctrlPr>
                                  <a:rPr lang="en-GB" sz="2000" i="1">
                                    <a:latin typeface="Cambria Math" panose="02040503050406030204" pitchFamily="18" charset="0"/>
                                  </a:rPr>
                                </m:ctrlPr>
                              </m:mPr>
                              <m:mr>
                                <m:e>
                                  <m:r>
                                    <a:rPr lang="en-GB" sz="2000" i="1">
                                      <a:latin typeface="Cambria Math" panose="02040503050406030204" pitchFamily="18" charset="0"/>
                                    </a:rPr>
                                    <m:t>0.14</m:t>
                                  </m:r>
                                </m:e>
                                <m:e>
                                  <m:r>
                                    <a:rPr lang="en-GB" sz="2000" i="1">
                                      <a:latin typeface="Cambria Math" panose="02040503050406030204" pitchFamily="18" charset="0"/>
                                    </a:rPr>
                                    <m:t>0.05</m:t>
                                  </m:r>
                                </m:e>
                              </m:mr>
                              <m:mr>
                                <m:e>
                                  <m:r>
                                    <a:rPr lang="en-GB" sz="2000" i="1">
                                      <a:latin typeface="Cambria Math" panose="02040503050406030204" pitchFamily="18" charset="0"/>
                                    </a:rPr>
                                    <m:t>0.05</m:t>
                                  </m:r>
                                </m:e>
                                <m:e>
                                  <m:r>
                                    <a:rPr lang="en-GB" sz="2000" i="1">
                                      <a:latin typeface="Cambria Math" panose="02040503050406030204" pitchFamily="18" charset="0"/>
                                    </a:rPr>
                                    <m:t>0.11</m:t>
                                  </m:r>
                                </m:e>
                              </m:mr>
                            </m:m>
                          </m:e>
                        </m:d>
                      </m:e>
                    </m:d>
                  </m:oMath>
                </a14:m>
                <a:endParaRPr lang="en-GB" sz="2000" dirty="0"/>
              </a:p>
              <a:p>
                <a:r>
                  <a:rPr lang="en-GB" sz="2000" dirty="0"/>
                  <a:t>As it’s a statistical language, the multivariate normal is implemented simply in R:</a:t>
                </a:r>
              </a:p>
              <a:p>
                <a:pPr marL="0" indent="0">
                  <a:buNone/>
                </a:pPr>
                <a:r>
                  <a:rPr lang="en-GB" sz="2000" i="1" dirty="0" err="1"/>
                  <a:t>lor.rec</a:t>
                </a:r>
                <a:r>
                  <a:rPr lang="en-GB" sz="2000" i="1" dirty="0"/>
                  <a:t>&lt;-</a:t>
                </a:r>
                <a:r>
                  <a:rPr lang="en-GB" sz="2000" i="1" dirty="0" err="1"/>
                  <a:t>mvrnorm</a:t>
                </a:r>
                <a:r>
                  <a:rPr lang="en-GB" sz="2000" i="1" dirty="0"/>
                  <a:t>(n=</a:t>
                </a:r>
                <a:r>
                  <a:rPr lang="en-GB" sz="2000" i="1" dirty="0" err="1"/>
                  <a:t>n.samples,mu</a:t>
                </a:r>
                <a:r>
                  <a:rPr lang="en-GB" sz="2000" i="1" dirty="0"/>
                  <a:t>=c(0.99,1.33),</a:t>
                </a:r>
              </a:p>
              <a:p>
                <a:pPr marL="0" indent="0">
                  <a:buNone/>
                </a:pPr>
                <a:r>
                  <a:rPr lang="en-GB" sz="2000" i="1" dirty="0"/>
                  <a:t>sigma=matrix(c(0.22,0.15,0.15,0.20),</a:t>
                </a:r>
                <a:r>
                  <a:rPr lang="en-GB" sz="2000" i="1" dirty="0" err="1"/>
                  <a:t>nrow</a:t>
                </a:r>
                <a:r>
                  <a:rPr lang="en-GB" sz="2000" i="1" dirty="0"/>
                  <a:t>=2))</a:t>
                </a:r>
              </a:p>
              <a:p>
                <a:pPr marL="0" indent="0">
                  <a:buNone/>
                </a:pPr>
                <a:r>
                  <a:rPr lang="en-GB" sz="2000" i="1" dirty="0" err="1"/>
                  <a:t>lor.rel</a:t>
                </a:r>
                <a:r>
                  <a:rPr lang="en-GB" sz="2000" i="1" dirty="0"/>
                  <a:t>&lt;-</a:t>
                </a:r>
                <a:r>
                  <a:rPr lang="en-GB" sz="2000" i="1" dirty="0" err="1"/>
                  <a:t>mvrnorm</a:t>
                </a:r>
                <a:r>
                  <a:rPr lang="en-GB" sz="2000" i="1" dirty="0"/>
                  <a:t>(n=</a:t>
                </a:r>
                <a:r>
                  <a:rPr lang="en-GB" sz="2000" i="1" dirty="0" err="1"/>
                  <a:t>n.samples,mu</a:t>
                </a:r>
                <a:r>
                  <a:rPr lang="en-GB" sz="2000" i="1" dirty="0"/>
                  <a:t>=c(-1.48,-0.40), sigma=matrix(c(0.14,0.05,0.05,0.11),</a:t>
                </a:r>
                <a:r>
                  <a:rPr lang="en-GB" sz="2000" i="1" dirty="0" err="1"/>
                  <a:t>nrow</a:t>
                </a:r>
                <a:r>
                  <a:rPr lang="en-GB" sz="2000" i="1" dirty="0"/>
                  <a:t>=2))</a:t>
                </a:r>
              </a:p>
            </p:txBody>
          </p:sp>
        </mc:Choice>
        <mc:Fallback xmlns="">
          <p:sp>
            <p:nvSpPr>
              <p:cNvPr id="3" name="Content Placeholder 2">
                <a:extLst>
                  <a:ext uri="{FF2B5EF4-FFF2-40B4-BE49-F238E27FC236}">
                    <a16:creationId xmlns:a16="http://schemas.microsoft.com/office/drawing/2014/main" id="{D24FD994-74E9-403C-AFE5-E3B03A46E22E}"/>
                  </a:ext>
                </a:extLst>
              </p:cNvPr>
              <p:cNvSpPr>
                <a:spLocks noGrp="1" noRot="1" noChangeAspect="1" noMove="1" noResize="1" noEditPoints="1" noAdjustHandles="1" noChangeArrowheads="1" noChangeShapeType="1" noTextEdit="1"/>
              </p:cNvSpPr>
              <p:nvPr>
                <p:ph idx="1"/>
              </p:nvPr>
            </p:nvSpPr>
            <p:spPr>
              <a:xfrm>
                <a:off x="611560" y="1988840"/>
                <a:ext cx="8100900" cy="4019898"/>
              </a:xfrm>
              <a:blipFill>
                <a:blip r:embed="rId2"/>
                <a:stretch>
                  <a:fillRect l="-752" t="-758" b="-5000"/>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89F9FE6C-D6B2-4060-BF35-7ADB14E47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extLst>
      <p:ext uri="{BB962C8B-B14F-4D97-AF65-F5344CB8AC3E}">
        <p14:creationId xmlns:p14="http://schemas.microsoft.com/office/powerpoint/2010/main" val="4263212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638EE-3B41-45F9-9038-032A54D0DF48}"/>
              </a:ext>
            </a:extLst>
          </p:cNvPr>
          <p:cNvSpPr>
            <a:spLocks noGrp="1"/>
          </p:cNvSpPr>
          <p:nvPr>
            <p:ph type="title"/>
          </p:nvPr>
        </p:nvSpPr>
        <p:spPr>
          <a:xfrm>
            <a:off x="251520" y="1196752"/>
            <a:ext cx="8640960" cy="648072"/>
          </a:xfrm>
        </p:spPr>
        <p:txBody>
          <a:bodyPr/>
          <a:lstStyle/>
          <a:p>
            <a:r>
              <a:rPr lang="en-GB" dirty="0"/>
              <a:t>Instead use MCMC via R2OpenBUGS</a:t>
            </a:r>
            <a:endParaRPr lang="en-US" dirty="0"/>
          </a:p>
        </p:txBody>
      </p:sp>
      <p:sp>
        <p:nvSpPr>
          <p:cNvPr id="3" name="Content Placeholder 2">
            <a:extLst>
              <a:ext uri="{FF2B5EF4-FFF2-40B4-BE49-F238E27FC236}">
                <a16:creationId xmlns:a16="http://schemas.microsoft.com/office/drawing/2014/main" id="{B9AE10C7-2D60-426E-9DF0-BBDE50DE1FCF}"/>
              </a:ext>
            </a:extLst>
          </p:cNvPr>
          <p:cNvSpPr>
            <a:spLocks noGrp="1"/>
          </p:cNvSpPr>
          <p:nvPr>
            <p:ph idx="1"/>
          </p:nvPr>
        </p:nvSpPr>
        <p:spPr>
          <a:xfrm>
            <a:off x="251520" y="1821214"/>
            <a:ext cx="8640960" cy="3705275"/>
          </a:xfrm>
        </p:spPr>
        <p:txBody>
          <a:bodyPr/>
          <a:lstStyle/>
          <a:p>
            <a:r>
              <a:rPr lang="en-GB" sz="2200" dirty="0"/>
              <a:t>Link directly with network meta-analysis code in </a:t>
            </a:r>
            <a:r>
              <a:rPr lang="en-GB" sz="2200" dirty="0" err="1"/>
              <a:t>OpenBUGS</a:t>
            </a:r>
            <a:r>
              <a:rPr lang="en-GB" sz="2200" dirty="0"/>
              <a:t> (or JAGS/STAN etc.)</a:t>
            </a:r>
          </a:p>
          <a:p>
            <a:pPr marL="0" indent="0">
              <a:buNone/>
            </a:pPr>
            <a:r>
              <a:rPr lang="en-GB" sz="2200" i="1" dirty="0"/>
              <a:t>library(R2OpenBUGS)</a:t>
            </a:r>
          </a:p>
          <a:p>
            <a:r>
              <a:rPr lang="en-GB" sz="2200" dirty="0"/>
              <a:t>Load some BUGS model file</a:t>
            </a:r>
          </a:p>
          <a:p>
            <a:pPr marL="0" indent="0">
              <a:buNone/>
            </a:pPr>
            <a:r>
              <a:rPr lang="en-US" sz="2200" i="1" dirty="0"/>
              <a:t>source("</a:t>
            </a:r>
            <a:r>
              <a:rPr lang="en-US" sz="2200" i="1" dirty="0" err="1"/>
              <a:t>fixed.effects.binary.R</a:t>
            </a:r>
            <a:r>
              <a:rPr lang="en-US" sz="2200" i="1" dirty="0"/>
              <a:t>")</a:t>
            </a:r>
          </a:p>
          <a:p>
            <a:r>
              <a:rPr lang="en-GB" sz="2200" dirty="0"/>
              <a:t>Set simulation parameters</a:t>
            </a:r>
            <a:endParaRPr lang="en-US" sz="2200" dirty="0"/>
          </a:p>
          <a:p>
            <a:pPr marL="0" indent="0">
              <a:buNone/>
            </a:pPr>
            <a:r>
              <a:rPr lang="en-US" sz="2200" i="1" dirty="0" err="1"/>
              <a:t>n.chains</a:t>
            </a:r>
            <a:r>
              <a:rPr lang="en-US" sz="2200" i="1" dirty="0"/>
              <a:t>&lt;-2; </a:t>
            </a:r>
            <a:r>
              <a:rPr lang="en-US" sz="2200" i="1" dirty="0" err="1"/>
              <a:t>num.sims</a:t>
            </a:r>
            <a:r>
              <a:rPr lang="en-US" sz="2200" i="1" dirty="0"/>
              <a:t>&lt;-10000*</a:t>
            </a:r>
            <a:r>
              <a:rPr lang="en-US" sz="2200" i="1" dirty="0" err="1"/>
              <a:t>n.chains</a:t>
            </a:r>
            <a:r>
              <a:rPr lang="en-US" sz="2200" i="1" dirty="0"/>
              <a:t>; burn.in&lt;-50000*</a:t>
            </a:r>
            <a:r>
              <a:rPr lang="en-US" sz="2200" i="1" dirty="0" err="1"/>
              <a:t>n.chains</a:t>
            </a:r>
            <a:r>
              <a:rPr lang="en-US" sz="2200" i="1" dirty="0"/>
              <a:t>	 </a:t>
            </a:r>
          </a:p>
          <a:p>
            <a:r>
              <a:rPr lang="en-US" sz="2200" dirty="0"/>
              <a:t>Call R2OpenBUGS key function</a:t>
            </a:r>
          </a:p>
          <a:p>
            <a:pPr marL="0" indent="0">
              <a:buNone/>
            </a:pPr>
            <a:r>
              <a:rPr lang="en-US" sz="2200" i="1" dirty="0" err="1"/>
              <a:t>bugs.object</a:t>
            </a:r>
            <a:r>
              <a:rPr lang="en-US" sz="2200" i="1" dirty="0"/>
              <a:t>&lt;-bugs(data=</a:t>
            </a:r>
            <a:r>
              <a:rPr lang="en-US" sz="2200" i="1" dirty="0" err="1"/>
              <a:t>bugs.data.recovery,inits</a:t>
            </a:r>
            <a:r>
              <a:rPr lang="en-US" sz="2200" i="1" dirty="0"/>
              <a:t>=</a:t>
            </a:r>
            <a:r>
              <a:rPr lang="en-US" sz="2200" i="1" dirty="0" err="1"/>
              <a:t>NA,model</a:t>
            </a:r>
            <a:r>
              <a:rPr lang="en-US" sz="2200" i="1" dirty="0"/>
              <a:t>=</a:t>
            </a:r>
            <a:r>
              <a:rPr lang="en-US" sz="2200" i="1" dirty="0" err="1"/>
              <a:t>fixed.effects.binary</a:t>
            </a:r>
            <a:r>
              <a:rPr lang="en-US" sz="2200" i="1" dirty="0"/>
              <a:t>…)</a:t>
            </a:r>
          </a:p>
          <a:p>
            <a:r>
              <a:rPr lang="en-GB" sz="2200" dirty="0"/>
              <a:t>Then get parameter samples from </a:t>
            </a:r>
            <a:r>
              <a:rPr lang="en-GB" sz="2200" dirty="0" err="1"/>
              <a:t>bugs.object$sims.array</a:t>
            </a:r>
            <a:endParaRPr lang="en-US" sz="2200" dirty="0"/>
          </a:p>
        </p:txBody>
      </p:sp>
      <p:sp>
        <p:nvSpPr>
          <p:cNvPr id="4" name="Slide Number Placeholder 3">
            <a:extLst>
              <a:ext uri="{FF2B5EF4-FFF2-40B4-BE49-F238E27FC236}">
                <a16:creationId xmlns:a16="http://schemas.microsoft.com/office/drawing/2014/main" id="{73E55998-618F-4299-A3A0-A1EFC4FABF5F}"/>
              </a:ext>
            </a:extLst>
          </p:cNvPr>
          <p:cNvSpPr>
            <a:spLocks noGrp="1"/>
          </p:cNvSpPr>
          <p:nvPr>
            <p:ph type="sldNum" sz="quarter" idx="10"/>
          </p:nvPr>
        </p:nvSpPr>
        <p:spPr/>
        <p:txBody>
          <a:bodyPr/>
          <a:lstStyle/>
          <a:p>
            <a:pPr>
              <a:defRPr/>
            </a:pPr>
            <a:fld id="{8EF3C0D3-CCAF-4436-AF32-90F2117A2F83}" type="slidenum">
              <a:rPr lang="en-GB" altLang="en-US" smtClean="0"/>
              <a:pPr>
                <a:defRPr/>
              </a:pPr>
              <a:t>9</a:t>
            </a:fld>
            <a:endParaRPr lang="en-GB" altLang="en-US" dirty="0"/>
          </a:p>
        </p:txBody>
      </p:sp>
      <p:pic>
        <p:nvPicPr>
          <p:cNvPr id="5" name="Picture 4">
            <a:extLst>
              <a:ext uri="{FF2B5EF4-FFF2-40B4-BE49-F238E27FC236}">
                <a16:creationId xmlns:a16="http://schemas.microsoft.com/office/drawing/2014/main" id="{DFBD6D0C-FDF3-4F36-9B2D-9B50B951C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4685" y="215703"/>
            <a:ext cx="2019300" cy="752475"/>
          </a:xfrm>
          <a:prstGeom prst="rect">
            <a:avLst/>
          </a:prstGeom>
        </p:spPr>
      </p:pic>
    </p:spTree>
    <p:extLst>
      <p:ext uri="{BB962C8B-B14F-4D97-AF65-F5344CB8AC3E}">
        <p14:creationId xmlns:p14="http://schemas.microsoft.com/office/powerpoint/2010/main" val="3692033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3142</TotalTime>
  <Words>1614</Words>
  <Application>Microsoft Office PowerPoint</Application>
  <PresentationFormat>On-screen Show (4:3)</PresentationFormat>
  <Paragraphs>209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Times New Roman</vt:lpstr>
      <vt:lpstr>Office Theme</vt:lpstr>
      <vt:lpstr>A dip into R for decision modelling</vt:lpstr>
      <vt:lpstr>Simple functions – logit and its inverse</vt:lpstr>
      <vt:lpstr>Simple decision tree in R</vt:lpstr>
      <vt:lpstr>Implementing a decision tree in R</vt:lpstr>
      <vt:lpstr>Implementing a decision tree in R</vt:lpstr>
      <vt:lpstr>Making it probabilistic (model code)</vt:lpstr>
      <vt:lpstr>Making it probabilistic (Costs, Utilities)</vt:lpstr>
      <vt:lpstr>Making it probabilistic (Treatment effects)</vt:lpstr>
      <vt:lpstr>Instead use MCMC via R2OpenBUGS</vt:lpstr>
      <vt:lpstr>Instead MCMC via R2OpenBUGS</vt:lpstr>
      <vt:lpstr>Making it probabilistic (Reference probabilities)</vt:lpstr>
      <vt:lpstr>Making it probabilistic (Comparator probabilities)</vt:lpstr>
      <vt:lpstr>Making it probabilistic - vectorise</vt:lpstr>
      <vt:lpstr>Formatting results</vt:lpstr>
      <vt:lpstr>Decision tree results</vt:lpstr>
      <vt:lpstr>Exporting the results matrix to Excel</vt:lpstr>
      <vt:lpstr>And next?</vt:lpstr>
      <vt:lpstr>PowerPoint Presentation</vt:lpstr>
    </vt:vector>
  </TitlesOfParts>
  <Company>University of Bristol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rebtc</dc:creator>
  <cp:lastModifiedBy>Howard Thom</cp:lastModifiedBy>
  <cp:revision>91</cp:revision>
  <dcterms:created xsi:type="dcterms:W3CDTF">2013-02-14T16:53:45Z</dcterms:created>
  <dcterms:modified xsi:type="dcterms:W3CDTF">2018-11-14T11:27:01Z</dcterms:modified>
</cp:coreProperties>
</file>